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5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2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8A28-FB9D-5F4B-95EB-81D74E41A91E}" type="datetimeFigureOut">
              <a:rPr lang="de-DE" smtClean="0"/>
              <a:t>29.12.22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C81-C3AB-1A41-A1A2-EF0EC75B1C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91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8A28-FB9D-5F4B-95EB-81D74E41A91E}" type="datetimeFigureOut">
              <a:rPr lang="de-DE" smtClean="0"/>
              <a:t>29.12.22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C81-C3AB-1A41-A1A2-EF0EC75B1C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07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8A28-FB9D-5F4B-95EB-81D74E41A91E}" type="datetimeFigureOut">
              <a:rPr lang="de-DE" smtClean="0"/>
              <a:t>29.12.22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C81-C3AB-1A41-A1A2-EF0EC75B1C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39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8A28-FB9D-5F4B-95EB-81D74E41A91E}" type="datetimeFigureOut">
              <a:rPr lang="de-DE" smtClean="0"/>
              <a:t>29.12.22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C81-C3AB-1A41-A1A2-EF0EC75B1C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92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8A28-FB9D-5F4B-95EB-81D74E41A91E}" type="datetimeFigureOut">
              <a:rPr lang="de-DE" smtClean="0"/>
              <a:t>29.12.22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C81-C3AB-1A41-A1A2-EF0EC75B1C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75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8A28-FB9D-5F4B-95EB-81D74E41A91E}" type="datetimeFigureOut">
              <a:rPr lang="de-DE" smtClean="0"/>
              <a:t>29.12.22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C81-C3AB-1A41-A1A2-EF0EC75B1C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33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8A28-FB9D-5F4B-95EB-81D74E41A91E}" type="datetimeFigureOut">
              <a:rPr lang="de-DE" smtClean="0"/>
              <a:t>29.12.22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C81-C3AB-1A41-A1A2-EF0EC75B1C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35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8A28-FB9D-5F4B-95EB-81D74E41A91E}" type="datetimeFigureOut">
              <a:rPr lang="de-DE" smtClean="0"/>
              <a:t>29.12.22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C81-C3AB-1A41-A1A2-EF0EC75B1C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41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8A28-FB9D-5F4B-95EB-81D74E41A91E}" type="datetimeFigureOut">
              <a:rPr lang="de-DE" smtClean="0"/>
              <a:t>29.12.22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C81-C3AB-1A41-A1A2-EF0EC75B1C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12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8A28-FB9D-5F4B-95EB-81D74E41A91E}" type="datetimeFigureOut">
              <a:rPr lang="de-DE" smtClean="0"/>
              <a:t>29.12.22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C81-C3AB-1A41-A1A2-EF0EC75B1C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65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8A28-FB9D-5F4B-95EB-81D74E41A91E}" type="datetimeFigureOut">
              <a:rPr lang="de-DE" smtClean="0"/>
              <a:t>29.12.22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4C81-C3AB-1A41-A1A2-EF0EC75B1C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26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B8A28-FB9D-5F4B-95EB-81D74E41A91E}" type="datetimeFigureOut">
              <a:rPr lang="de-DE" smtClean="0"/>
              <a:t>29.12.22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B4C81-C3AB-1A41-A1A2-EF0EC75B1C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43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Analyse Vorratsbewertung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167" y="3367617"/>
            <a:ext cx="4212167" cy="301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3CD166F1-D8BA-31A3-E385-0F6318BDB664}"/>
              </a:ext>
            </a:extLst>
          </p:cNvPr>
          <p:cNvCxnSpPr>
            <a:cxnSpLocks/>
          </p:cNvCxnSpPr>
          <p:nvPr/>
        </p:nvCxnSpPr>
        <p:spPr>
          <a:xfrm>
            <a:off x="4572000" y="132834"/>
            <a:ext cx="0" cy="6533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02D2ACEE-D11A-4C70-0C05-3FA9C2BE9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85" y="413636"/>
            <a:ext cx="4150826" cy="223387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58F83CA-DFA6-2F5B-573A-E784D2E11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571" y="551860"/>
            <a:ext cx="4276044" cy="2095647"/>
          </a:xfrm>
          <a:prstGeom prst="rect">
            <a:avLst/>
          </a:prstGeom>
        </p:spPr>
      </p:pic>
      <p:graphicFrame>
        <p:nvGraphicFramePr>
          <p:cNvPr id="14" name="Tabelle 14">
            <a:extLst>
              <a:ext uri="{FF2B5EF4-FFF2-40B4-BE49-F238E27FC236}">
                <a16:creationId xmlns:a16="http://schemas.microsoft.com/office/drawing/2014/main" id="{F6FBABA8-BB02-232B-95E7-EBE775520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687246"/>
              </p:ext>
            </p:extLst>
          </p:nvPr>
        </p:nvGraphicFramePr>
        <p:xfrm>
          <a:off x="226385" y="3215168"/>
          <a:ext cx="401214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81">
                  <a:extLst>
                    <a:ext uri="{9D8B030D-6E8A-4147-A177-3AD203B41FA5}">
                      <a16:colId xmlns:a16="http://schemas.microsoft.com/office/drawing/2014/main" val="442826500"/>
                    </a:ext>
                  </a:extLst>
                </a:gridCol>
                <a:gridCol w="1337381">
                  <a:extLst>
                    <a:ext uri="{9D8B030D-6E8A-4147-A177-3AD203B41FA5}">
                      <a16:colId xmlns:a16="http://schemas.microsoft.com/office/drawing/2014/main" val="2003663312"/>
                    </a:ext>
                  </a:extLst>
                </a:gridCol>
                <a:gridCol w="1337381">
                  <a:extLst>
                    <a:ext uri="{9D8B030D-6E8A-4147-A177-3AD203B41FA5}">
                      <a16:colId xmlns:a16="http://schemas.microsoft.com/office/drawing/2014/main" val="818190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Herkunft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Stück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907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3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de-DE" dirty="0"/>
                        <a:t>Zukauf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2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2.  Zukauf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19157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4CAD3334-F58E-EFCD-EBCE-ECCDBF9CB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998547"/>
              </p:ext>
            </p:extLst>
          </p:nvPr>
        </p:nvGraphicFramePr>
        <p:xfrm>
          <a:off x="4905472" y="3215168"/>
          <a:ext cx="401214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81">
                  <a:extLst>
                    <a:ext uri="{9D8B030D-6E8A-4147-A177-3AD203B41FA5}">
                      <a16:colId xmlns:a16="http://schemas.microsoft.com/office/drawing/2014/main" val="442826500"/>
                    </a:ext>
                  </a:extLst>
                </a:gridCol>
                <a:gridCol w="1337381">
                  <a:extLst>
                    <a:ext uri="{9D8B030D-6E8A-4147-A177-3AD203B41FA5}">
                      <a16:colId xmlns:a16="http://schemas.microsoft.com/office/drawing/2014/main" val="2003663312"/>
                    </a:ext>
                  </a:extLst>
                </a:gridCol>
                <a:gridCol w="1337381">
                  <a:extLst>
                    <a:ext uri="{9D8B030D-6E8A-4147-A177-3AD203B41FA5}">
                      <a16:colId xmlns:a16="http://schemas.microsoft.com/office/drawing/2014/main" val="818190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Herkunft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Stück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907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AB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3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de-DE" dirty="0"/>
                        <a:t>Zukauf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2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2.  Zukauf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19157"/>
                  </a:ext>
                </a:extLst>
              </a:tr>
            </a:tbl>
          </a:graphicData>
        </a:graphic>
      </p:graphicFrame>
      <p:graphicFrame>
        <p:nvGraphicFramePr>
          <p:cNvPr id="16" name="Tabelle 14">
            <a:extLst>
              <a:ext uri="{FF2B5EF4-FFF2-40B4-BE49-F238E27FC236}">
                <a16:creationId xmlns:a16="http://schemas.microsoft.com/office/drawing/2014/main" id="{BCF03169-9275-1B72-9B69-332402537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135129"/>
              </p:ext>
            </p:extLst>
          </p:nvPr>
        </p:nvGraphicFramePr>
        <p:xfrm>
          <a:off x="226385" y="5030116"/>
          <a:ext cx="401214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81">
                  <a:extLst>
                    <a:ext uri="{9D8B030D-6E8A-4147-A177-3AD203B41FA5}">
                      <a16:colId xmlns:a16="http://schemas.microsoft.com/office/drawing/2014/main" val="442826500"/>
                    </a:ext>
                  </a:extLst>
                </a:gridCol>
                <a:gridCol w="1337381">
                  <a:extLst>
                    <a:ext uri="{9D8B030D-6E8A-4147-A177-3AD203B41FA5}">
                      <a16:colId xmlns:a16="http://schemas.microsoft.com/office/drawing/2014/main" val="2003663312"/>
                    </a:ext>
                  </a:extLst>
                </a:gridCol>
                <a:gridCol w="1337381">
                  <a:extLst>
                    <a:ext uri="{9D8B030D-6E8A-4147-A177-3AD203B41FA5}">
                      <a16:colId xmlns:a16="http://schemas.microsoft.com/office/drawing/2014/main" val="818190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Herkunft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Stück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907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3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de-DE" dirty="0"/>
                        <a:t>Zukauf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2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2.  Zukauf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19157"/>
                  </a:ext>
                </a:extLst>
              </a:tr>
            </a:tbl>
          </a:graphicData>
        </a:graphic>
      </p:graphicFrame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0CD2E9BD-62B9-66E2-7778-09F8FE18F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10457"/>
              </p:ext>
            </p:extLst>
          </p:nvPr>
        </p:nvGraphicFramePr>
        <p:xfrm>
          <a:off x="4905472" y="5030116"/>
          <a:ext cx="401214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81">
                  <a:extLst>
                    <a:ext uri="{9D8B030D-6E8A-4147-A177-3AD203B41FA5}">
                      <a16:colId xmlns:a16="http://schemas.microsoft.com/office/drawing/2014/main" val="442826500"/>
                    </a:ext>
                  </a:extLst>
                </a:gridCol>
                <a:gridCol w="1337381">
                  <a:extLst>
                    <a:ext uri="{9D8B030D-6E8A-4147-A177-3AD203B41FA5}">
                      <a16:colId xmlns:a16="http://schemas.microsoft.com/office/drawing/2014/main" val="2003663312"/>
                    </a:ext>
                  </a:extLst>
                </a:gridCol>
                <a:gridCol w="1337381">
                  <a:extLst>
                    <a:ext uri="{9D8B030D-6E8A-4147-A177-3AD203B41FA5}">
                      <a16:colId xmlns:a16="http://schemas.microsoft.com/office/drawing/2014/main" val="818190264"/>
                    </a:ext>
                  </a:extLst>
                </a:gridCol>
              </a:tblGrid>
              <a:tr h="303419">
                <a:tc>
                  <a:txBody>
                    <a:bodyPr/>
                    <a:lstStyle/>
                    <a:p>
                      <a:r>
                        <a:rPr lang="de-DE" dirty="0"/>
                        <a:t>Herkunft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Stück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907370"/>
                  </a:ext>
                </a:extLst>
              </a:tr>
              <a:tr h="303419">
                <a:tc>
                  <a:txBody>
                    <a:bodyPr/>
                    <a:lstStyle/>
                    <a:p>
                      <a:r>
                        <a:rPr lang="de-DE" dirty="0"/>
                        <a:t>AB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  <a:p>
                      <a:pPr algn="ctr"/>
                      <a:r>
                        <a:rPr lang="de-DE" dirty="0"/>
                        <a:t>0</a:t>
                      </a:r>
                    </a:p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</a:t>
                      </a:r>
                    </a:p>
                    <a:p>
                      <a:pPr algn="ctr"/>
                      <a:r>
                        <a:rPr lang="de-DE" dirty="0"/>
                        <a:t>12</a:t>
                      </a:r>
                    </a:p>
                    <a:p>
                      <a:pPr algn="ctr"/>
                      <a:r>
                        <a:rPr lang="de-DE" dirty="0"/>
                        <a:t>14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33061"/>
                  </a:ext>
                </a:extLst>
              </a:tr>
              <a:tr h="30341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de-DE" dirty="0"/>
                        <a:t>Zukauf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23329"/>
                  </a:ext>
                </a:extLst>
              </a:tr>
              <a:tr h="365766">
                <a:tc>
                  <a:txBody>
                    <a:bodyPr/>
                    <a:lstStyle/>
                    <a:p>
                      <a:r>
                        <a:rPr lang="de-DE" dirty="0"/>
                        <a:t>2.  Zukauf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19157"/>
                  </a:ext>
                </a:extLst>
              </a:tr>
            </a:tbl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593D2ADC-D2FB-F06B-1C0A-755EECEDD487}"/>
              </a:ext>
            </a:extLst>
          </p:cNvPr>
          <p:cNvSpPr txBox="1"/>
          <p:nvPr/>
        </p:nvSpPr>
        <p:spPr>
          <a:xfrm>
            <a:off x="226385" y="2794429"/>
            <a:ext cx="231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Bilanzansatz am 31.12.</a:t>
            </a:r>
          </a:p>
        </p:txBody>
      </p:sp>
    </p:spTree>
    <p:extLst>
      <p:ext uri="{BB962C8B-B14F-4D97-AF65-F5344CB8AC3E}">
        <p14:creationId xmlns:p14="http://schemas.microsoft.com/office/powerpoint/2010/main" val="17327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feld 32"/>
          <p:cNvSpPr txBox="1"/>
          <p:nvPr/>
        </p:nvSpPr>
        <p:spPr>
          <a:xfrm>
            <a:off x="830592" y="132834"/>
            <a:ext cx="24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Identitätspreisverfahren</a:t>
            </a:r>
          </a:p>
        </p:txBody>
      </p:sp>
      <p:cxnSp>
        <p:nvCxnSpPr>
          <p:cNvPr id="39" name="Gerade Verbindung 38"/>
          <p:cNvCxnSpPr>
            <a:cxnSpLocks/>
          </p:cNvCxnSpPr>
          <p:nvPr/>
        </p:nvCxnSpPr>
        <p:spPr>
          <a:xfrm>
            <a:off x="4572000" y="132834"/>
            <a:ext cx="0" cy="45986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5793881" y="58403"/>
            <a:ext cx="153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Fifo</a:t>
            </a:r>
            <a:r>
              <a:rPr lang="de-DE" dirty="0"/>
              <a:t> Verfahren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23CDF6-726B-28D9-21ED-0543933EA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68" y="546172"/>
            <a:ext cx="3587409" cy="41853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C2F0133-B3D1-1B93-90D3-FFA6CD2AA2FD}"/>
              </a:ext>
            </a:extLst>
          </p:cNvPr>
          <p:cNvSpPr txBox="1"/>
          <p:nvPr/>
        </p:nvSpPr>
        <p:spPr>
          <a:xfrm>
            <a:off x="10090298" y="414670"/>
            <a:ext cx="1847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D8A2AE5-2AF2-561A-CF03-23020513C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538" y="471740"/>
            <a:ext cx="3785036" cy="4280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C1E5ED4-DD78-C725-FB71-CD591CA5EF33}"/>
              </a:ext>
            </a:extLst>
          </p:cNvPr>
          <p:cNvSpPr txBox="1"/>
          <p:nvPr/>
        </p:nvSpPr>
        <p:spPr>
          <a:xfrm>
            <a:off x="129178" y="4870180"/>
            <a:ext cx="879139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/>
              <a:t>Worum geht es bei der Vorratsbewertung, Welche Prinzipien sind anwendbar?</a:t>
            </a:r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r>
              <a:rPr lang="de-DE" sz="800" dirty="0"/>
              <a:t>Was ist der Unterschied zwischen dem Identitätspreis- und dem </a:t>
            </a:r>
            <a:r>
              <a:rPr lang="de-DE" sz="800" dirty="0" err="1"/>
              <a:t>Fifo</a:t>
            </a:r>
            <a:r>
              <a:rPr lang="de-DE" sz="800" dirty="0"/>
              <a:t>-Verfahren?</a:t>
            </a:r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r>
              <a:rPr lang="de-DE" sz="800" dirty="0"/>
              <a:t>Beschreiben Sie das Ergebnis des Identitätspreisverfahrens im obigen Fall:</a:t>
            </a:r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r>
              <a:rPr lang="de-DE" sz="800" dirty="0"/>
              <a:t>Beschreiben Sie das Ergebnis des </a:t>
            </a:r>
            <a:r>
              <a:rPr lang="de-DE" sz="800" dirty="0" err="1"/>
              <a:t>Fifo</a:t>
            </a:r>
            <a:r>
              <a:rPr lang="de-DE" sz="800" dirty="0"/>
              <a:t>-Verfahrens im obigen Fall:</a:t>
            </a:r>
          </a:p>
          <a:p>
            <a:endParaRPr lang="de-DE" sz="800" dirty="0"/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77882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3689" y="89583"/>
            <a:ext cx="393325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Bilanzierung Umlauf-vermögen / Vorräte</a:t>
            </a:r>
          </a:p>
          <a:p>
            <a:endParaRPr lang="de-DE" sz="1100" dirty="0">
              <a:latin typeface="+mj-lt"/>
              <a:cs typeface="Chalkduster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046944" y="89583"/>
            <a:ext cx="509705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Jahresabschlussarbeiten bei Umlaufvermögen/Vorräten (UV) durchführen können: Vorräte beschreiben können, Prinzipien erklären können, </a:t>
            </a:r>
            <a:r>
              <a:rPr lang="de-DE" sz="900" dirty="0" err="1">
                <a:latin typeface="+mj-lt"/>
                <a:cs typeface="Chalkduster"/>
              </a:rPr>
              <a:t>Fifo</a:t>
            </a:r>
            <a:r>
              <a:rPr lang="de-DE" sz="900" dirty="0">
                <a:latin typeface="+mj-lt"/>
                <a:cs typeface="Chalkduster"/>
              </a:rPr>
              <a:t> u. Identitätspreisverfahren unterscheiden können, Bewertung und Buchungen durchführen können;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7179" y="651636"/>
            <a:ext cx="73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1)Wo?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358779" y="669840"/>
            <a:ext cx="1925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2) Was sind Vorräte?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64496" y="623431"/>
            <a:ext cx="24681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3) Welche Prinzipien gelten</a:t>
            </a:r>
          </a:p>
          <a:p>
            <a:r>
              <a:rPr lang="de-DE" sz="1600" dirty="0">
                <a:latin typeface="+mj-lt"/>
                <a:cs typeface="Chalkduster"/>
              </a:rPr>
              <a:t>bei der Bewertung?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79" y="796834"/>
            <a:ext cx="673943" cy="42121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02" y="1110621"/>
            <a:ext cx="1077719" cy="93191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71355" y="1013709"/>
            <a:ext cx="21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A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643415" y="1013709"/>
            <a:ext cx="210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P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2550192" y="1051746"/>
            <a:ext cx="439404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268625" y="1121517"/>
            <a:ext cx="30308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Vermögen, welches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kurzfristig</a:t>
            </a:r>
            <a:r>
              <a:rPr lang="de-DE" sz="900" dirty="0">
                <a:latin typeface="+mj-lt"/>
                <a:cs typeface="Chalkduster"/>
              </a:rPr>
              <a:t> dem Betrieb dient: Vorräte:</a:t>
            </a:r>
          </a:p>
          <a:p>
            <a:pPr>
              <a:buClr>
                <a:srgbClr val="FF9900"/>
              </a:buClr>
              <a:buSzPct val="120000"/>
              <a:buFont typeface="Arial" charset="0"/>
              <a:buChar char="●"/>
              <a:defRPr/>
            </a:pPr>
            <a:r>
              <a:rPr lang="de-AT" sz="900" dirty="0">
                <a:latin typeface="+mj-lt"/>
                <a:cs typeface="Chalkduster"/>
              </a:rPr>
              <a:t>Roh-, Hilfs- und Betriebsstoffe,</a:t>
            </a:r>
          </a:p>
          <a:p>
            <a:pPr>
              <a:buClr>
                <a:srgbClr val="FF9900"/>
              </a:buClr>
              <a:buSzPct val="120000"/>
              <a:buFont typeface="Arial" charset="0"/>
              <a:buChar char="●"/>
              <a:defRPr/>
            </a:pPr>
            <a:r>
              <a:rPr lang="de-AT" sz="900" dirty="0">
                <a:latin typeface="+mj-lt"/>
                <a:cs typeface="Chalkduster"/>
              </a:rPr>
              <a:t>Waren (z.B. Lebensmittel, ...)</a:t>
            </a:r>
          </a:p>
          <a:p>
            <a:pPr>
              <a:buClr>
                <a:srgbClr val="FF9900"/>
              </a:buClr>
              <a:buSzPct val="120000"/>
              <a:buFont typeface="Arial" charset="0"/>
              <a:buChar char="●"/>
              <a:defRPr/>
            </a:pPr>
            <a:r>
              <a:rPr lang="de-AT" sz="900" dirty="0">
                <a:latin typeface="+mj-lt"/>
                <a:cs typeface="Chalkduster"/>
              </a:rPr>
              <a:t> noch nicht abrechenbare</a:t>
            </a:r>
            <a:r>
              <a:rPr lang="de-AT" sz="900" b="1" dirty="0">
                <a:latin typeface="+mj-lt"/>
                <a:cs typeface="Chalkduster"/>
              </a:rPr>
              <a:t> </a:t>
            </a:r>
            <a:r>
              <a:rPr lang="de-AT" sz="900" dirty="0">
                <a:latin typeface="+mj-lt"/>
                <a:cs typeface="Chalkduster"/>
              </a:rPr>
              <a:t>Leistungen</a:t>
            </a:r>
          </a:p>
          <a:p>
            <a:pPr>
              <a:buClr>
                <a:srgbClr val="FF9900"/>
              </a:buClr>
              <a:buSzPct val="120000"/>
              <a:buFont typeface="Arial" charset="0"/>
              <a:buChar char="●"/>
              <a:defRPr/>
            </a:pPr>
            <a:r>
              <a:rPr lang="de-AT" sz="900" dirty="0">
                <a:latin typeface="+mj-lt"/>
                <a:cs typeface="Chalkduster"/>
              </a:rPr>
              <a:t> geleistete Anzahlungen</a:t>
            </a:r>
          </a:p>
        </p:txBody>
      </p:sp>
      <p:sp>
        <p:nvSpPr>
          <p:cNvPr id="15" name="Pfeil nach unten 14"/>
          <p:cNvSpPr/>
          <p:nvPr/>
        </p:nvSpPr>
        <p:spPr>
          <a:xfrm>
            <a:off x="5364496" y="1196493"/>
            <a:ext cx="439598" cy="84521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804093" y="1123833"/>
            <a:ext cx="32022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Strenges Niederstwertprinzip,</a:t>
            </a:r>
          </a:p>
          <a:p>
            <a:r>
              <a:rPr lang="de-DE" sz="900" dirty="0">
                <a:latin typeface="+mj-lt"/>
                <a:cs typeface="Chalkduster"/>
              </a:rPr>
              <a:t>(Unterprinzip des Vorsichtsprinzips) d.h. bei einer Wertminderung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muss</a:t>
            </a:r>
            <a:r>
              <a:rPr lang="de-DE" sz="900" dirty="0">
                <a:latin typeface="+mj-lt"/>
                <a:cs typeface="Chalkduster"/>
              </a:rPr>
              <a:t> der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niedrigere</a:t>
            </a:r>
            <a:r>
              <a:rPr lang="de-DE" sz="900" dirty="0">
                <a:latin typeface="+mj-lt"/>
                <a:cs typeface="Chalkduster"/>
              </a:rPr>
              <a:t>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Wert am Bilanzstichtag </a:t>
            </a:r>
            <a:r>
              <a:rPr lang="de-DE" sz="900">
                <a:solidFill>
                  <a:srgbClr val="FF0000"/>
                </a:solidFill>
                <a:latin typeface="+mj-lt"/>
                <a:cs typeface="Chalkduster"/>
              </a:rPr>
              <a:t>angesetzt werden</a:t>
            </a:r>
            <a:r>
              <a:rPr lang="de-DE" sz="900">
                <a:latin typeface="+mj-lt"/>
                <a:cs typeface="Chalkduster"/>
              </a:rPr>
              <a:t>, </a:t>
            </a:r>
            <a:r>
              <a:rPr lang="de-DE" sz="900" dirty="0">
                <a:latin typeface="+mj-lt"/>
                <a:cs typeface="Chalkduster"/>
              </a:rPr>
              <a:t>auch bei höheren Werten am Bilanzstichtag (keine Aufwertung)</a:t>
            </a: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/>
        </p:nvGraphicFramePr>
        <p:xfrm>
          <a:off x="3238498" y="2976262"/>
          <a:ext cx="2238376" cy="677862"/>
        </p:xfrm>
        <a:graphic>
          <a:graphicData uri="http://schemas.openxmlformats.org/drawingml/2006/table">
            <a:tbl>
              <a:tblPr/>
              <a:tblGrid>
                <a:gridCol w="111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A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HW Vorrat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8" marR="12698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 1.1. (EBK)</a:t>
                      </a:r>
                    </a:p>
                  </a:txBody>
                  <a:tcPr marL="12698" marR="12698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5 HW Eins. (</a:t>
                      </a:r>
                      <a:r>
                        <a:rPr lang="de-DE" sz="1000" b="0" i="0" u="none" strike="noStrike" dirty="0" err="1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Abb</a:t>
                      </a:r>
                      <a:r>
                        <a:rPr lang="de-DE" sz="1000" b="0" i="0" u="none" strike="noStrike" dirty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8" marR="12698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de-DE" sz="1000" b="0" i="0" u="none" strike="noStrike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 HW Eins (</a:t>
                      </a:r>
                      <a:r>
                        <a:rPr lang="de-DE" sz="1000" b="0" i="0" u="none" strike="noStrike" baseline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Aufb</a:t>
                      </a:r>
                      <a:r>
                        <a:rPr lang="de-DE" sz="1000" b="0" i="0" u="none" strike="noStrike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0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698" marR="12698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EB 31.12. (SBK)</a:t>
                      </a:r>
                    </a:p>
                  </a:txBody>
                  <a:tcPr marL="12698" marR="12698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/>
        </p:nvGraphicFramePr>
        <p:xfrm>
          <a:off x="5595947" y="2976262"/>
          <a:ext cx="1849235" cy="860884"/>
        </p:xfrm>
        <a:graphic>
          <a:graphicData uri="http://schemas.openxmlformats.org/drawingml/2006/table">
            <a:tbl>
              <a:tblPr/>
              <a:tblGrid>
                <a:gridCol w="874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Einsatz</a:t>
                      </a:r>
                    </a:p>
                  </a:txBody>
                  <a:tcPr marL="12704" marR="12704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Einkäufe</a:t>
                      </a:r>
                    </a:p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Einkäufe</a:t>
                      </a:r>
                    </a:p>
                  </a:txBody>
                  <a:tcPr marL="12704" marR="12704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 HW</a:t>
                      </a:r>
                      <a:r>
                        <a:rPr lang="de-DE" sz="1000" b="0" i="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0" i="0" u="none" strike="noStrike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Vorr</a:t>
                      </a:r>
                      <a:r>
                        <a:rPr lang="de-DE" sz="1000" b="0" i="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1000" b="0" i="0" u="none" strike="noStrike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Aufb</a:t>
                      </a:r>
                      <a:r>
                        <a:rPr lang="de-DE" sz="1000" b="0" i="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de-DE" sz="1000" b="1" i="0" u="none" strike="noStrike" baseline="0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de-DE" sz="1000" b="0" i="0" u="none" strike="noStrike" baseline="0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7 </a:t>
                      </a:r>
                      <a:r>
                        <a:rPr lang="de-DE" sz="1000" b="0" i="0" u="none" strike="noStrike" baseline="0" dirty="0" err="1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Schw</a:t>
                      </a:r>
                      <a:r>
                        <a:rPr lang="de-DE" sz="1000" b="0" i="0" u="none" strike="noStrike" baseline="0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0" i="0" u="none" strike="noStrike" baseline="0" dirty="0" err="1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Abw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de-DE" sz="10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HW </a:t>
                      </a:r>
                      <a:r>
                        <a:rPr lang="de-DE" sz="1000" b="0" i="0" u="none" strike="noStrike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Vorr</a:t>
                      </a:r>
                      <a:r>
                        <a:rPr lang="de-DE" sz="10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1000" b="0" i="0" u="none" strike="noStrike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Abb</a:t>
                      </a:r>
                      <a:r>
                        <a:rPr lang="de-DE" sz="10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de-DE" sz="10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4" marR="12704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Saldo (</a:t>
                      </a:r>
                      <a:r>
                        <a:rPr lang="pt-BR" sz="1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Verbrauch</a:t>
                      </a:r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4" marR="12704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Tabelle 27"/>
          <p:cNvGraphicFramePr>
            <a:graphicFrameLocks noGrp="1"/>
          </p:cNvGraphicFramePr>
          <p:nvPr/>
        </p:nvGraphicFramePr>
        <p:xfrm>
          <a:off x="3431754" y="2475762"/>
          <a:ext cx="5712246" cy="487680"/>
        </p:xfrm>
        <a:graphic>
          <a:graphicData uri="http://schemas.openxmlformats.org/drawingml/2006/table">
            <a:tbl>
              <a:tblPr/>
              <a:tblGrid>
                <a:gridCol w="501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30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Ziele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1) Bilanz (1 Vorrat) richtiger Endbestand (zum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niedr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. Preis)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01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2) 5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WES: tatsächliche Verbrauch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301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3) 7 Abschreibungen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 zu Vorräten: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Abwertung und Schwund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/>
        </p:nvGraphicFramePr>
        <p:xfrm>
          <a:off x="7571502" y="2976262"/>
          <a:ext cx="1468569" cy="677862"/>
        </p:xfrm>
        <a:graphic>
          <a:graphicData uri="http://schemas.openxmlformats.org/drawingml/2006/table">
            <a:tbl>
              <a:tblPr/>
              <a:tblGrid>
                <a:gridCol w="69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de-DE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Abschr. Vorräte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de-DE" sz="10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Schw</a:t>
                      </a:r>
                      <a:r>
                        <a:rPr lang="de-DE" sz="1000" b="0" i="0" u="none" strike="noStrike" baseline="0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0" i="0" u="none" strike="noStrike" baseline="0" dirty="0" err="1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Abw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Saldo (G+V)</a:t>
                      </a:r>
                    </a:p>
                  </a:txBody>
                  <a:tcPr marL="12704" marR="12704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Rechteck 30"/>
          <p:cNvSpPr/>
          <p:nvPr/>
        </p:nvSpPr>
        <p:spPr>
          <a:xfrm>
            <a:off x="3238500" y="2411316"/>
            <a:ext cx="5905500" cy="1665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3702" y="3832905"/>
            <a:ext cx="24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6) Was ist wann zu tun?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" y="2769738"/>
            <a:ext cx="505124" cy="492125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9" y="3261863"/>
            <a:ext cx="469604" cy="505410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0" y="2129586"/>
            <a:ext cx="2007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5) Welche Verfahren?</a:t>
            </a: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623245" y="2555694"/>
          <a:ext cx="2461317" cy="1211580"/>
        </p:xfrm>
        <a:graphic>
          <a:graphicData uri="http://schemas.openxmlformats.org/drawingml/2006/table">
            <a:tbl>
              <a:tblPr/>
              <a:tblGrid>
                <a:gridCol w="1550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sng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Direkt</a:t>
                      </a:r>
                    </a:p>
                    <a:p>
                      <a:pPr algn="l" fontAlgn="b"/>
                      <a:endParaRPr lang="de-DE" sz="700" b="0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Indirekt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776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sng" strike="noStrike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Identitätspreis-verfahren</a:t>
                      </a:r>
                    </a:p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(Zusammensetzung von Abfassungen, Endbestand, Herkunft Schwund, </a:t>
                      </a:r>
                      <a:r>
                        <a:rPr lang="de-DE" sz="7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etc</a:t>
                      </a:r>
                      <a:r>
                        <a:rPr lang="de-DE" sz="700" b="0" i="0" u="none" strike="noStrike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bekannt)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Keine Abf. </a:t>
                      </a:r>
                    </a:p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nur</a:t>
                      </a:r>
                      <a:r>
                        <a:rPr lang="de-DE" sz="700" b="0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Ident</a:t>
                      </a:r>
                      <a:endParaRPr lang="de-DE" sz="7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des EB</a:t>
                      </a:r>
                    </a:p>
                    <a:p>
                      <a:pPr algn="ctr" fontAlgn="b"/>
                      <a:endParaRPr lang="de-DE" sz="7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sng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Fifo</a:t>
                      </a:r>
                      <a:r>
                        <a:rPr lang="de-DE" sz="700" b="0" i="0" u="sng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(First in </a:t>
                      </a:r>
                      <a:r>
                        <a:rPr lang="de-DE" sz="7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first</a:t>
                      </a:r>
                      <a:r>
                        <a:rPr lang="de-DE" sz="7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out)</a:t>
                      </a:r>
                    </a:p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Nur Menge der Abfassungen bekannt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Nur Menge EB</a:t>
                      </a:r>
                    </a:p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bekannt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" name="Bild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5888" y="2679639"/>
            <a:ext cx="413332" cy="283803"/>
          </a:xfrm>
          <a:prstGeom prst="rect">
            <a:avLst/>
          </a:prstGeom>
        </p:spPr>
      </p:pic>
      <p:cxnSp>
        <p:nvCxnSpPr>
          <p:cNvPr id="25" name="Gerade Verbindung mit Pfeil 24"/>
          <p:cNvCxnSpPr/>
          <p:nvPr/>
        </p:nvCxnSpPr>
        <p:spPr>
          <a:xfrm>
            <a:off x="371355" y="4445000"/>
            <a:ext cx="0" cy="219914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3238500" y="1992561"/>
            <a:ext cx="3749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4) Welche Ziele gibt es bei der Bewertung?</a:t>
            </a:r>
          </a:p>
        </p:txBody>
      </p:sp>
      <p:sp>
        <p:nvSpPr>
          <p:cNvPr id="46" name="Geschweifte Klammer rechts 45"/>
          <p:cNvSpPr/>
          <p:nvPr/>
        </p:nvSpPr>
        <p:spPr>
          <a:xfrm rot="5400000" flipV="1">
            <a:off x="1785171" y="2660515"/>
            <a:ext cx="154452" cy="2444333"/>
          </a:xfrm>
          <a:prstGeom prst="righ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763279" y="4267200"/>
          <a:ext cx="7801721" cy="1155408"/>
        </p:xfrm>
        <a:graphic>
          <a:graphicData uri="http://schemas.openxmlformats.org/drawingml/2006/table">
            <a:tbl>
              <a:tblPr/>
              <a:tblGrid>
                <a:gridCol w="2573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3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3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348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Schritte und Reihenfolge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Berechnung u. Besonderheiten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Buchung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48">
                <a:tc rowSpan="4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Endbestand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(Bilanzansatz am 31.12.)</a:t>
                      </a:r>
                    </a:p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Ident: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EB vom AB    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niedrigeren Wert = Bilanzansatz</a:t>
                      </a:r>
                    </a:p>
                    <a:p>
                      <a:pPr algn="l" fontAlgn="ctr"/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2 EB vom 1. ZK.* niedrigeren Wert = Bilanzansatz</a:t>
                      </a:r>
                    </a:p>
                    <a:p>
                      <a:pPr algn="l" fontAlgn="ctr"/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3 EB gesamt                                        = Bilanzansatz ges.</a:t>
                      </a:r>
                    </a:p>
                    <a:p>
                      <a:pPr algn="l" fontAlgn="ctr"/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l" fontAlgn="ctr"/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 EB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vorletzer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Zukauf-* niedrig. Wert = Bilanzansatz</a:t>
                      </a:r>
                    </a:p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 EB letzter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Zukau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niedrig. Wert      = Bilanzansatz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Fifo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EB Menge   gesamt                             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Bilanzansatz ges.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Ident: Zusammensetzung bekannt, </a:t>
                      </a:r>
                      <a:r>
                        <a:rPr lang="de-DE" sz="8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Fifo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: Letzte </a:t>
                      </a:r>
                      <a:endParaRPr lang="de-DE" sz="8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Bestandsveränderung=</a:t>
                      </a:r>
                      <a:r>
                        <a:rPr lang="de-D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EB-AB 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 + Lageraufbau (Vorrat im Soll);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+: 1 HW Vorrat / </a:t>
                      </a:r>
                      <a:r>
                        <a:rPr lang="de-DE" sz="800" b="0" i="0" u="none" strike="noStrike">
                          <a:solidFill>
                            <a:srgbClr val="558ED5"/>
                          </a:solidFill>
                          <a:effectLst/>
                          <a:latin typeface="Calibri"/>
                        </a:rPr>
                        <a:t>5 HW Einsatz </a:t>
                      </a: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(é</a:t>
                      </a:r>
                      <a:r>
                        <a:rPr lang="de-DE" sz="800" b="0" i="0" u="none" strike="noStrike">
                          <a:solidFill>
                            <a:srgbClr val="558ED5"/>
                          </a:solidFill>
                          <a:effectLst/>
                          <a:latin typeface="Calibri"/>
                        </a:rPr>
                        <a:t>) 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 - Lagerabbau (Vorrat im Haben)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-: </a:t>
                      </a:r>
                      <a:r>
                        <a:rPr lang="de-DE" sz="800" b="0" i="0" u="none" strike="noStrike" dirty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5HW Einsatz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1 HW Vorrat (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ê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/>
        </p:nvGraphicFramePr>
        <p:xfrm>
          <a:off x="763279" y="5472668"/>
          <a:ext cx="4913621" cy="190500"/>
        </p:xfrm>
        <a:graphic>
          <a:graphicData uri="http://schemas.openxmlformats.org/drawingml/2006/table">
            <a:tbl>
              <a:tblPr/>
              <a:tblGrid>
                <a:gridCol w="2590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Berechnung der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Abwertung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Ist-Endbestand aus 1) * Preisabwertung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elle 35"/>
          <p:cNvGraphicFramePr>
            <a:graphicFrameLocks noGrp="1"/>
          </p:cNvGraphicFramePr>
          <p:nvPr/>
        </p:nvGraphicFramePr>
        <p:xfrm>
          <a:off x="763279" y="5721667"/>
          <a:ext cx="6475721" cy="850900"/>
        </p:xfrm>
        <a:graphic>
          <a:graphicData uri="http://schemas.openxmlformats.org/drawingml/2006/table">
            <a:tbl>
              <a:tblPr/>
              <a:tblGrid>
                <a:gridCol w="2589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Berechnung des </a:t>
                      </a:r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Schwundes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Ident: Herkunft bekannt, </a:t>
                      </a:r>
                      <a:r>
                        <a:rPr lang="de-DE" sz="8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Fifo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: vom letzten</a:t>
                      </a:r>
                      <a:r>
                        <a:rPr lang="de-DE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Fehlmenge * jew. Einkaufspreis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(*Bei Indirekten Verfahren: keine Abfassungen bekannt </a:t>
                      </a:r>
                      <a:r>
                        <a:rPr lang="de-DE" sz="800" b="0" i="0" u="none" strike="noStrike" dirty="0" err="1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dh</a:t>
                      </a:r>
                      <a:r>
                        <a:rPr lang="de-DE" sz="8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 keinen Schwund...)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(WES = EB-AB-Abwertung))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/>
        </p:nvGraphicFramePr>
        <p:xfrm>
          <a:off x="763879" y="6618740"/>
          <a:ext cx="7251700" cy="190500"/>
        </p:xfrm>
        <a:graphic>
          <a:graphicData uri="http://schemas.openxmlformats.org/drawingml/2006/table">
            <a:tbl>
              <a:tblPr/>
              <a:tblGrid>
                <a:gridCol w="245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4)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Buchung (2+3)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; Abwertung u. Schwund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7 Abschr. Vorräte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  <a:r>
                        <a:rPr lang="de-DE" sz="800" b="0" i="0" u="none" strike="noStrike" dirty="0">
                          <a:solidFill>
                            <a:srgbClr val="558ED5"/>
                          </a:solidFill>
                          <a:effectLst/>
                          <a:latin typeface="Calibri"/>
                        </a:rPr>
                        <a:t>5 HW Einsatz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(=)</a:t>
                      </a:r>
                      <a:endParaRPr lang="de-DE" sz="800" b="0" i="0" u="none" strike="noStrike" dirty="0">
                        <a:solidFill>
                          <a:srgbClr val="E46C0A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Rechteck 39"/>
          <p:cNvSpPr/>
          <p:nvPr/>
        </p:nvSpPr>
        <p:spPr>
          <a:xfrm>
            <a:off x="139088" y="4176837"/>
            <a:ext cx="8522311" cy="2655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358220" y="3832908"/>
            <a:ext cx="5833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&lt; 4) Bilanzpolitik: durch Wahl des Bewertungsverfahrens kann Ergebnis von Bilanz &amp; G&amp;V beeinflusst werden</a:t>
            </a:r>
          </a:p>
        </p:txBody>
      </p:sp>
    </p:spTree>
    <p:extLst>
      <p:ext uri="{BB962C8B-B14F-4D97-AF65-F5344CB8AC3E}">
        <p14:creationId xmlns:p14="http://schemas.microsoft.com/office/powerpoint/2010/main" val="27549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4" grpId="0"/>
      <p:bldP spid="15" grpId="0" animBg="1"/>
      <p:bldP spid="16" grpId="0"/>
      <p:bldP spid="31" grpId="0" animBg="1"/>
      <p:bldP spid="22" grpId="0"/>
      <p:bldP spid="30" grpId="0"/>
      <p:bldP spid="32" grpId="0"/>
      <p:bldP spid="32" grpId="1"/>
      <p:bldP spid="46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1D02010-0AB1-CFDE-C50B-9788A5409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6" y="1105786"/>
            <a:ext cx="4516760" cy="232321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C146EEC-3429-EB68-D33D-FC96AFB47AEF}"/>
              </a:ext>
            </a:extLst>
          </p:cNvPr>
          <p:cNvSpPr txBox="1"/>
          <p:nvPr/>
        </p:nvSpPr>
        <p:spPr>
          <a:xfrm>
            <a:off x="393405" y="340241"/>
            <a:ext cx="532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Probier</a:t>
            </a:r>
            <a:r>
              <a:rPr lang="de-DE" dirty="0"/>
              <a:t> es nun selber mit dem Identitätspreisverfahren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75A4AC-839D-8ACE-3499-FD5E866AF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104" y="1105786"/>
            <a:ext cx="4340210" cy="42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3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Macintosh PowerPoint</Application>
  <PresentationFormat>Bildschirmpräsentation (4:3)</PresentationFormat>
  <Paragraphs>138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Office-Design</vt:lpstr>
      <vt:lpstr>Analyse Vorratsbewertung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Vorräte</dc:title>
  <dc:creator>werner holzheu</dc:creator>
  <cp:lastModifiedBy>HOLZHEU Werner</cp:lastModifiedBy>
  <cp:revision>12</cp:revision>
  <dcterms:created xsi:type="dcterms:W3CDTF">2015-11-29T22:31:34Z</dcterms:created>
  <dcterms:modified xsi:type="dcterms:W3CDTF">2022-12-29T17:05:31Z</dcterms:modified>
</cp:coreProperties>
</file>