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81" r:id="rId4"/>
    <p:sldId id="282" r:id="rId5"/>
    <p:sldId id="268" r:id="rId6"/>
    <p:sldId id="283" r:id="rId7"/>
    <p:sldId id="270" r:id="rId8"/>
    <p:sldId id="258" r:id="rId9"/>
    <p:sldId id="288" r:id="rId10"/>
    <p:sldId id="271" r:id="rId11"/>
    <p:sldId id="291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Holzheu" initials="WH" lastIdx="1" clrIdx="0">
    <p:extLst>
      <p:ext uri="{19B8F6BF-5375-455C-9EA6-DF929625EA0E}">
        <p15:presenceInfo xmlns:p15="http://schemas.microsoft.com/office/powerpoint/2012/main" userId="S::werner.holzheu@bergheidengasse.at::68ed8f65-bff4-493a-80e1-f5db0341d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93"/>
    <p:restoredTop sz="95964"/>
  </p:normalViewPr>
  <p:slideViewPr>
    <p:cSldViewPr snapToGrid="0" snapToObjects="1">
      <p:cViewPr varScale="1">
        <p:scale>
          <a:sx n="127" d="100"/>
          <a:sy n="127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3A41E-04DA-D84F-953F-3E3E87E0CB48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0A57-3D4B-F146-ABD9-64AA905F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9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432A4-936D-AE4C-AC3B-50350922972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9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CDD95-ED2D-9340-9CF3-32130211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0C7096-497B-A944-B19C-E0D42B01D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17536F-2086-D941-981C-1E13843E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AA7E6-1973-E34E-ABFB-23A24AD5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008D5-B4B4-3D40-8D8E-899B89AF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5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2169C-7CC5-7144-B46B-3D30DDA6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FC4564-3ECD-6B42-A19A-04550EE74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78F4D-84A7-3B43-94BB-7346A074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9940C3-2779-C84A-B668-19F21D0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D835E-A706-0F49-BF9A-A53358A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0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499F98-7E67-EC4B-97D0-B950F5C12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85B293-7C99-C04D-8ABC-8BC565C72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84BA2-D223-6D4D-BCBE-C9642925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45DC20-3A06-1B4E-ADC7-E22EA6C6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45113-6099-F543-A7D7-CBCF3D4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441B2-201A-EA42-AF25-865AA15A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213971-5E5A-8A45-8BA0-FDAA9BF5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1628E-C338-504E-AF79-00973A6A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6DEF16-D166-B441-AB79-E5AA40C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E5D47-3D5D-0145-97E6-91861E8C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7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AA334-AC41-424B-A9A8-4EF528F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B7C1BB-C375-4341-9277-305691D6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2E61A-F5B2-6845-852C-BE935F4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95E8C-6F7D-8C4D-9696-7205FD63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1F5CD-9C52-5948-96ED-A7BB389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63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FBFA-626B-5E4A-B6B9-986CCE3A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8A4709-F176-F140-843A-9F38177E1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5AC4FB-1C65-1F42-96E5-43393FA9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AA0603-2C8D-6148-A330-39882361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7AFC0-C6CC-2547-A9A3-C42BF589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F5C6-0CC5-5C42-94D1-FECC8F60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A086C-A6B2-C947-A743-7209B0D9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FE3D1-22A9-244B-9199-5993A902C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DD91C7-EDC8-9B4D-8E4E-52DD2002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FF8F85-DCE2-FD45-80A6-5F83F1F39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A5F183-DBC0-D649-AFF4-162E8B82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3103D2-DCB9-F246-9EC5-E348D979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AAD253-B5AC-B44E-A7B8-DA9D14B9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DBD873-CFD3-1E4D-A968-1985B37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4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9855F-42F7-9C44-BC41-200C40EE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4158D9-624E-764E-BB69-F3FC17E0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C45333-8B18-8D42-ACB4-E04F10F5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1AB697-2CD6-7E49-A60D-C14AD87A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4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F44269-A559-2D4E-B30D-941F089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321E08-DB68-0C45-AF2C-C8EC8BA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414235-CB45-9546-8B48-B21AB4F6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1630D-1133-B14A-AF2F-195D249B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B89C9-140B-F04F-A2D3-A6CE408D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14DE3A-A4FA-9C41-867F-BA2C8070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BE7B-4833-4D43-ADD6-584D9AA0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CED0EF-68C6-8B43-AD45-34C0968B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8776C2-3667-0448-B96A-66F97EBB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AE72C-D455-4C4E-AEE2-09EAF6F5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ECD71E3-3263-F140-B23D-2D776F10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5CD638-72BA-CB43-877C-6F2BF04B9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E9FAD9-6AFC-B441-B83C-AF18610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79F36-3E57-4547-8E3C-44712E73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C53BEA-B6AD-9747-9863-230BCE9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56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D87CBF-B412-C540-AFF0-CC4E48D6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7B1308-1C7C-134A-AF78-17097D05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81659-F7C0-2148-A921-AD819DE01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C119-D1CC-3E42-9E92-F59CF199278A}" type="datetimeFigureOut">
              <a:rPr lang="de-DE" smtClean="0"/>
              <a:t>04.12.22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4C41DD-98B4-784E-882E-1882A76AF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FD199-45B3-464D-9D91-0A477AAF4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1044-A817-D148-A7FE-2C8EBCF98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Bilanzierung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Hubertushof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8F3AA7-2BFA-0942-A749-361EB9523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de-DE" dirty="0"/>
              <a:t>Werner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84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UV/ Forderungen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Umlaufvermögen/Forderungen (UV) durchführen können: Forderungen beschreiben können (einbringlich, zweifelhaft, uneinbringlich) relevante Prinzipien erklären können, Einzel-Bewertung und Pauschal-Bewertung und notwendige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7483" y="761200"/>
            <a:ext cx="236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Forderungen?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147353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185389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87023" y="1255160"/>
            <a:ext cx="31364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latin typeface="+mj-lt"/>
                <a:cs typeface="Chalkduster"/>
              </a:rPr>
              <a:t>Schulden, die jemand anderer bei mir gemacht hat weil er z.B.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Auf Ziel eingekauft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Ein Darlehen bei mir aufgenommen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Bzw. ich aus einem sonstigen Grund eine Forderung habe</a:t>
            </a:r>
          </a:p>
          <a:p>
            <a:r>
              <a:rPr lang="de-AT" sz="900" dirty="0">
                <a:latin typeface="+mj-lt"/>
                <a:cs typeface="Chalkduster"/>
              </a:rPr>
              <a:t>Forderungen gehören zum Umlaufvermögen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7108295" y="1330136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muss der niedrigere Wert am Bilanzstichtag angesetzt werden. Wertminderungen treten bei Forderungen dann auf, wenn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mein Schuldner </a:t>
            </a:r>
            <a:r>
              <a:rPr lang="de-DE" sz="900" dirty="0">
                <a:latin typeface="+mj-lt"/>
                <a:cs typeface="Chalkduster"/>
              </a:rPr>
              <a:t>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Zahlungsschwierigkeiten</a:t>
            </a:r>
            <a:r>
              <a:rPr lang="de-DE" sz="900" dirty="0">
                <a:latin typeface="+mj-lt"/>
                <a:cs typeface="Chalkduster"/>
              </a:rPr>
              <a:t> kommt. </a:t>
            </a: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5157939" y="2840253"/>
          <a:ext cx="5406133" cy="612749"/>
        </p:xfrm>
        <a:graphic>
          <a:graphicData uri="http://schemas.openxmlformats.org/drawingml/2006/table">
            <a:tbl>
              <a:tblPr/>
              <a:tblGrid>
                <a:gridCol w="47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781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1) Uneinbringliche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(ganz oder </a:t>
                      </a:r>
                      <a:r>
                        <a:rPr lang="de-D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tw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.) 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&gt; Nettoforderung abschreiben, UST-korrigieren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2) Zweifelhafte</a:t>
                      </a:r>
                      <a:r>
                        <a:rPr lang="de-DE" sz="1000" b="0" i="0" u="none" strike="noStrike" baseline="0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 Forderungen &gt; Nettoforderung wert-berichtigen, UST unverändert</a:t>
                      </a:r>
                      <a:endParaRPr lang="de-DE" sz="1000" b="0" i="0" u="none" strike="noStrike" dirty="0">
                        <a:solidFill>
                          <a:srgbClr val="FF66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3)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 Ei</a:t>
                      </a:r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nbringliche Forderungen &gt; kein Handlungsbedarf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1" y="2826391"/>
            <a:ext cx="5801571" cy="707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671391" y="3948499"/>
            <a:ext cx="8892680" cy="281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3579166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24000" y="2254790"/>
            <a:ext cx="2133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Bewertungs-</a:t>
            </a:r>
          </a:p>
          <a:p>
            <a:r>
              <a:rPr lang="de-DE" sz="1600" dirty="0">
                <a:latin typeface="+mj-lt"/>
                <a:cs typeface="Chalkduster"/>
              </a:rPr>
              <a:t>Möglichkeiten gibt es?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762501" y="2265728"/>
            <a:ext cx="41065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Kategorien von Forderungen gibt es, </a:t>
            </a:r>
          </a:p>
          <a:p>
            <a:r>
              <a:rPr lang="de-DE" sz="1600" dirty="0">
                <a:latin typeface="+mj-lt"/>
                <a:cs typeface="Chalkduster"/>
              </a:rPr>
              <a:t>    und was lässt sich daraus schließen?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1897486" y="2840253"/>
          <a:ext cx="2696673" cy="706288"/>
        </p:xfrm>
        <a:graphic>
          <a:graphicData uri="http://schemas.openxmlformats.org/drawingml/2006/table">
            <a:tbl>
              <a:tblPr/>
              <a:tblGrid>
                <a:gridCol w="142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08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Bewertung: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wann: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marL="228600" indent="-228600" algn="l" fontAlgn="b">
                        <a:buAutoNum type="arabicParenR"/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Einzelbewertung</a:t>
                      </a:r>
                    </a:p>
                    <a:p>
                      <a:pPr marL="228600" indent="-228600" algn="l" fontAlgn="b">
                        <a:buAutoNum type="arabicParenR"/>
                      </a:pP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größere Forderungen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Pauschal-Bewertung</a:t>
                      </a:r>
                    </a:p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viele kleine Beträge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47" y="2839566"/>
            <a:ext cx="282911" cy="67313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91" y="2882318"/>
            <a:ext cx="181732" cy="37876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50" y="3240418"/>
            <a:ext cx="297935" cy="338748"/>
          </a:xfrm>
          <a:prstGeom prst="rect">
            <a:avLst/>
          </a:prstGeom>
        </p:spPr>
      </p:pic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1663807" y="3948498"/>
          <a:ext cx="8229599" cy="357058"/>
        </p:xfrm>
        <a:graphic>
          <a:graphicData uri="http://schemas.openxmlformats.org/drawingml/2006/table">
            <a:tbl>
              <a:tblPr/>
              <a:tblGrid>
                <a:gridCol w="261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1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05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1684551" y="4314611"/>
          <a:ext cx="8229599" cy="485454"/>
        </p:xfrm>
        <a:graphic>
          <a:graphicData uri="http://schemas.openxmlformats.org/drawingml/2006/table">
            <a:tbl>
              <a:tblPr/>
              <a:tblGrid>
                <a:gridCol w="246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4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</a:t>
                      </a:r>
                    </a:p>
                    <a:p>
                      <a:pPr algn="l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der Abschreibung &gt;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uneinbringlicher Teil                  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(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tw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oder ganz)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Erst hier darf UST 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korregiert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werden (UST Verbindlichkeit wird im Soll ausgebucht).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</a:t>
                      </a:r>
                      <a:r>
                        <a:rPr lang="de-DE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Absch</a:t>
                      </a:r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. auf Ford z.B. 10%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 20010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/>
        </p:nvGraphicFramePr>
        <p:xfrm>
          <a:off x="1684551" y="4898158"/>
          <a:ext cx="8229600" cy="1185038"/>
        </p:xfrm>
        <a:graphic>
          <a:graphicData uri="http://schemas.openxmlformats.org/drawingml/2006/table">
            <a:tbl>
              <a:tblPr/>
              <a:tblGrid>
                <a:gridCol w="2481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113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(Einzel-Wert-Berichtigung)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der EWB am 31.12.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 alle Situationen den                                     1) Nettobetrag ermitteln,                                  2) alle zweifelhaften Teile der</a:t>
                      </a:r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Forderungen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ermitteln und addieren </a:t>
                      </a:r>
                    </a:p>
                    <a:p>
                      <a:pPr algn="l" fontAlgn="b"/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= </a:t>
                      </a:r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Endbestand 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 Wertberichtigung (WB).               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3) Ermittlung der Veränderung der WB: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EB-AB </a:t>
                      </a:r>
                      <a:r>
                        <a:rPr lang="de-D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(lt. Saldenliste)</a:t>
                      </a:r>
                      <a:endParaRPr lang="de-DE" sz="7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EWB (trotz Kontenklasse 2) ist ein passives Bestandskonto (Wertberichtigung zu einem aktiven Konto)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&gt; AB (es wird mehr) dann wird  die „2 EWB“ im Haben gebucht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&lt; AB (es wird weniger) dann wird die „2 EWB“ im Soll gebucht.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/2 EWB zu Ford 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9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EWB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Aufl.</a:t>
                      </a:r>
                      <a:r>
                        <a:rPr lang="de-DE" sz="800" b="0" i="0" u="none" strike="noStrike" baseline="0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1684553" y="5967930"/>
          <a:ext cx="8229599" cy="543951"/>
        </p:xfrm>
        <a:graphic>
          <a:graphicData uri="http://schemas.openxmlformats.org/drawingml/2006/table">
            <a:tbl>
              <a:tblPr/>
              <a:tblGrid>
                <a:gridCol w="2481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780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(Pauschal-Wert-Berichtigung)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des Standes der PWB am 31.12. des Abschlussjahres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erforderlich: für alle weiteren: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PWB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PWB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zFord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5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PWB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4 Erträge aus Aufl.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elle 26"/>
          <p:cNvGraphicFramePr>
            <a:graphicFrameLocks noGrp="1"/>
          </p:cNvGraphicFramePr>
          <p:nvPr/>
        </p:nvGraphicFramePr>
        <p:xfrm>
          <a:off x="1684550" y="6580025"/>
          <a:ext cx="8229600" cy="179198"/>
        </p:xfrm>
        <a:graphic>
          <a:graphicData uri="http://schemas.openxmlformats.org/drawingml/2006/table">
            <a:tbl>
              <a:tblPr/>
              <a:tblGrid>
                <a:gridCol w="24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2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halkduster"/>
                        </a:rPr>
                        <a:t>einbringlich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Gerade Verbindung 18"/>
          <p:cNvCxnSpPr/>
          <p:nvPr/>
        </p:nvCxnSpPr>
        <p:spPr>
          <a:xfrm>
            <a:off x="10015410" y="5094065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0015410" y="5178733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0295072" y="5305733"/>
            <a:ext cx="281370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cxnSp>
        <p:nvCxnSpPr>
          <p:cNvPr id="35" name="Gerade Verbindung 34"/>
          <p:cNvCxnSpPr/>
          <p:nvPr/>
        </p:nvCxnSpPr>
        <p:spPr>
          <a:xfrm>
            <a:off x="9987188" y="5713496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9987188" y="5798164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0266851" y="5925164"/>
            <a:ext cx="283961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sp>
        <p:nvSpPr>
          <p:cNvPr id="39" name="Rechteck 38"/>
          <p:cNvSpPr/>
          <p:nvPr/>
        </p:nvSpPr>
        <p:spPr>
          <a:xfrm flipV="1">
            <a:off x="10279221" y="5925164"/>
            <a:ext cx="27159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74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9DEF81-CC31-BC49-91EF-B2B8CB37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809"/>
            <a:ext cx="6273800" cy="24511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80A8835-1F0C-044E-80B5-9C2FD5032FB5}"/>
              </a:ext>
            </a:extLst>
          </p:cNvPr>
          <p:cNvSpPr txBox="1"/>
          <p:nvPr/>
        </p:nvSpPr>
        <p:spPr>
          <a:xfrm>
            <a:off x="423334" y="377851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Forderungen Hubertushof</a:t>
            </a: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D7DED39-E8A0-C241-9D32-DDF9C442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07" y="3825359"/>
            <a:ext cx="6155268" cy="1241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5EABBA-26C0-6140-8A64-65E5DF002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7183"/>
            <a:ext cx="5943600" cy="2032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C756871-AB15-AD40-9FBE-E107DD31B4B5}"/>
              </a:ext>
            </a:extLst>
          </p:cNvPr>
          <p:cNvSpPr/>
          <p:nvPr/>
        </p:nvSpPr>
        <p:spPr>
          <a:xfrm>
            <a:off x="6248402" y="2177440"/>
            <a:ext cx="5540079" cy="1395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zweifelhaft sind: alle zweifelhaftenteile (netto) summieren =  Endbestand der Wertberichtigung: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höher ist als in der Saldenliste: 7 Zuweisung WB / 2 Einzel WB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niedriger ist: 2 EWB / 4 Erträge aus der Auflösung von WB…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C55A56B-D86D-1444-AABA-36C4240EA5D6}"/>
              </a:ext>
            </a:extLst>
          </p:cNvPr>
          <p:cNvSpPr/>
          <p:nvPr/>
        </p:nvSpPr>
        <p:spPr>
          <a:xfrm>
            <a:off x="6273800" y="5269468"/>
            <a:ext cx="5540079" cy="1395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Wie verändert sich das Beispiel, wenn der Text beim Kunden Karner folgendermaßen lautet:</a:t>
            </a:r>
          </a:p>
          <a:p>
            <a:pPr algn="thaiDist"/>
            <a:r>
              <a:rPr lang="de-DE" sz="1000" dirty="0"/>
              <a:t>Das Konkursverfahren wurde eröffnet, wir rechnen mit einer Quote von 19%.</a:t>
            </a:r>
          </a:p>
        </p:txBody>
      </p:sp>
    </p:spTree>
    <p:extLst>
      <p:ext uri="{BB962C8B-B14F-4D97-AF65-F5344CB8AC3E}">
        <p14:creationId xmlns:p14="http://schemas.microsoft.com/office/powerpoint/2010/main" val="115004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E840C30-9093-4C4C-A3C4-DC172B8B64DB}"/>
              </a:ext>
            </a:extLst>
          </p:cNvPr>
          <p:cNvSpPr txBox="1"/>
          <p:nvPr/>
        </p:nvSpPr>
        <p:spPr>
          <a:xfrm>
            <a:off x="1622426" y="82550"/>
            <a:ext cx="3033713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/>
              <a:t>Bilanzierung Anlagevermögen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C4837B-D3A1-3146-910F-FABF09893BBA}"/>
              </a:ext>
            </a:extLst>
          </p:cNvPr>
          <p:cNvSpPr txBox="1"/>
          <p:nvPr/>
        </p:nvSpPr>
        <p:spPr>
          <a:xfrm>
            <a:off x="4656138" y="88900"/>
            <a:ext cx="587375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Ziel: Jahresabschlussarbeiten beim Anlagevermögen (AV) durchführen können: AV beschreiben können, Prinzipien erklären können, Bewertung durchführen können;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EF81CC-B2E0-A34A-8F48-A9266CDB110A}"/>
              </a:ext>
            </a:extLst>
          </p:cNvPr>
          <p:cNvSpPr txBox="1"/>
          <p:nvPr/>
        </p:nvSpPr>
        <p:spPr>
          <a:xfrm>
            <a:off x="1549400" y="488950"/>
            <a:ext cx="858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1) Wo?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AE9C35-B395-A940-8B88-F9E6A092CA4B}"/>
              </a:ext>
            </a:extLst>
          </p:cNvPr>
          <p:cNvSpPr txBox="1"/>
          <p:nvPr/>
        </p:nvSpPr>
        <p:spPr>
          <a:xfrm>
            <a:off x="4037014" y="409575"/>
            <a:ext cx="1527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2) Was ist AV?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D69615-8BE2-D94B-A80D-8F6BC08569F5}"/>
              </a:ext>
            </a:extLst>
          </p:cNvPr>
          <p:cNvSpPr txBox="1"/>
          <p:nvPr/>
        </p:nvSpPr>
        <p:spPr>
          <a:xfrm>
            <a:off x="6888163" y="387350"/>
            <a:ext cx="27543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3) Welche Prinzipien gelten</a:t>
            </a:r>
          </a:p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13318" name="Bild 9">
            <a:extLst>
              <a:ext uri="{FF2B5EF4-FFF2-40B4-BE49-F238E27FC236}">
                <a16:creationId xmlns:a16="http://schemas.microsoft.com/office/drawing/2014/main" id="{FE4A2674-7E67-A841-8D6A-E578FDCD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396875"/>
            <a:ext cx="6746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Bild 11">
            <a:extLst>
              <a:ext uri="{FF2B5EF4-FFF2-40B4-BE49-F238E27FC236}">
                <a16:creationId xmlns:a16="http://schemas.microsoft.com/office/drawing/2014/main" id="{36083262-7742-DF4F-8B63-CDC838BB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800100"/>
            <a:ext cx="12636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38607F9-9D94-894E-BBEC-6713CE1B6D0A}"/>
              </a:ext>
            </a:extLst>
          </p:cNvPr>
          <p:cNvSpPr txBox="1"/>
          <p:nvPr/>
        </p:nvSpPr>
        <p:spPr>
          <a:xfrm>
            <a:off x="1865314" y="727076"/>
            <a:ext cx="2746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101A433-4D5F-A84D-AEF8-5E5952592288}"/>
              </a:ext>
            </a:extLst>
          </p:cNvPr>
          <p:cNvSpPr txBox="1"/>
          <p:nvPr/>
        </p:nvSpPr>
        <p:spPr>
          <a:xfrm>
            <a:off x="3140076" y="727076"/>
            <a:ext cx="2635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6BF6382B-2D65-F34E-8761-36DBE2FEAF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4001" y="744538"/>
            <a:ext cx="27416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9579F98-9D94-1841-870B-CABBB6D7CCA0}"/>
              </a:ext>
            </a:extLst>
          </p:cNvPr>
          <p:cNvSpPr txBox="1"/>
          <p:nvPr/>
        </p:nvSpPr>
        <p:spPr>
          <a:xfrm>
            <a:off x="3962401" y="779464"/>
            <a:ext cx="3203575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Vermögen, welches </a:t>
            </a:r>
            <a:r>
              <a:rPr lang="de-DE" altLang="de-DE" sz="1000">
                <a:solidFill>
                  <a:srgbClr val="FF0000"/>
                </a:solidFill>
              </a:rPr>
              <a:t>langfristig</a:t>
            </a:r>
            <a:r>
              <a:rPr lang="de-DE" altLang="de-DE" sz="1000"/>
              <a:t> dem Betrieb zur Leistungserstellung dient: z.B. Grundstücke, Gebäude,  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Nicht abnutzbares AV: z.B. Grdst. (i.d.R. keine Abschr.)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Abnutzbares AV: Gebäude, Maschinen, BGA</a:t>
            </a: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DE80DB57-F367-5E42-B260-98B2B133D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75" y="957264"/>
            <a:ext cx="438150" cy="115252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66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AB62EB-F977-2146-897E-432827D99721}"/>
              </a:ext>
            </a:extLst>
          </p:cNvPr>
          <p:cNvSpPr txBox="1"/>
          <p:nvPr/>
        </p:nvSpPr>
        <p:spPr>
          <a:xfrm>
            <a:off x="7604125" y="876300"/>
            <a:ext cx="299085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FF6600"/>
                </a:solidFill>
              </a:rPr>
              <a:t>Gemildertes</a:t>
            </a:r>
            <a:r>
              <a:rPr lang="de-DE" altLang="de-DE" sz="1000"/>
              <a:t> </a:t>
            </a:r>
            <a:r>
              <a:rPr lang="de-DE" altLang="de-DE" sz="1000">
                <a:solidFill>
                  <a:srgbClr val="FF6600"/>
                </a:solidFill>
              </a:rPr>
              <a:t>Niederstwertprinzip,</a:t>
            </a:r>
          </a:p>
          <a:p>
            <a:pPr eaLnBrk="1" hangingPunct="1"/>
            <a:r>
              <a:rPr lang="de-DE" altLang="de-DE" sz="1000"/>
              <a:t>(Unterprinzip des Vorsichtsprinzips) d.h. bei einer Wertminderung muss der niedrigere Wert am Bilanzstichtag angesetzt werden. Bei einer Werterhöhung kann bis zum Anschaffungswert aufgewertet werden (z.B. bei Grundstücken relevant).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9D716A-9FA5-7840-BA6A-F33C3975220A}"/>
              </a:ext>
            </a:extLst>
          </p:cNvPr>
          <p:cNvSpPr txBox="1"/>
          <p:nvPr/>
        </p:nvSpPr>
        <p:spPr>
          <a:xfrm>
            <a:off x="1524001" y="1858964"/>
            <a:ext cx="241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pic>
        <p:nvPicPr>
          <p:cNvPr id="13327" name="Bild 1">
            <a:extLst>
              <a:ext uri="{FF2B5EF4-FFF2-40B4-BE49-F238E27FC236}">
                <a16:creationId xmlns:a16="http://schemas.microsoft.com/office/drawing/2014/main" id="{241E4D58-B3F0-594D-BBA4-E5FFCB7EF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1" y="1449388"/>
            <a:ext cx="15986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Bild 5">
            <a:extLst>
              <a:ext uri="{FF2B5EF4-FFF2-40B4-BE49-F238E27FC236}">
                <a16:creationId xmlns:a16="http://schemas.microsoft.com/office/drawing/2014/main" id="{538F485E-3C6D-5B4F-A5BB-BFCE9A373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4" y="3343276"/>
            <a:ext cx="35258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AE307A-4C42-634A-B7BD-3D7A0A2872AA}"/>
              </a:ext>
            </a:extLst>
          </p:cNvPr>
          <p:cNvSpPr txBox="1"/>
          <p:nvPr/>
        </p:nvSpPr>
        <p:spPr>
          <a:xfrm>
            <a:off x="10231438" y="3832226"/>
            <a:ext cx="355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6346AC1-AD3E-AD45-92AD-22F6B0FBDA71}"/>
              </a:ext>
            </a:extLst>
          </p:cNvPr>
          <p:cNvSpPr txBox="1"/>
          <p:nvPr/>
        </p:nvSpPr>
        <p:spPr>
          <a:xfrm>
            <a:off x="7673976" y="4198938"/>
            <a:ext cx="30638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     X    X        X   X         X        X      X      x       x        x                  x     x</a:t>
            </a:r>
          </a:p>
        </p:txBody>
      </p:sp>
      <p:pic>
        <p:nvPicPr>
          <p:cNvPr id="13331" name="Bild 24">
            <a:extLst>
              <a:ext uri="{FF2B5EF4-FFF2-40B4-BE49-F238E27FC236}">
                <a16:creationId xmlns:a16="http://schemas.microsoft.com/office/drawing/2014/main" id="{1B8D5BBC-CF6D-EE4A-A2F6-DF1753B48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2489201"/>
            <a:ext cx="5032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Bild 25">
            <a:extLst>
              <a:ext uri="{FF2B5EF4-FFF2-40B4-BE49-F238E27FC236}">
                <a16:creationId xmlns:a16="http://schemas.microsoft.com/office/drawing/2014/main" id="{A30B04DF-7F8C-BF4E-B0D6-25C4C1683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5988050"/>
            <a:ext cx="4079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428728E-1A3F-F942-A621-EB193E455B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78975" y="2943225"/>
            <a:ext cx="2667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DD3550E-7B86-0940-ACDB-89240B3654C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817100" y="6435725"/>
            <a:ext cx="323850" cy="7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35" name="Bild 31">
            <a:extLst>
              <a:ext uri="{FF2B5EF4-FFF2-40B4-BE49-F238E27FC236}">
                <a16:creationId xmlns:a16="http://schemas.microsoft.com/office/drawing/2014/main" id="{9B0D9767-0D12-F746-865A-05181DD84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764088"/>
            <a:ext cx="14287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857032B1-F948-A943-8A1F-CB49F1FEAB2F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2190750"/>
          <a:ext cx="7531100" cy="115094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447477887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95972895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046577517"/>
                    </a:ext>
                  </a:extLst>
                </a:gridCol>
              </a:tblGrid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Zugang: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Achtung!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71936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Kauf (Bar, mit Kreditkarte, auf Ziel, etc.)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Netto (außer PKW &gt; Brutto),und ggf. Anschaffungsnebenkosten z.B. Bezugskosten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Maschinen, 2 Vost / 2 Kassa (=)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95963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Geringwert. Wirtschaftsgüter (z.B. Ziel)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&lt; 400,00 € netto,  Rabatte,  ev. ist Umbuchung notwendig wenn bei Anschaffung in 0 geb. wurde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GWG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2 Vost / 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426865"/>
                  </a:ext>
                </a:extLst>
              </a:tr>
              <a:tr h="227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(Umbau + Erweiterung vs. Instandhaltung u.-setzung)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nur von Umbau und Erweiterung&gt;0, Kosmetik&gt;7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Gebäude, 2 Vost / 330.. Verb. (=)  oder                      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Instandhaltung durch 3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., 2 Vost/330..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33843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(Anlagen in Bau)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Während Bauphase wird auf 0 Anlagen im Bau gebucht, bei Fertigstellung wird auf 0 Gebäude umgebucht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Anlagen in bau, 2 Vost / 2 Bank. (=)                              0 Anlagen in bau, 2 Vost / 2 Bank , 330 Verb.(=) ,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Umbuchung: 0 Gebäude/Anlagen in Bau (=) 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33788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Aktivierte Eigenleistung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Neutralisierung von Kosten (Material, Personal,...)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BGA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Aktivierte Eigenleistungen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06371"/>
                  </a:ext>
                </a:extLst>
              </a:tr>
            </a:tbl>
          </a:graphicData>
        </a:graphic>
      </p:graphicFrame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8C5E430D-7442-4C46-9B51-FD3DDD7A93AB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3463925"/>
          <a:ext cx="5549900" cy="825500"/>
        </p:xfrm>
        <a:graphic>
          <a:graphicData uri="http://schemas.openxmlformats.org/drawingml/2006/table">
            <a:tbl>
              <a:tblPr/>
              <a:tblGrid>
                <a:gridCol w="2774950">
                  <a:extLst>
                    <a:ext uri="{9D8B030D-6E8A-4147-A177-3AD203B41FA5}">
                      <a16:colId xmlns:a16="http://schemas.microsoft.com/office/drawing/2014/main" val="3838994289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3518949541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Eintrag im Anlagenverzeichnis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Was wird eingetragen? Achtung bei!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62174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am 1.1. vorhandenes Vermögen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AfA, Buchwert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489526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bei AfA: max Buchwert 1.1., gen. AfA des lauf. Jahres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365403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2) Neuanschaffungen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Alles (Lifer., AW, ANK, ND, AfA, BW 31.12....)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40349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+A-Nebenkosten -Minderungen (Bezugskosten, Skonto)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1498"/>
                  </a:ext>
                </a:extLst>
              </a:tr>
            </a:tbl>
          </a:graphicData>
        </a:graphic>
      </p:graphicFrame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5AB6C538-C07A-CF4C-8DF7-C26ACA7CF3B3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4446589"/>
          <a:ext cx="7531100" cy="1323975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819831471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795097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50878110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Abschreibung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977790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Abschreibung (AfA, Absetzung f. Abnutzung)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=Anschaffungswert / Nutzungsd. od. 2) AW*Abschreibungssatz od. 3) BW 1.1./RND 1.1.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184396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Inbetriebnahme im 2. Halbjahr: AfA = AW/ND / 2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812527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Nach Ablauf der Nutzungsdauer: Erinnerungs-€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23950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Abschreibung altes Gebäude,                                                                                                                  2) Ermittlung der RND (RND zum 1.1. - 0,5 wenn Umbau in 2. Jahreshälfte, sonst RND 1.1.),                 3) AfA neu = Umbau / RND, ev. /2 wenn Umbau in der 2. Jahreshälfte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Gebäude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28626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Grundstücke (Nicht abnutzbares AV)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Wenn Wertminderung von Dauer ist dann muss abgeschrieben werden.                                        Bei Aufwertungen kann max. bis zum Anschaffungswert aufgewertet werden.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außerplm Abschr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Grdst.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029983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Grundstücke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außerplm Erträge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839463"/>
                  </a:ext>
                </a:extLst>
              </a:tr>
            </a:tbl>
          </a:graphicData>
        </a:graphic>
      </p:graphicFrame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8D463234-AF8A-3B49-93E6-C5C48809B08D}"/>
              </a:ext>
            </a:extLst>
          </p:cNvPr>
          <p:cNvGraphicFramePr>
            <a:graphicFrameLocks noGrp="1"/>
          </p:cNvGraphicFramePr>
          <p:nvPr/>
        </p:nvGraphicFramePr>
        <p:xfrm>
          <a:off x="1603375" y="5808663"/>
          <a:ext cx="7531100" cy="104140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616989119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8721319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634525576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4) Abgang vom Anlagevermögen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5168"/>
                  </a:ext>
                </a:extLst>
              </a:tr>
              <a:tr h="546100"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 (Bar) oder 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Versicherungsfall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Anlagentausch (in Zahlung gegebene Anl.)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Ermittlung Verk.gewinn od Verl.: Verk.erlös – RBW (s3)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Verkauf: 2 Kassa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Versicherung 2 Bank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Versicherungserlöse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od. Tausch: z.B. 0 LKW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2 Vost 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                3 Verb... od 2 Bank                                                          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006312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Berechnung und Verbuchung laufender 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Abgang im 2. HJ: Jahres AfA;   Abgang 1. HJ: 1/2j.AfA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178515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Berechnung und Verbuchung Restbuchwert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RBW= Buchwert 1.1. - Jahres AfA (ganz od. halb)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BW abgeg. Anlagen (Vers: Schadensfälle)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83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53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9FCBDB-F81C-6A42-818E-ED102EB1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79"/>
            <a:ext cx="5334000" cy="6832600"/>
          </a:xfrm>
          <a:prstGeom prst="rect">
            <a:avLst/>
          </a:prstGeom>
        </p:spPr>
      </p:pic>
      <p:pic>
        <p:nvPicPr>
          <p:cNvPr id="6" name="Bild 4">
            <a:extLst>
              <a:ext uri="{FF2B5EF4-FFF2-40B4-BE49-F238E27FC236}">
                <a16:creationId xmlns:a16="http://schemas.microsoft.com/office/drawing/2014/main" id="{64F45D10-7940-104B-911D-DF19E118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303424"/>
            <a:ext cx="7289800" cy="469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9DFDA46D-DD6F-FA48-B4DD-3658C0FE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54" y="6166543"/>
            <a:ext cx="7758846" cy="443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148307A-C380-FB47-9330-8CC1F4D0AB2A}"/>
              </a:ext>
            </a:extLst>
          </p:cNvPr>
          <p:cNvSpPr/>
          <p:nvPr/>
        </p:nvSpPr>
        <p:spPr>
          <a:xfrm>
            <a:off x="5581851" y="2185846"/>
            <a:ext cx="6133698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200" b="1" dirty="0"/>
              <a:t>Zugang verbuchen</a:t>
            </a:r>
            <a:r>
              <a:rPr lang="de-DE" sz="1200" dirty="0"/>
              <a:t>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marL="228600" indent="-228600" algn="thaiDist">
              <a:buAutoNum type="arabicParenR"/>
            </a:pPr>
            <a:r>
              <a:rPr lang="de-DE" sz="1200" b="1" dirty="0"/>
              <a:t>AfA neuer Teil</a:t>
            </a:r>
            <a:r>
              <a:rPr lang="de-DE" sz="12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wenn Umbau in 1. HJ: AW / RND 1.1.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DF939D7-D978-574C-88F9-84090F9F9832}"/>
              </a:ext>
            </a:extLst>
          </p:cNvPr>
          <p:cNvSpPr/>
          <p:nvPr/>
        </p:nvSpPr>
        <p:spPr>
          <a:xfrm>
            <a:off x="5696151" y="4853461"/>
            <a:ext cx="6133698" cy="1046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algn="thaiDist"/>
            <a:r>
              <a:rPr lang="de-DE" sz="1200" dirty="0"/>
              <a:t>a) 650.000/40 = 16.250</a:t>
            </a:r>
          </a:p>
          <a:p>
            <a:pPr algn="thaiDist"/>
            <a:r>
              <a:rPr lang="de-DE" sz="1200" dirty="0"/>
              <a:t>b) 406.250/25 = 16.250</a:t>
            </a:r>
          </a:p>
          <a:p>
            <a:pPr algn="thaiDist"/>
            <a:endParaRPr lang="de-DE" sz="1200" dirty="0"/>
          </a:p>
          <a:p>
            <a:pPr algn="thaiDist"/>
            <a:r>
              <a:rPr lang="de-DE" sz="1200" dirty="0"/>
              <a:t>AfA neu: 160.000 / 24,5 / 2 = 3.265,31</a:t>
            </a:r>
          </a:p>
        </p:txBody>
      </p:sp>
    </p:spTree>
    <p:extLst>
      <p:ext uri="{BB962C8B-B14F-4D97-AF65-F5344CB8AC3E}">
        <p14:creationId xmlns:p14="http://schemas.microsoft.com/office/powerpoint/2010/main" val="29081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FA1E65-DBC9-B443-B42F-C06745F4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8" y="0"/>
            <a:ext cx="5064369" cy="6858000"/>
          </a:xfrm>
          <a:prstGeom prst="rect">
            <a:avLst/>
          </a:prstGeom>
        </p:spPr>
      </p:pic>
      <p:pic>
        <p:nvPicPr>
          <p:cNvPr id="5" name="Bild 7">
            <a:extLst>
              <a:ext uri="{FF2B5EF4-FFF2-40B4-BE49-F238E27FC236}">
                <a16:creationId xmlns:a16="http://schemas.microsoft.com/office/drawing/2014/main" id="{2DAEB30E-354D-A549-955B-B9790AF7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52" y="3491195"/>
            <a:ext cx="6211789" cy="386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6F65176A-0635-6B42-9A3A-608EFE4C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548" y="5545145"/>
            <a:ext cx="6211793" cy="141177"/>
          </a:xfrm>
          <a:prstGeom prst="rect">
            <a:avLst/>
          </a:prstGeom>
        </p:spPr>
      </p:pic>
      <p:pic>
        <p:nvPicPr>
          <p:cNvPr id="7" name="Bild 9">
            <a:extLst>
              <a:ext uri="{FF2B5EF4-FFF2-40B4-BE49-F238E27FC236}">
                <a16:creationId xmlns:a16="http://schemas.microsoft.com/office/drawing/2014/main" id="{632DCCBF-C7D7-0C4B-BDB5-978A0FF9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568" y="5884575"/>
            <a:ext cx="6211774" cy="419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10">
            <a:extLst>
              <a:ext uri="{FF2B5EF4-FFF2-40B4-BE49-F238E27FC236}">
                <a16:creationId xmlns:a16="http://schemas.microsoft.com/office/drawing/2014/main" id="{53B35134-B7C6-3D4D-A1A2-804CADCAA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560" y="6472861"/>
            <a:ext cx="6211782" cy="356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B6E52859-8CC2-8942-81B7-C37FD890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075" y="2012481"/>
            <a:ext cx="3553204" cy="1186674"/>
          </a:xfrm>
          <a:prstGeom prst="rect">
            <a:avLst/>
          </a:prstGeom>
        </p:spPr>
      </p:pic>
      <p:pic>
        <p:nvPicPr>
          <p:cNvPr id="10" name="Bild 13">
            <a:extLst>
              <a:ext uri="{FF2B5EF4-FFF2-40B4-BE49-F238E27FC236}">
                <a16:creationId xmlns:a16="http://schemas.microsoft.com/office/drawing/2014/main" id="{5111588B-028E-634D-94C6-1BC879C6C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440" y="2081018"/>
            <a:ext cx="1615087" cy="885693"/>
          </a:xfrm>
          <a:prstGeom prst="rect">
            <a:avLst/>
          </a:prstGeom>
        </p:spPr>
      </p:pic>
      <p:pic>
        <p:nvPicPr>
          <p:cNvPr id="11" name="Bild 14">
            <a:extLst>
              <a:ext uri="{FF2B5EF4-FFF2-40B4-BE49-F238E27FC236}">
                <a16:creationId xmlns:a16="http://schemas.microsoft.com/office/drawing/2014/main" id="{0F7984DC-EDFC-FB40-A81F-1A4E606D7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8106" y="2184000"/>
            <a:ext cx="306771" cy="511286"/>
          </a:xfrm>
          <a:prstGeom prst="rect">
            <a:avLst/>
          </a:prstGeom>
        </p:spPr>
      </p:pic>
      <p:pic>
        <p:nvPicPr>
          <p:cNvPr id="12" name="Bild 15">
            <a:extLst>
              <a:ext uri="{FF2B5EF4-FFF2-40B4-BE49-F238E27FC236}">
                <a16:creationId xmlns:a16="http://schemas.microsoft.com/office/drawing/2014/main" id="{15811BBF-5367-EE47-9EEB-37653F23E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1219" y="2969700"/>
            <a:ext cx="4613660" cy="229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D61A76F-0294-C046-981E-F225F2ADE1A3}"/>
              </a:ext>
            </a:extLst>
          </p:cNvPr>
          <p:cNvSpPr/>
          <p:nvPr/>
        </p:nvSpPr>
        <p:spPr>
          <a:xfrm>
            <a:off x="5731219" y="367778"/>
            <a:ext cx="6378122" cy="1541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Anlagenverzeichnis vervollständigen: 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Schankanlage bleibt </a:t>
            </a:r>
            <a:r>
              <a:rPr lang="de-DE" sz="1000" dirty="0" err="1"/>
              <a:t>dh</a:t>
            </a:r>
            <a:r>
              <a:rPr lang="de-DE" sz="1000" dirty="0"/>
              <a:t> Abschreibung 0 BW Ende 1</a:t>
            </a:r>
          </a:p>
          <a:p>
            <a:pPr marL="685800" lvl="1" indent="-228600" algn="thaiDist">
              <a:buAutoNum type="arabicParenR"/>
            </a:pPr>
            <a:r>
              <a:rPr lang="de-DE" sz="1000" dirty="0" err="1"/>
              <a:t>Köchenherde</a:t>
            </a:r>
            <a:r>
              <a:rPr lang="de-DE" sz="1000" dirty="0"/>
              <a:t>: werden abgeschrieben: Vorsicht Erinnerungseuro </a:t>
            </a:r>
            <a:r>
              <a:rPr lang="de-DE" sz="1000" dirty="0" err="1"/>
              <a:t>dh</a:t>
            </a:r>
            <a:r>
              <a:rPr lang="de-DE" sz="1000" dirty="0"/>
              <a:t> Abschreibung nur 2.999,00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Waschautomat scheidet aus </a:t>
            </a:r>
            <a:r>
              <a:rPr lang="de-DE" sz="1000" dirty="0" err="1"/>
              <a:t>dh</a:t>
            </a:r>
            <a:r>
              <a:rPr lang="de-DE" sz="1000" dirty="0"/>
              <a:t> AfA 2000 es bleibt kein Restbuchwert da 2000 eine </a:t>
            </a:r>
            <a:r>
              <a:rPr lang="de-DE" sz="1000" dirty="0" err="1"/>
              <a:t>Halbjahresafa</a:t>
            </a:r>
            <a:r>
              <a:rPr lang="de-DE" sz="1000" dirty="0"/>
              <a:t> sind und weiter kein Buchwert mehr vorhanden ist.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Zukäufe: Dampfgarer: Eintragung: Anschaffungswert, AfA 5600/8=700 </a:t>
            </a:r>
            <a:r>
              <a:rPr lang="de-DE" sz="1000" dirty="0" err="1"/>
              <a:t>Ganzjahresafa</a:t>
            </a:r>
            <a:r>
              <a:rPr lang="de-DE" sz="1000" dirty="0"/>
              <a:t> da Inbetriebnahme am 17.5.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Bügelmaschine ist bereits verbucht muss aber noch im Anlagenverzeichnis eingetragen werden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Achtung auf Nebenkosten 3.000+300 = Anschaffungskosten 3300/5/2 = AfA 330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Dunstabzugshaube = GWG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1DE2FB1-3571-6B47-9BD3-5850EA1FCE09}"/>
              </a:ext>
            </a:extLst>
          </p:cNvPr>
          <p:cNvSpPr/>
          <p:nvPr/>
        </p:nvSpPr>
        <p:spPr>
          <a:xfrm>
            <a:off x="6794048" y="4276895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Anlagentausch verbuchen (1Beleg) der mit Bank überwiesen wird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</a:t>
            </a:r>
            <a:r>
              <a:rPr lang="de-DE" sz="1000" b="1" dirty="0" err="1"/>
              <a:t>beier</a:t>
            </a:r>
            <a:r>
              <a:rPr lang="de-DE" sz="1000" b="1" dirty="0"/>
              <a:t> Abschreibungen (alt und neu)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Alt: wenn Abgang 1. HJ &gt; Halbjahresabschreibung (weniger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wenn Abgang im 2. HJ &gt;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Neu: Wenn Zugang 1. HJ: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   wenn Zugang 2. HJ: Halbjahresabschreibung (weniger als 6 Monate Nutzung)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des Restbuchwertes: alt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5354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93325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Bilanzierung Umlauf-vermögen / Vorräte</a:t>
            </a:r>
          </a:p>
          <a:p>
            <a:endParaRPr lang="de-DE" sz="11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70944" y="89584"/>
            <a:ext cx="509705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Umlaufvermögen/Vorräten (UV) durchführen können: Vorräte beschreiben können, Prinzipien erklären können, </a:t>
            </a:r>
            <a:r>
              <a:rPr lang="de-DE" sz="900" dirty="0" err="1">
                <a:latin typeface="+mj-lt"/>
                <a:cs typeface="Chalkduster"/>
              </a:rPr>
              <a:t>Fifo</a:t>
            </a:r>
            <a:r>
              <a:rPr lang="de-DE" sz="900" dirty="0">
                <a:latin typeface="+mj-lt"/>
                <a:cs typeface="Chalkduster"/>
              </a:rPr>
              <a:t> u. Identitätspreisverfahren unterscheiden können, Bewertung und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651636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82779" y="669840"/>
            <a:ext cx="1925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Vorräte?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88496" y="623431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796834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110621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013710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013710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051746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792626" y="1121517"/>
            <a:ext cx="30308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Vermögen, welches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kurzfristig</a:t>
            </a:r>
            <a:r>
              <a:rPr lang="de-DE" sz="900" dirty="0">
                <a:latin typeface="+mj-lt"/>
                <a:cs typeface="Chalkduster"/>
              </a:rPr>
              <a:t> dem Betrieb dient: Vorräte: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Roh-, Hilfs- und Betriebsstoffe,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Waren (z.B. Lebensmittel, ...)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noch nicht abrechenbare</a:t>
            </a:r>
            <a:r>
              <a:rPr lang="de-AT" sz="900" b="1" dirty="0">
                <a:latin typeface="+mj-lt"/>
                <a:cs typeface="Chalkduster"/>
              </a:rPr>
              <a:t> </a:t>
            </a:r>
            <a:r>
              <a:rPr lang="de-AT" sz="900" dirty="0">
                <a:latin typeface="+mj-lt"/>
                <a:cs typeface="Chalkduster"/>
              </a:rPr>
              <a:t>Leistungen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geleistete Anzahlungen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6888496" y="1196493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328094" y="1123833"/>
            <a:ext cx="32022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muss</a:t>
            </a:r>
            <a:r>
              <a:rPr lang="de-DE" sz="900" dirty="0">
                <a:latin typeface="+mj-lt"/>
                <a:cs typeface="Chalkduster"/>
              </a:rPr>
              <a:t> der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niedrigere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Wert am Bilanzstichtag </a:t>
            </a:r>
            <a:r>
              <a:rPr lang="de-DE" sz="900">
                <a:solidFill>
                  <a:srgbClr val="FF0000"/>
                </a:solidFill>
                <a:latin typeface="+mj-lt"/>
                <a:cs typeface="Chalkduster"/>
              </a:rPr>
              <a:t>angesetzt werden</a:t>
            </a:r>
            <a:r>
              <a:rPr lang="de-DE" sz="900">
                <a:latin typeface="+mj-lt"/>
                <a:cs typeface="Chalkduster"/>
              </a:rPr>
              <a:t>, </a:t>
            </a:r>
            <a:r>
              <a:rPr lang="de-DE" sz="900" dirty="0">
                <a:latin typeface="+mj-lt"/>
                <a:cs typeface="Chalkduster"/>
              </a:rPr>
              <a:t>auch bei höheren Werten am Bilanzstichtag (keine Aufwertung)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4762498" y="2976262"/>
          <a:ext cx="2238376" cy="677862"/>
        </p:xfrm>
        <a:graphic>
          <a:graphicData uri="http://schemas.openxmlformats.org/drawingml/2006/table">
            <a:tbl>
              <a:tblPr/>
              <a:tblGrid>
                <a:gridCol w="111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HW Vorrat</a:t>
                      </a:r>
                      <a:endParaRPr lang="el-G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 1.1. (EBK)</a:t>
                      </a: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 HW Eins. (</a:t>
                      </a:r>
                      <a:r>
                        <a:rPr lang="de-DE" sz="1000" b="0" i="0" u="none" strike="noStrike" dirty="0" err="1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 HW Eins (</a:t>
                      </a:r>
                      <a:r>
                        <a:rPr lang="de-DE" sz="1000" b="0" i="0" u="none" strike="noStrike" baseline="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 31.12. (SBK)</a:t>
                      </a: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7119948" y="2976262"/>
          <a:ext cx="1849235" cy="860884"/>
        </p:xfrm>
        <a:graphic>
          <a:graphicData uri="http://schemas.openxmlformats.org/drawingml/2006/table">
            <a:tbl>
              <a:tblPr/>
              <a:tblGrid>
                <a:gridCol w="87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Einsatz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 HW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1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ctr" fontAlgn="b"/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HW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</a:t>
                      </a:r>
                      <a:r>
                        <a:rPr lang="pt-BR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Verbrauch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4955754" y="2475762"/>
          <a:ext cx="5712246" cy="487680"/>
        </p:xfrm>
        <a:graphic>
          <a:graphicData uri="http://schemas.openxmlformats.org/drawingml/2006/table">
            <a:tbl>
              <a:tblPr/>
              <a:tblGrid>
                <a:gridCol w="50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301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Ziele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1) Bilanz (1 Vorrat) richtiger Endbestand (zum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niedr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 Preis)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2) 5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WES: tatsächliche Verbrauch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3) 7 Abschreibungen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zu Vorräten: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Abwertung und Schwund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9095503" y="2976262"/>
          <a:ext cx="1468569" cy="677862"/>
        </p:xfrm>
        <a:graphic>
          <a:graphicData uri="http://schemas.openxmlformats.org/drawingml/2006/table">
            <a:tbl>
              <a:tblPr/>
              <a:tblGrid>
                <a:gridCol w="69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Abschr. Vorräte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de-DE" sz="10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(G+V)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0" y="2411317"/>
            <a:ext cx="5905500" cy="1665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7702" y="3832905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53" y="2769739"/>
            <a:ext cx="505124" cy="49212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749" y="3261863"/>
            <a:ext cx="469604" cy="50541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1524000" y="2129586"/>
            <a:ext cx="200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Verfahren?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2147246" y="2555694"/>
          <a:ext cx="2461317" cy="1211580"/>
        </p:xfrm>
        <a:graphic>
          <a:graphicData uri="http://schemas.openxmlformats.org/drawingml/2006/table">
            <a:tbl>
              <a:tblPr/>
              <a:tblGrid>
                <a:gridCol w="155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Direkt</a:t>
                      </a:r>
                    </a:p>
                    <a:p>
                      <a:pPr algn="l" fontAlgn="b"/>
                      <a:endParaRPr lang="de-DE" sz="7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Indirekt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7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Identitätspreis-verfahren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(Zusammensetzung von Abfassungen, Endbestand, Herkunft Schwund, </a:t>
                      </a:r>
                      <a:r>
                        <a:rPr lang="de-DE" sz="7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etc</a:t>
                      </a:r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bekannt)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Keine Abf. 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</a:t>
                      </a:r>
                      <a:r>
                        <a:rPr lang="de-DE" sz="700" b="0" i="0" u="none" strike="noStrike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Ident</a:t>
                      </a:r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des EB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9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Fifo</a:t>
                      </a:r>
                      <a:r>
                        <a:rPr lang="de-DE" sz="700" b="0" i="0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(First in </a:t>
                      </a:r>
                      <a:r>
                        <a:rPr lang="de-DE" sz="7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first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out)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Nur Menge der Abfassungen 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 Menge EB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88" y="2679640"/>
            <a:ext cx="413332" cy="283803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1895355" y="4445000"/>
            <a:ext cx="0" cy="21991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4762500" y="1992561"/>
            <a:ext cx="3749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Ziele gibt es bei der Bewertung?</a:t>
            </a:r>
          </a:p>
        </p:txBody>
      </p:sp>
      <p:sp>
        <p:nvSpPr>
          <p:cNvPr id="46" name="Geschweifte Klammer rechts 45"/>
          <p:cNvSpPr/>
          <p:nvPr/>
        </p:nvSpPr>
        <p:spPr>
          <a:xfrm rot="5400000" flipV="1">
            <a:off x="3309171" y="2660516"/>
            <a:ext cx="154452" cy="2444333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2287280" y="4267200"/>
          <a:ext cx="7801721" cy="1155408"/>
        </p:xfrm>
        <a:graphic>
          <a:graphicData uri="http://schemas.openxmlformats.org/drawingml/2006/table">
            <a:tbl>
              <a:tblPr/>
              <a:tblGrid>
                <a:gridCol w="257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48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Schritte und Reihenfolge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Berechnung u. Besonderheiten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4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Endbestand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(Bilanzansatz am 31.12.)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Ident: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EB vom AB    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 EB vom 1. ZK.*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 EB gesamt                                        = Bilanzansatz ges.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 EB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vorletzer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Zukauf-* niedrig.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 EB letzter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Zukau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niedrig. Wert      = Bilanzansatz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EB Menge   gesamt                             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 Bilanzansatz ges.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Zusammensetzung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Letzte </a:t>
                      </a:r>
                      <a:endParaRPr lang="de-DE" sz="8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Bestandsveränderung=</a:t>
                      </a:r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EB-AB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+ Lageraufbau (Vorrat im Soll);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+: 1 HW Vorrat / 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 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(é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)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- Lagerabbau (Vorrat im Haben)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-: 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5HW Einsatz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1 HW Vorrat (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ê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2287280" y="5472668"/>
          <a:ext cx="4913621" cy="190500"/>
        </p:xfrm>
        <a:graphic>
          <a:graphicData uri="http://schemas.openxmlformats.org/drawingml/2006/table">
            <a:tbl>
              <a:tblPr/>
              <a:tblGrid>
                <a:gridCol w="259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Berechnung der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Abwertung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Ist-Endbestand aus 1) * Preisabwertung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elle 35"/>
          <p:cNvGraphicFramePr>
            <a:graphicFrameLocks noGrp="1"/>
          </p:cNvGraphicFramePr>
          <p:nvPr/>
        </p:nvGraphicFramePr>
        <p:xfrm>
          <a:off x="2287280" y="5721667"/>
          <a:ext cx="6475721" cy="850900"/>
        </p:xfrm>
        <a:graphic>
          <a:graphicData uri="http://schemas.openxmlformats.org/drawingml/2006/table">
            <a:tbl>
              <a:tblPr/>
              <a:tblGrid>
                <a:gridCol w="2589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Berechnung des 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Schwundes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Herkunft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vom letzten</a:t>
                      </a:r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Fehlmenge * jew. Einkaufspreis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(*Bei Indirekten Verfahren: keine Abfassungen bekannt </a:t>
                      </a:r>
                      <a:r>
                        <a:rPr lang="de-DE" sz="800" b="0" i="0" u="none" strike="noStrike" dirty="0" err="1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dh</a:t>
                      </a:r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 keinen Schwund...)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(WES = EB-AB-Abwertung))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2287879" y="6618740"/>
          <a:ext cx="7251700" cy="190500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 (2+3)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; Abwertung u. Schwund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7 Abschr. Vorräte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(=)</a:t>
                      </a:r>
                      <a:endParaRPr lang="de-DE" sz="800" b="0" i="0" u="none" strike="noStrike" dirty="0">
                        <a:solidFill>
                          <a:srgbClr val="E46C0A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Rechteck 39"/>
          <p:cNvSpPr/>
          <p:nvPr/>
        </p:nvSpPr>
        <p:spPr>
          <a:xfrm>
            <a:off x="1663089" y="4176838"/>
            <a:ext cx="8522311" cy="2655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82220" y="3832909"/>
            <a:ext cx="5833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&lt; 4) Bilanzpolitik: durch Wahl des Bewertungsverfahrens kann Ergebnis von Bilanz &amp; G&amp;V beeinflusst werden</a:t>
            </a:r>
          </a:p>
        </p:txBody>
      </p:sp>
    </p:spTree>
    <p:extLst>
      <p:ext uri="{BB962C8B-B14F-4D97-AF65-F5344CB8AC3E}">
        <p14:creationId xmlns:p14="http://schemas.microsoft.com/office/powerpoint/2010/main" val="190269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55CBF-079E-F24A-A424-E63235FF4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813208"/>
            <a:ext cx="4765222" cy="25017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A1CA8B-4B95-2540-B49B-80D6CEB21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742949"/>
            <a:ext cx="4612144" cy="15273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F31E4E1-9B10-2346-A6CF-124E751A6627}"/>
              </a:ext>
            </a:extLst>
          </p:cNvPr>
          <p:cNvSpPr txBox="1"/>
          <p:nvPr/>
        </p:nvSpPr>
        <p:spPr>
          <a:xfrm>
            <a:off x="1000125" y="228600"/>
            <a:ext cx="268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Vorräte Hotel Hubertushof</a:t>
            </a:r>
          </a:p>
        </p:txBody>
      </p:sp>
      <p:pic>
        <p:nvPicPr>
          <p:cNvPr id="20" name="Bild 3">
            <a:extLst>
              <a:ext uri="{FF2B5EF4-FFF2-40B4-BE49-F238E27FC236}">
                <a16:creationId xmlns:a16="http://schemas.microsoft.com/office/drawing/2014/main" id="{52D5F55E-2FA0-D942-AF0F-79E623D01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56" y="2545607"/>
            <a:ext cx="6208311" cy="725815"/>
          </a:xfrm>
          <a:prstGeom prst="rect">
            <a:avLst/>
          </a:prstGeom>
        </p:spPr>
      </p:pic>
      <p:pic>
        <p:nvPicPr>
          <p:cNvPr id="21" name="Bild 4">
            <a:extLst>
              <a:ext uri="{FF2B5EF4-FFF2-40B4-BE49-F238E27FC236}">
                <a16:creationId xmlns:a16="http://schemas.microsoft.com/office/drawing/2014/main" id="{2FFDEAE3-4DB9-694C-91FA-434B1D8A2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292" y="3372969"/>
            <a:ext cx="1724497" cy="45102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CF1EB92-70A3-0645-BA4B-E48FB4FCB8DB}"/>
              </a:ext>
            </a:extLst>
          </p:cNvPr>
          <p:cNvSpPr txBox="1"/>
          <p:nvPr/>
        </p:nvSpPr>
        <p:spPr>
          <a:xfrm>
            <a:off x="9665356" y="3677753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425FD71-3FD3-5941-9DDE-920F0A2C57B1}"/>
              </a:ext>
            </a:extLst>
          </p:cNvPr>
          <p:cNvSpPr txBox="1"/>
          <p:nvPr/>
        </p:nvSpPr>
        <p:spPr>
          <a:xfrm>
            <a:off x="6440124" y="3508476"/>
            <a:ext cx="206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Bestandsveränderung:</a:t>
            </a:r>
          </a:p>
        </p:txBody>
      </p:sp>
      <p:pic>
        <p:nvPicPr>
          <p:cNvPr id="25" name="Bild 8">
            <a:extLst>
              <a:ext uri="{FF2B5EF4-FFF2-40B4-BE49-F238E27FC236}">
                <a16:creationId xmlns:a16="http://schemas.microsoft.com/office/drawing/2014/main" id="{AEDFA8E6-A374-784B-B88A-BB8837560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089" y="3879124"/>
            <a:ext cx="5401105" cy="244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Bild 9">
            <a:extLst>
              <a:ext uri="{FF2B5EF4-FFF2-40B4-BE49-F238E27FC236}">
                <a16:creationId xmlns:a16="http://schemas.microsoft.com/office/drawing/2014/main" id="{F3F8EBD5-FCF7-9445-A570-96E1CF051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630" y="4162184"/>
            <a:ext cx="1095926" cy="518014"/>
          </a:xfrm>
          <a:prstGeom prst="rect">
            <a:avLst/>
          </a:prstGeom>
        </p:spPr>
      </p:pic>
      <p:pic>
        <p:nvPicPr>
          <p:cNvPr id="27" name="Bild 10">
            <a:extLst>
              <a:ext uri="{FF2B5EF4-FFF2-40B4-BE49-F238E27FC236}">
                <a16:creationId xmlns:a16="http://schemas.microsoft.com/office/drawing/2014/main" id="{F974ADBA-6F8F-D84F-ABF5-65514B96C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536" y="4713811"/>
            <a:ext cx="1756394" cy="518015"/>
          </a:xfrm>
          <a:prstGeom prst="rect">
            <a:avLst/>
          </a:prstGeom>
        </p:spPr>
      </p:pic>
      <p:pic>
        <p:nvPicPr>
          <p:cNvPr id="28" name="Bild 11">
            <a:extLst>
              <a:ext uri="{FF2B5EF4-FFF2-40B4-BE49-F238E27FC236}">
                <a16:creationId xmlns:a16="http://schemas.microsoft.com/office/drawing/2014/main" id="{F2A18037-78E4-D741-B960-85C77EF69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6569" y="5538819"/>
            <a:ext cx="4652569" cy="413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Bild 12">
            <a:extLst>
              <a:ext uri="{FF2B5EF4-FFF2-40B4-BE49-F238E27FC236}">
                <a16:creationId xmlns:a16="http://schemas.microsoft.com/office/drawing/2014/main" id="{D75BEFA8-0D43-1645-94CE-1FAE7F525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3029" y="6388082"/>
            <a:ext cx="5146747" cy="195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E614B05-4541-E34C-A94E-9CC6D8AB01D8}"/>
              </a:ext>
            </a:extLst>
          </p:cNvPr>
          <p:cNvSpPr txBox="1"/>
          <p:nvPr/>
        </p:nvSpPr>
        <p:spPr>
          <a:xfrm>
            <a:off x="4762685" y="5912662"/>
            <a:ext cx="188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EB</a:t>
            </a:r>
          </a:p>
          <a:p>
            <a:r>
              <a:rPr lang="de-DE" sz="1200" dirty="0"/>
              <a:t>-AB</a:t>
            </a:r>
          </a:p>
          <a:p>
            <a:r>
              <a:rPr lang="de-DE" sz="1200" dirty="0"/>
              <a:t>= Bestandsveränderung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E5A71B2-3BD8-964C-9887-7A8F2208BF53}"/>
              </a:ext>
            </a:extLst>
          </p:cNvPr>
          <p:cNvSpPr/>
          <p:nvPr/>
        </p:nvSpPr>
        <p:spPr>
          <a:xfrm>
            <a:off x="5059819" y="211137"/>
            <a:ext cx="6978193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2*32+17*32 = 608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  1 </a:t>
            </a:r>
            <a:r>
              <a:rPr lang="de-DE" sz="1000" dirty="0" err="1"/>
              <a:t>Champ</a:t>
            </a:r>
            <a:r>
              <a:rPr lang="de-DE" sz="1000" dirty="0"/>
              <a:t> </a:t>
            </a:r>
            <a:r>
              <a:rPr lang="de-DE" sz="1000" dirty="0" err="1"/>
              <a:t>Vorr</a:t>
            </a:r>
            <a:r>
              <a:rPr lang="de-DE" sz="1000" dirty="0"/>
              <a:t>/5 </a:t>
            </a:r>
            <a:r>
              <a:rPr lang="de-DE" sz="1000" dirty="0" err="1"/>
              <a:t>Champ</a:t>
            </a:r>
            <a:r>
              <a:rPr lang="de-DE" sz="1000" dirty="0"/>
              <a:t> Eins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17*1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 30-10=20-17=3 … 3*33=99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</a:t>
            </a:r>
          </a:p>
        </p:txBody>
      </p:sp>
    </p:spTree>
    <p:extLst>
      <p:ext uri="{BB962C8B-B14F-4D97-AF65-F5344CB8AC3E}">
        <p14:creationId xmlns:p14="http://schemas.microsoft.com/office/powerpoint/2010/main" val="108525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 </a:t>
            </a:r>
          </a:p>
          <a:p>
            <a:r>
              <a:rPr lang="de-DE" dirty="0">
                <a:latin typeface="+mj-lt"/>
                <a:cs typeface="Chalkduster"/>
              </a:rPr>
              <a:t>Rückstellungen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Anlässe für Rückstellungen beschreiben können, Bedeutung von Rückstellungen einschätzen können, Rückstellungen im Jahr der Entstehung bilden können, Rückstellungen im Folgejahr richtig behandeln können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02401" y="761200"/>
            <a:ext cx="255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Rückstellungen?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35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17654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359362" y="1099755"/>
            <a:ext cx="375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Passivposten</a:t>
            </a:r>
            <a:r>
              <a:rPr lang="de-AT" sz="900" dirty="0">
                <a:latin typeface="+mj-lt"/>
                <a:cs typeface="Chalkduster"/>
              </a:rPr>
              <a:t> (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Vorsorgen</a:t>
            </a:r>
            <a:r>
              <a:rPr lang="de-AT" sz="900" dirty="0">
                <a:latin typeface="+mj-lt"/>
                <a:cs typeface="Chalkduster"/>
              </a:rPr>
              <a:t>) für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ungewisse Verbindlichkeiten</a:t>
            </a:r>
            <a:r>
              <a:rPr lang="de-AT" sz="900" dirty="0">
                <a:latin typeface="+mj-lt"/>
                <a:cs typeface="Chalkduster"/>
              </a:rPr>
              <a:t> (Höhe, Wann, ob überhaupt)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Pensionen/Abfertigungen (lfr.)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Betriebssteuern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Rechts- und Beratungskosten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Prozesskosten, Schadenersatzleistungen (eher 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 Extrembeispiel: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VW Abgasbetrug, BP Golf </a:t>
            </a:r>
            <a:r>
              <a:rPr lang="de-AT" sz="900" dirty="0" err="1">
                <a:solidFill>
                  <a:srgbClr val="FF0000"/>
                </a:solidFill>
                <a:latin typeface="+mj-lt"/>
                <a:cs typeface="Chalkduster"/>
              </a:rPr>
              <a:t>Mex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. 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Sonstige ...</a:t>
            </a:r>
          </a:p>
        </p:txBody>
      </p:sp>
      <p:sp>
        <p:nvSpPr>
          <p:cNvPr id="15" name="Pfeil nach unten 14"/>
          <p:cNvSpPr/>
          <p:nvPr/>
        </p:nvSpPr>
        <p:spPr>
          <a:xfrm flipV="1">
            <a:off x="7108295" y="1351691"/>
            <a:ext cx="439598" cy="82448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Höchstwertprinzip,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 – man muss sich eher ärmer machen) d.h. bei einer Werterhöhung bzw. einer drohenden Verbindlichkeit muss schon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vorgesorgt</a:t>
            </a:r>
            <a:r>
              <a:rPr lang="de-DE" sz="900" dirty="0">
                <a:latin typeface="+mj-lt"/>
                <a:cs typeface="Chalkduster"/>
              </a:rPr>
              <a:t> werden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obwohl</a:t>
            </a:r>
            <a:r>
              <a:rPr lang="de-DE" sz="900" dirty="0">
                <a:latin typeface="+mj-lt"/>
                <a:cs typeface="Chalkduster"/>
              </a:rPr>
              <a:t> die Verbindlichkeit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noch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ungewiss</a:t>
            </a:r>
            <a:r>
              <a:rPr lang="de-DE" sz="900" dirty="0">
                <a:latin typeface="+mj-lt"/>
                <a:cs typeface="Chalkduster"/>
              </a:rPr>
              <a:t> ist (d.h. sie könnte gar nicht entstehen) </a:t>
            </a:r>
          </a:p>
        </p:txBody>
      </p:sp>
      <p:sp>
        <p:nvSpPr>
          <p:cNvPr id="21" name="Rechteck 20"/>
          <p:cNvSpPr/>
          <p:nvPr/>
        </p:nvSpPr>
        <p:spPr>
          <a:xfrm>
            <a:off x="1652849" y="3121547"/>
            <a:ext cx="8892680" cy="3646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275221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7892560" y="3986050"/>
            <a:ext cx="738878" cy="6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8286523" y="4096120"/>
            <a:ext cx="439182" cy="31546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Rst</a:t>
            </a:r>
            <a:endParaRPr lang="de-DE" sz="500" dirty="0">
              <a:latin typeface="+mj-lt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739874" y="3271178"/>
          <a:ext cx="8013700" cy="1955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1739874" y="3579047"/>
          <a:ext cx="8013700" cy="2794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</a:t>
                      </a:r>
                      <a:r>
                        <a:rPr lang="de-DE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31.12. .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 gibt noch keine Rückstellung aus den Vorjahren.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Aufwandskonto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Rückstellungskonto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/>
        </p:nvGraphicFramePr>
        <p:xfrm>
          <a:off x="1739874" y="4530281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Folgejahr...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1) Rückstellung wurde in richtiger Höhe gebucht und die Rechnung ist zu zahlen.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/>
        </p:nvGraphicFramePr>
        <p:xfrm>
          <a:off x="1739874" y="4958928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557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... es wurde zu wenig rückgestellt, Verwendung + zusätzlicher Aufwand (VP)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 aus VP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elle 42"/>
          <p:cNvGraphicFramePr>
            <a:graphicFrameLocks noGrp="1"/>
          </p:cNvGraphicFramePr>
          <p:nvPr/>
        </p:nvGraphicFramePr>
        <p:xfrm>
          <a:off x="1739874" y="5446213"/>
          <a:ext cx="8013700" cy="5130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... es wurde zu viel rückgestellt, Zahlung des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niedr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Betrages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der Aufl. v Rückst.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elle 43"/>
          <p:cNvGraphicFramePr>
            <a:graphicFrameLocks noGrp="1"/>
          </p:cNvGraphicFramePr>
          <p:nvPr/>
        </p:nvGraphicFramePr>
        <p:xfrm>
          <a:off x="1739874" y="5735386"/>
          <a:ext cx="8013700" cy="87109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Besondere Rückstellung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31.12. ...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Abfertigung alt,...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Zuweisung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Abf.rst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 für Abf.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Bezahlung der Abfertigung und EST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Abfertigungsaufw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Arb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Bank, 3 Verb. Finanzamt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5" name="Gerade Verbindung 44"/>
          <p:cNvCxnSpPr/>
          <p:nvPr/>
        </p:nvCxnSpPr>
        <p:spPr>
          <a:xfrm>
            <a:off x="6901473" y="3992314"/>
            <a:ext cx="792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6866438" y="4096120"/>
            <a:ext cx="406696" cy="3092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Aufw</a:t>
            </a:r>
            <a:endParaRPr lang="de-DE" sz="500" dirty="0">
              <a:latin typeface="+mj-lt"/>
            </a:endParaRPr>
          </a:p>
        </p:txBody>
      </p:sp>
      <p:cxnSp>
        <p:nvCxnSpPr>
          <p:cNvPr id="51" name="Gerade Verbindung 50"/>
          <p:cNvCxnSpPr/>
          <p:nvPr/>
        </p:nvCxnSpPr>
        <p:spPr>
          <a:xfrm>
            <a:off x="7273134" y="3986050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8286523" y="3979786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7110269" y="380764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>
                <a:latin typeface="+mj-lt"/>
              </a:rPr>
              <a:t>GuV</a:t>
            </a:r>
            <a:endParaRPr lang="de-DE" sz="800" dirty="0">
              <a:latin typeface="+mj-lt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8104422" y="3807648"/>
            <a:ext cx="431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j-lt"/>
              </a:rPr>
              <a:t>Bilanz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3359362" y="4664711"/>
            <a:ext cx="4539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=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Wenig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viel</a:t>
            </a:r>
          </a:p>
        </p:txBody>
      </p:sp>
      <p:sp>
        <p:nvSpPr>
          <p:cNvPr id="59" name="Rechteck 58"/>
          <p:cNvSpPr/>
          <p:nvPr/>
        </p:nvSpPr>
        <p:spPr>
          <a:xfrm>
            <a:off x="3359362" y="4506923"/>
            <a:ext cx="453970" cy="14247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46" y="2167591"/>
            <a:ext cx="1174197" cy="584622"/>
          </a:xfrm>
          <a:prstGeom prst="rect">
            <a:avLst/>
          </a:prstGeom>
        </p:spPr>
      </p:pic>
      <p:pic>
        <p:nvPicPr>
          <p:cNvPr id="61" name="Bild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443" y="2176174"/>
            <a:ext cx="586858" cy="77022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945" y="2416018"/>
            <a:ext cx="723478" cy="63304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524" y="2416018"/>
            <a:ext cx="1972169" cy="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4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5820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</a:t>
            </a:r>
          </a:p>
          <a:p>
            <a:r>
              <a:rPr lang="de-DE" dirty="0">
                <a:latin typeface="+mj-lt"/>
                <a:cs typeface="Chalkduster"/>
              </a:rPr>
              <a:t>Rechnungsabgrenzungen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19700" y="89584"/>
            <a:ext cx="5448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Eigene VZ, Fremde VZ, eigene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und fremde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unterscheiden können.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Prinzip für Rechnungsabgrenzungen erklären können,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Rechnungsabgrenzungen richtig buchen können.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40708" y="761200"/>
            <a:ext cx="265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R-abgrenzungen?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20540" y="757074"/>
            <a:ext cx="24726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Welches Bewertungsprinzip?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98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5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617073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39372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21" name="Rechteck 20"/>
          <p:cNvSpPr/>
          <p:nvPr/>
        </p:nvSpPr>
        <p:spPr>
          <a:xfrm>
            <a:off x="1524000" y="2982352"/>
            <a:ext cx="9042400" cy="3875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28173" y="261064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331708" y="1634784"/>
            <a:ext cx="236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Periodengen-Reinheit,</a:t>
            </a:r>
          </a:p>
          <a:p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Aufwendungen</a:t>
            </a:r>
            <a:r>
              <a:rPr lang="de-DE" sz="900" dirty="0">
                <a:latin typeface="+mj-lt"/>
                <a:cs typeface="Chalkduster"/>
              </a:rPr>
              <a:t> und 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latin typeface="+mj-lt"/>
                <a:cs typeface="Chalkduster"/>
              </a:rPr>
              <a:t> sollen 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die Periode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gebucht</a:t>
            </a:r>
            <a:r>
              <a:rPr lang="de-DE" sz="900" dirty="0">
                <a:latin typeface="+mj-lt"/>
                <a:cs typeface="Chalkduster"/>
              </a:rPr>
              <a:t> werden, in der sie wirtschaftlich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</a:t>
            </a:r>
            <a:r>
              <a:rPr lang="de-DE" sz="900" dirty="0">
                <a:latin typeface="+mj-lt"/>
                <a:cs typeface="Chalkduster"/>
              </a:rPr>
              <a:t>... </a:t>
            </a:r>
            <a:r>
              <a:rPr lang="de-DE" sz="900" dirty="0" err="1">
                <a:latin typeface="+mj-lt"/>
                <a:cs typeface="Chalkduster"/>
              </a:rPr>
              <a:t>darurch</a:t>
            </a:r>
            <a:r>
              <a:rPr lang="de-DE" sz="900" dirty="0">
                <a:latin typeface="+mj-lt"/>
                <a:cs typeface="Chalkduster"/>
              </a:rPr>
              <a:t> entstehen...</a:t>
            </a:r>
            <a:endParaRPr lang="de-DE" sz="900" dirty="0">
              <a:solidFill>
                <a:srgbClr val="FF0000"/>
              </a:solidFill>
              <a:latin typeface="+mj-lt"/>
              <a:cs typeface="Chalkduster"/>
            </a:endParaRPr>
          </a:p>
          <a:p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E VZ (ARA), F </a:t>
            </a:r>
            <a:r>
              <a:rPr lang="de-DE" sz="900" dirty="0" err="1">
                <a:solidFill>
                  <a:srgbClr val="008000"/>
                </a:solidFill>
                <a:latin typeface="+mj-lt"/>
                <a:cs typeface="Chalkduster"/>
              </a:rPr>
              <a:t>Rst</a:t>
            </a:r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 = Forderung</a:t>
            </a:r>
          </a:p>
          <a:p>
            <a:r>
              <a:rPr lang="de-DE" sz="900" dirty="0">
                <a:latin typeface="+mj-lt"/>
                <a:cs typeface="Chalkduster"/>
              </a:rPr>
              <a:t>F VZ (PRA), 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= </a:t>
            </a:r>
            <a:r>
              <a:rPr lang="de-DE" sz="900" dirty="0" err="1">
                <a:latin typeface="+mj-lt"/>
                <a:cs typeface="Chalkduster"/>
              </a:rPr>
              <a:t>Verbindl.keit</a:t>
            </a:r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293597" y="2072622"/>
            <a:ext cx="445774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1757232" y="2072622"/>
            <a:ext cx="445774" cy="4571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32" name="Tabelle 31"/>
          <p:cNvGraphicFramePr>
            <a:graphicFrameLocks noGrp="1"/>
          </p:cNvGraphicFramePr>
          <p:nvPr/>
        </p:nvGraphicFramePr>
        <p:xfrm>
          <a:off x="2525607" y="3444839"/>
          <a:ext cx="3733800" cy="1598049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1) Eigene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Aktive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 gridSpan="5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währen des Jahres ... bei Zahlung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od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Vorausbuchcung</a:t>
                      </a:r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Bank,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6, 7 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Sturz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1.1. Folgej.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de-DE" sz="8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3" name="Tabelle 32"/>
          <p:cNvGraphicFramePr>
            <a:graphicFrameLocks noGrp="1"/>
          </p:cNvGraphicFramePr>
          <p:nvPr/>
        </p:nvGraphicFramePr>
        <p:xfrm>
          <a:off x="2498428" y="5175270"/>
          <a:ext cx="3760979" cy="1598049"/>
        </p:xfrm>
        <a:graphic>
          <a:graphicData uri="http://schemas.openxmlformats.org/drawingml/2006/table">
            <a:tbl>
              <a:tblPr/>
              <a:tblGrid>
                <a:gridCol w="89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Fremde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Passive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währ. Jahres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Bank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1.1.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6741609" y="3444838"/>
          <a:ext cx="3733800" cy="1490588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256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Eigene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ggf. UST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während des Jahres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nichts, da im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Nachhin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Folgejahr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12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7 Aufwand (für Folgejahr)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8" name="Tabelle 37"/>
          <p:cNvGraphicFramePr>
            <a:graphicFrameLocks noGrp="1"/>
          </p:cNvGraphicFramePr>
          <p:nvPr/>
        </p:nvGraphicFramePr>
        <p:xfrm>
          <a:off x="6741610" y="5235534"/>
          <a:ext cx="3733799" cy="1476172"/>
        </p:xfrm>
        <a:graphic>
          <a:graphicData uri="http://schemas.openxmlformats.org/drawingml/2006/table">
            <a:tbl>
              <a:tblPr/>
              <a:tblGrid>
                <a:gridCol w="89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54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4) Fremde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ggf. VOST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...nichts da im Nachhinein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4, 8Ertrag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305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4, 8 Ertrag (für Folgejahr)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9" name="Rechteck 38"/>
          <p:cNvSpPr/>
          <p:nvPr/>
        </p:nvSpPr>
        <p:spPr>
          <a:xfrm>
            <a:off x="3402401" y="3138689"/>
            <a:ext cx="2277560" cy="217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00" dirty="0" err="1">
                <a:latin typeface="+mj-lt"/>
              </a:rPr>
              <a:t>Vor</a:t>
            </a:r>
            <a:r>
              <a:rPr lang="de-DE" sz="900" dirty="0" err="1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 err="1">
                <a:latin typeface="+mj-lt"/>
              </a:rPr>
              <a:t>z</a:t>
            </a:r>
            <a:r>
              <a:rPr lang="de-DE" sz="900" dirty="0">
                <a:latin typeface="+mj-lt"/>
              </a:rPr>
              <a:t>. 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>
                <a:latin typeface="+mj-lt"/>
              </a:rPr>
              <a:t>buchen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„ im Voraus, ...“</a:t>
            </a:r>
          </a:p>
        </p:txBody>
      </p:sp>
      <p:sp>
        <p:nvSpPr>
          <p:cNvPr id="62" name="Rechteck 61"/>
          <p:cNvSpPr/>
          <p:nvPr/>
        </p:nvSpPr>
        <p:spPr>
          <a:xfrm>
            <a:off x="7454901" y="3087087"/>
            <a:ext cx="2890233" cy="2686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latin typeface="+mj-lt"/>
              </a:rPr>
              <a:t>Rücks</a:t>
            </a:r>
            <a:r>
              <a:rPr lang="de-DE" sz="1000" dirty="0">
                <a:solidFill>
                  <a:schemeClr val="bg1"/>
                </a:solidFill>
                <a:latin typeface="+mj-lt"/>
              </a:rPr>
              <a:t>tä</a:t>
            </a:r>
            <a:r>
              <a:rPr lang="de-DE" sz="1000" dirty="0">
                <a:latin typeface="+mj-lt"/>
              </a:rPr>
              <a:t>nd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</a:t>
            </a:r>
            <a:r>
              <a:rPr lang="de-DE" sz="1000" dirty="0">
                <a:latin typeface="+mj-lt"/>
              </a:rPr>
              <a:t>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Ein</a:t>
            </a:r>
            <a:r>
              <a:rPr lang="de-DE" sz="1000" dirty="0">
                <a:latin typeface="+mj-lt"/>
              </a:rPr>
              <a:t>buchen„... 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„ Im Nachhinein...“</a:t>
            </a:r>
          </a:p>
        </p:txBody>
      </p:sp>
      <p:sp>
        <p:nvSpPr>
          <p:cNvPr id="63" name="Rechteck 62"/>
          <p:cNvSpPr/>
          <p:nvPr/>
        </p:nvSpPr>
        <p:spPr>
          <a:xfrm>
            <a:off x="1750868" y="4378189"/>
            <a:ext cx="651827" cy="6646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Eigen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zahlen“</a:t>
            </a:r>
          </a:p>
        </p:txBody>
      </p:sp>
      <p:sp>
        <p:nvSpPr>
          <p:cNvPr id="64" name="Rechteck 63"/>
          <p:cNvSpPr/>
          <p:nvPr/>
        </p:nvSpPr>
        <p:spPr>
          <a:xfrm>
            <a:off x="1723688" y="5886859"/>
            <a:ext cx="679006" cy="6059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Fremd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erhalten“</a:t>
            </a:r>
          </a:p>
        </p:txBody>
      </p:sp>
      <p:cxnSp>
        <p:nvCxnSpPr>
          <p:cNvPr id="50" name="Gerade Verbindung 49"/>
          <p:cNvCxnSpPr/>
          <p:nvPr/>
        </p:nvCxnSpPr>
        <p:spPr>
          <a:xfrm>
            <a:off x="6487610" y="3062656"/>
            <a:ext cx="0" cy="3704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2525607" y="5147622"/>
            <a:ext cx="79498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3319725" y="1028526"/>
            <a:ext cx="303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... Beträge (</a:t>
            </a:r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Aufwände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 od. </a:t>
            </a:r>
            <a:r>
              <a:rPr lang="de-DE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)</a:t>
            </a:r>
            <a:r>
              <a:rPr lang="de-DE" sz="900" dirty="0">
                <a:latin typeface="+mj-lt"/>
                <a:cs typeface="Chalkduster"/>
              </a:rPr>
              <a:t>, die aufgrund von vertraglichen Vereinbarungen in einer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anderen Periode gezahlt</a:t>
            </a:r>
            <a:r>
              <a:rPr lang="de-DE" sz="900" dirty="0">
                <a:latin typeface="+mj-lt"/>
                <a:cs typeface="Chalkduster"/>
              </a:rPr>
              <a:t> oder gebucht wurden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als in jener,</a:t>
            </a:r>
            <a:r>
              <a:rPr lang="de-DE" sz="900" dirty="0">
                <a:latin typeface="+mj-lt"/>
                <a:cs typeface="Chalkduster"/>
              </a:rPr>
              <a:t> in welche sie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z.B.:</a:t>
            </a:r>
          </a:p>
        </p:txBody>
      </p:sp>
      <p:pic>
        <p:nvPicPr>
          <p:cNvPr id="69" name="Bild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718" y="1341851"/>
            <a:ext cx="666683" cy="455893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08" y="1634785"/>
            <a:ext cx="4878507" cy="1070315"/>
          </a:xfrm>
          <a:prstGeom prst="rect">
            <a:avLst/>
          </a:prstGeom>
        </p:spPr>
      </p:pic>
      <p:cxnSp>
        <p:nvCxnSpPr>
          <p:cNvPr id="72" name="Gerade Verbindung 71"/>
          <p:cNvCxnSpPr/>
          <p:nvPr/>
        </p:nvCxnSpPr>
        <p:spPr>
          <a:xfrm>
            <a:off x="4025901" y="47656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4025900" y="6483270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483" y="3035444"/>
            <a:ext cx="558058" cy="40939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602" y="3046416"/>
            <a:ext cx="579436" cy="398422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>
            <a:off x="8220541" y="42830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220541" y="60737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1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48F4FD-B994-6847-A313-F76D522F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77" y="640443"/>
            <a:ext cx="4704080" cy="11550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6D742F-9E45-BF4C-8856-882FAAA51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1" y="2177891"/>
            <a:ext cx="4673260" cy="2502218"/>
          </a:xfrm>
          <a:prstGeom prst="rect">
            <a:avLst/>
          </a:prstGeom>
        </p:spPr>
      </p:pic>
      <p:pic>
        <p:nvPicPr>
          <p:cNvPr id="6" name="Grafik 5" descr="Ein Bild, das Messer enthält.&#10;&#10;Automatisch generierte Beschreibung">
            <a:extLst>
              <a:ext uri="{FF2B5EF4-FFF2-40B4-BE49-F238E27FC236}">
                <a16:creationId xmlns:a16="http://schemas.microsoft.com/office/drawing/2014/main" id="{97D63BB1-8941-2443-A657-1AF7A2035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457" y="1074070"/>
            <a:ext cx="4704080" cy="7213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7A3D1F-068A-574D-B359-90F79978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4781550" cy="90805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D3C26A9-FE0B-1C4F-BC8E-F31772894BBA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Rückstellung, die für letztes Jahr gebildet wurde wird verwendet 11000 und der Rest kann aufgelöst werden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 für Rechts- und Beratungsaufwand muss gebildet werden (Netto Betrag) – da Aufwand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BF464B1-A0F2-484F-95BF-E8C7CC01828E}"/>
              </a:ext>
            </a:extLst>
          </p:cNvPr>
          <p:cNvSpPr/>
          <p:nvPr/>
        </p:nvSpPr>
        <p:spPr>
          <a:xfrm>
            <a:off x="4585063" y="4577208"/>
            <a:ext cx="7606937" cy="1393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Eigene Vorauszahlung für Lesezirkel: … </a:t>
            </a:r>
            <a:r>
              <a:rPr lang="de-DE" sz="1000" u="sng" dirty="0"/>
              <a:t>2 ARA </a:t>
            </a:r>
            <a:r>
              <a:rPr lang="de-DE" sz="1000" dirty="0"/>
              <a:t>/ 7 Literaturaufwand … von den 6 Monaten (Nov-Apr) gehören 4 in das nächste Jahr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Fremder Rückstand: Die Zinsen werde erst bei Rückzahlung überwiesen, daher ist für das Monat Dezember ein </a:t>
            </a:r>
            <a:r>
              <a:rPr lang="de-DE" sz="1000" u="sng" dirty="0"/>
              <a:t>Zinsertrag einzubuchen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 Vorauszahlung: … 4 Mieterträge / </a:t>
            </a:r>
            <a:r>
              <a:rPr lang="de-DE" sz="1000" u="sng" dirty="0"/>
              <a:t>3 PRA</a:t>
            </a:r>
          </a:p>
          <a:p>
            <a:pPr marL="228600" indent="-228600" algn="thaiDist">
              <a:buAutoNum type="alphaLcParenR"/>
            </a:pPr>
            <a:r>
              <a:rPr lang="de-DE" sz="1000" dirty="0"/>
              <a:t>Eigener Rückstand: … Die Zinsen (Aufwand) werden am 1.4. für 6 Monate im Nachhinein überwiesen, daher ist am 31.12. ein Zinsaufwand für die Monate des Abschlussjahres einzubuchen (Okt-Dez)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C74B28F-F272-9941-A461-1BA7582CE27F}"/>
              </a:ext>
            </a:extLst>
          </p:cNvPr>
          <p:cNvSpPr txBox="1"/>
          <p:nvPr/>
        </p:nvSpPr>
        <p:spPr>
          <a:xfrm>
            <a:off x="10459538" y="3569606"/>
            <a:ext cx="836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200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AD05D1-D767-0D41-ABB2-EBEFDDB2904F}"/>
              </a:ext>
            </a:extLst>
          </p:cNvPr>
          <p:cNvSpPr txBox="1"/>
          <p:nvPr/>
        </p:nvSpPr>
        <p:spPr>
          <a:xfrm>
            <a:off x="6549389" y="3569606"/>
            <a:ext cx="836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300/6*4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BA17D1-8C3C-9145-A4FB-1E65F5129316}"/>
              </a:ext>
            </a:extLst>
          </p:cNvPr>
          <p:cNvSpPr txBox="1"/>
          <p:nvPr/>
        </p:nvSpPr>
        <p:spPr>
          <a:xfrm>
            <a:off x="1711234" y="211603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Hubertushof</a:t>
            </a:r>
          </a:p>
        </p:txBody>
      </p:sp>
    </p:spTree>
    <p:extLst>
      <p:ext uri="{BB962C8B-B14F-4D97-AF65-F5344CB8AC3E}">
        <p14:creationId xmlns:p14="http://schemas.microsoft.com/office/powerpoint/2010/main" val="20106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3159</Words>
  <Application>Microsoft Macintosh PowerPoint</Application>
  <PresentationFormat>Breitbild</PresentationFormat>
  <Paragraphs>497</Paragraphs>
  <Slides>11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Bilanzierung   Hubertushof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Bilanzierung  aus gutem Grund</dc:title>
  <dc:creator>Werner Holzheu</dc:creator>
  <cp:lastModifiedBy>HOLZHEU Werner</cp:lastModifiedBy>
  <cp:revision>43</cp:revision>
  <dcterms:created xsi:type="dcterms:W3CDTF">2020-09-28T20:33:17Z</dcterms:created>
  <dcterms:modified xsi:type="dcterms:W3CDTF">2022-12-04T22:26:28Z</dcterms:modified>
</cp:coreProperties>
</file>