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0T17:12:38.16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98 194 8027,'-8'-35'0,"3"5"0,-2 4 0,-3 3 0,-1 3 0,-1-1 0,0 6 0,3 6 0,0 1 0,2 4 0,3 1 0,1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November 20,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November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de-DE" sz="2800" b="1" dirty="0"/>
            </a:br>
            <a:r>
              <a:rPr lang="de-DE" sz="2800" b="1" dirty="0"/>
              <a:t>Hotel Kaiser</a:t>
            </a:r>
            <a:br>
              <a:rPr lang="de-DE" sz="2800" b="1" dirty="0"/>
            </a:br>
            <a:br>
              <a:rPr lang="de-DE" sz="2800" b="1" dirty="0"/>
            </a:br>
            <a:r>
              <a:rPr lang="de-DE" sz="2800" b="1" dirty="0"/>
              <a:t>BAB (mit Verwaltungsstelle)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50100" cy="255270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3 FGA</a:t>
            </a:r>
          </a:p>
        </p:txBody>
      </p:sp>
    </p:spTree>
    <p:extLst>
      <p:ext uri="{BB962C8B-B14F-4D97-AF65-F5344CB8AC3E}">
        <p14:creationId xmlns:p14="http://schemas.microsoft.com/office/powerpoint/2010/main" val="396278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56511"/>
              </p:ext>
            </p:extLst>
          </p:nvPr>
        </p:nvGraphicFramePr>
        <p:xfrm>
          <a:off x="166060" y="417281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13386"/>
              </p:ext>
            </p:extLst>
          </p:nvPr>
        </p:nvGraphicFramePr>
        <p:xfrm>
          <a:off x="165912" y="914647"/>
          <a:ext cx="5315301" cy="3135794"/>
        </p:xfrm>
        <a:graphic>
          <a:graphicData uri="http://schemas.openxmlformats.org/drawingml/2006/table">
            <a:tbl>
              <a:tblPr/>
              <a:tblGrid>
                <a:gridCol w="131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 I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(VW)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(Rest)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VW-anteil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+VW-anteil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+VW-anteil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+VW-anteil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(Rest)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Dividiert durch Einzelkosten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(Einzelkosten)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(GK II/WES)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z.B.€ 35,-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1545450" y="783477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2033718" y="1268006"/>
            <a:ext cx="9724" cy="9862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2381618" y="1346818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14128"/>
              </p:ext>
            </p:extLst>
          </p:nvPr>
        </p:nvGraphicFramePr>
        <p:xfrm>
          <a:off x="102157" y="5297675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Gewinn z.B.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BG/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Fixlöhner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 </a:t>
                      </a:r>
                      <a:r>
                        <a:rPr lang="de-DE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anwendb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33065"/>
              </p:ext>
            </p:extLst>
          </p:nvPr>
        </p:nvGraphicFramePr>
        <p:xfrm>
          <a:off x="3174970" y="5500928"/>
          <a:ext cx="1277821" cy="1079500"/>
        </p:xfrm>
        <a:graphic>
          <a:graphicData uri="http://schemas.openxmlformats.org/drawingml/2006/table">
            <a:tbl>
              <a:tblPr/>
              <a:tblGrid>
                <a:gridCol w="826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2545910" y="5988231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2720997" y="5666944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513204" y="1247731"/>
            <a:ext cx="355651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j-lt"/>
              </a:rPr>
              <a:t>BAB: Ermittlung der Gemeinkostenzuschläge</a:t>
            </a:r>
          </a:p>
          <a:p>
            <a:endParaRPr lang="de-DE" sz="900" dirty="0">
              <a:latin typeface="+mj-lt"/>
            </a:endParaRPr>
          </a:p>
          <a:p>
            <a:pPr marL="228600" indent="-228600">
              <a:buAutoNum type="arabicParenR"/>
            </a:pPr>
            <a:r>
              <a:rPr lang="de-DE" sz="900" dirty="0">
                <a:latin typeface="+mj-lt"/>
              </a:rPr>
              <a:t>EK: Wareneinsatz Speisen &gt; Küche und Rest.</a:t>
            </a:r>
          </a:p>
          <a:p>
            <a:pPr marL="228600" indent="-228600">
              <a:buAutoNum type="arabicParenR"/>
            </a:pPr>
            <a:r>
              <a:rPr lang="de-DE" sz="900" dirty="0">
                <a:latin typeface="+mj-lt"/>
              </a:rPr>
              <a:t>EK: Wareneinsatz Getränke &gt; Keller und Rest</a:t>
            </a:r>
          </a:p>
          <a:p>
            <a:pPr marL="228600" indent="-228600">
              <a:buAutoNum type="arabicParenR"/>
            </a:pPr>
            <a:endParaRPr lang="de-DE" sz="900" dirty="0">
              <a:latin typeface="+mj-lt"/>
            </a:endParaRPr>
          </a:p>
          <a:p>
            <a:pPr marL="228600" indent="-228600">
              <a:buAutoNum type="arabicParenR"/>
            </a:pPr>
            <a:r>
              <a:rPr lang="de-DE" sz="900" dirty="0">
                <a:latin typeface="+mj-lt"/>
              </a:rPr>
              <a:t>GK: Verteilung auf Kostenstellen</a:t>
            </a:r>
          </a:p>
          <a:p>
            <a:r>
              <a:rPr lang="de-DE" sz="900" dirty="0">
                <a:latin typeface="+mj-lt"/>
              </a:rPr>
              <a:t>       bei %: z.B. Personalkosten * %Satz</a:t>
            </a:r>
          </a:p>
          <a:p>
            <a:r>
              <a:rPr lang="de-DE" sz="900" dirty="0">
                <a:latin typeface="+mj-lt"/>
              </a:rPr>
              <a:t>       bei m2 … div durch gesamte m2 * m2 der Stelle</a:t>
            </a: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Bildung der Gemeinkostensumme I</a:t>
            </a:r>
          </a:p>
          <a:p>
            <a:pPr marL="228600" indent="-228600">
              <a:buAutoNum type="arabicParenR" startAt="4"/>
            </a:pPr>
            <a:endParaRPr lang="de-DE" sz="900" dirty="0">
              <a:latin typeface="+mj-lt"/>
            </a:endParaRP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Umlage </a:t>
            </a:r>
            <a:r>
              <a:rPr lang="de-DE" sz="900" dirty="0" err="1">
                <a:latin typeface="+mj-lt"/>
              </a:rPr>
              <a:t>Verwatlung</a:t>
            </a:r>
            <a:r>
              <a:rPr lang="de-DE" sz="900" dirty="0">
                <a:latin typeface="+mj-lt"/>
              </a:rPr>
              <a:t>: Summe der Kostenstelle Verwaltung bei Verwaltung minus und bei anderen anteilig Kostenstellen plus</a:t>
            </a:r>
          </a:p>
          <a:p>
            <a:pPr marL="228600" indent="-228600">
              <a:buAutoNum type="arabicParenR" startAt="4"/>
            </a:pPr>
            <a:endParaRPr lang="de-DE" sz="900" dirty="0">
              <a:latin typeface="+mj-lt"/>
            </a:endParaRP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Bildung der </a:t>
            </a:r>
            <a:r>
              <a:rPr lang="de-DE" sz="900" u="sng" dirty="0">
                <a:latin typeface="+mj-lt"/>
              </a:rPr>
              <a:t>Gemeinkostensumme</a:t>
            </a:r>
            <a:r>
              <a:rPr lang="de-DE" sz="900" dirty="0">
                <a:latin typeface="+mj-lt"/>
              </a:rPr>
              <a:t> II</a:t>
            </a: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Div. durch:   Einzelkosten oder Anz der Nächtigungen</a:t>
            </a: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Gemeinkosten Speisen: GKZ Küche + Rest.</a:t>
            </a:r>
          </a:p>
          <a:p>
            <a:pPr marL="228600" indent="-228600">
              <a:buAutoNum type="arabicParenR" startAt="4"/>
            </a:pPr>
            <a:r>
              <a:rPr lang="de-DE" sz="900" dirty="0">
                <a:latin typeface="+mj-lt"/>
              </a:rPr>
              <a:t>Gemeinkostenzuschlagssatz </a:t>
            </a:r>
            <a:r>
              <a:rPr lang="de-DE" sz="900" dirty="0" err="1">
                <a:latin typeface="+mj-lt"/>
              </a:rPr>
              <a:t>Getränge</a:t>
            </a:r>
            <a:r>
              <a:rPr lang="de-DE" sz="900" dirty="0">
                <a:latin typeface="+mj-lt"/>
              </a:rPr>
              <a:t>: GKZ Keller + Rest</a:t>
            </a:r>
          </a:p>
          <a:p>
            <a:endParaRPr lang="de-DE" sz="900" dirty="0">
              <a:latin typeface="+mj-lt"/>
            </a:endParaRPr>
          </a:p>
          <a:p>
            <a:pPr marL="228600" indent="-228600">
              <a:buAutoNum type="arabicParenR" startAt="4"/>
            </a:pPr>
            <a:endParaRPr lang="de-DE" sz="900" dirty="0">
              <a:latin typeface="+mj-lt"/>
            </a:endParaRPr>
          </a:p>
          <a:p>
            <a:pPr marL="228600" indent="-228600">
              <a:buAutoNum type="arabicParenR" startAt="4"/>
            </a:pPr>
            <a:endParaRPr lang="de-DE" sz="900" dirty="0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 flipH="1">
            <a:off x="2754173" y="1159864"/>
            <a:ext cx="13773" cy="2367239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" y="-13863"/>
            <a:ext cx="331806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+mj-lt"/>
                <a:cs typeface="Chalkduster"/>
              </a:rPr>
              <a:t>Kostenstellen- / </a:t>
            </a:r>
            <a:r>
              <a:rPr lang="de-DE" sz="1100" b="1" dirty="0" err="1">
                <a:latin typeface="+mj-lt"/>
                <a:cs typeface="Chalkduster"/>
              </a:rPr>
              <a:t>trägerrechnung</a:t>
            </a:r>
            <a:endParaRPr lang="de-DE" sz="1100" b="1" dirty="0">
              <a:latin typeface="+mj-lt"/>
              <a:cs typeface="Chalkduster"/>
            </a:endParaRPr>
          </a:p>
          <a:p>
            <a:r>
              <a:rPr lang="de-DE" sz="1100" b="1" dirty="0">
                <a:latin typeface="+mj-lt"/>
                <a:cs typeface="Chalkduster"/>
              </a:rPr>
              <a:t>BAB         / Absatzkalkulation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318066" y="13390"/>
            <a:ext cx="58259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+mj-lt"/>
                <a:cs typeface="Chalkduster"/>
              </a:rPr>
              <a:t>Ziel/Kompetenzen:  </a:t>
            </a:r>
            <a:r>
              <a:rPr lang="de-AT" sz="800" dirty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800" dirty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13780"/>
              </p:ext>
            </p:extLst>
          </p:nvPr>
        </p:nvGraphicFramePr>
        <p:xfrm>
          <a:off x="4787415" y="6009506"/>
          <a:ext cx="2546762" cy="673100"/>
        </p:xfrm>
        <a:graphic>
          <a:graphicData uri="http://schemas.openxmlformats.org/drawingml/2006/table">
            <a:tbl>
              <a:tblPr/>
              <a:tblGrid>
                <a:gridCol w="182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(z.B. Netto/110,5*100)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Bedienungsgeld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(z.B. Netto/110,5*10,5)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Netto (z.B. 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Btutto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/110*100)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 (z.B. Brutto/110*10)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63602"/>
              </p:ext>
            </p:extLst>
          </p:nvPr>
        </p:nvGraphicFramePr>
        <p:xfrm>
          <a:off x="4787415" y="5599482"/>
          <a:ext cx="2546762" cy="190500"/>
        </p:xfrm>
        <a:graphic>
          <a:graphicData uri="http://schemas.openxmlformats.org/drawingml/2006/table">
            <a:tbl>
              <a:tblPr/>
              <a:tblGrid>
                <a:gridCol w="182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6540853" y="6050064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48048"/>
              </p:ext>
            </p:extLst>
          </p:nvPr>
        </p:nvGraphicFramePr>
        <p:xfrm>
          <a:off x="7361504" y="6091272"/>
          <a:ext cx="1708209" cy="571500"/>
        </p:xfrm>
        <a:graphic>
          <a:graphicData uri="http://schemas.openxmlformats.org/drawingml/2006/table">
            <a:tbl>
              <a:tblPr/>
              <a:tblGrid>
                <a:gridCol w="1037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5513204" y="4110686"/>
            <a:ext cx="355650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j-lt"/>
              </a:rPr>
              <a:t>Nettorohaufschlag (NRA)</a:t>
            </a:r>
            <a:r>
              <a:rPr lang="de-DE" sz="900" dirty="0">
                <a:latin typeface="+mj-lt"/>
              </a:rPr>
              <a:t> in Euro </a:t>
            </a:r>
          </a:p>
          <a:p>
            <a:r>
              <a:rPr lang="de-DE" sz="900" dirty="0">
                <a:latin typeface="+mj-lt"/>
              </a:rPr>
              <a:t>GKZ in € + Gewinnzuschlag in €</a:t>
            </a:r>
          </a:p>
          <a:p>
            <a:endParaRPr lang="de-DE" sz="900" dirty="0">
              <a:latin typeface="+mj-lt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62882"/>
              </p:ext>
            </p:extLst>
          </p:nvPr>
        </p:nvGraphicFramePr>
        <p:xfrm>
          <a:off x="5868744" y="3717034"/>
          <a:ext cx="1706956" cy="304800"/>
        </p:xfrm>
        <a:graphic>
          <a:graphicData uri="http://schemas.openxmlformats.org/drawingml/2006/table">
            <a:tbl>
              <a:tblPr/>
              <a:tblGrid>
                <a:gridCol w="1706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 II </a:t>
                      </a:r>
                      <a:r>
                        <a:rPr lang="de-DE" sz="8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DE" sz="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(Einzelkosten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de-DE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Anz. der </a:t>
                      </a:r>
                      <a:r>
                        <a:rPr lang="de-DE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Nächt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94478"/>
              </p:ext>
            </p:extLst>
          </p:nvPr>
        </p:nvGraphicFramePr>
        <p:xfrm>
          <a:off x="5622223" y="4429368"/>
          <a:ext cx="2032000" cy="13462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898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 in % des WES = NRA in € / WES * 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21D6CFE7-C9E2-E175-7831-AA16761D28FD}"/>
                  </a:ext>
                </a:extLst>
              </p14:cNvPr>
              <p14:cNvContentPartPr/>
              <p14:nvPr/>
            </p14:nvContentPartPr>
            <p14:xfrm>
              <a:off x="3411846" y="3165371"/>
              <a:ext cx="35280" cy="69840"/>
            </p14:xfrm>
          </p:contentPart>
        </mc:Choice>
        <mc:Fallback xmlns=""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21D6CFE7-C9E2-E175-7831-AA16761D28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6726" y="3150251"/>
                <a:ext cx="65880" cy="100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BF36B88B-F134-4B86-C932-4C7DF82DDE0B}"/>
              </a:ext>
            </a:extLst>
          </p:cNvPr>
          <p:cNvSpPr txBox="1"/>
          <p:nvPr/>
        </p:nvSpPr>
        <p:spPr>
          <a:xfrm>
            <a:off x="39188" y="4497228"/>
            <a:ext cx="66830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/>
              <a:t>Typische Fragen bei der Kalkulation:</a:t>
            </a:r>
          </a:p>
          <a:p>
            <a:r>
              <a:rPr lang="de-DE" sz="900" dirty="0"/>
              <a:t>1) Wie viel kostet ein Gericht mit einem WES von 3 Euro (bei GKZ 300% und Gewinnzuschlag 10%, Bedienungsgeld 15%)?</a:t>
            </a:r>
          </a:p>
          <a:p>
            <a:r>
              <a:rPr lang="de-DE" sz="900" dirty="0"/>
              <a:t>2) Wie hoch ist dabei der Nettorohaufschlag?</a:t>
            </a:r>
          </a:p>
          <a:p>
            <a:r>
              <a:rPr lang="de-DE" sz="900" dirty="0"/>
              <a:t>3) Wie verändert sich der Nettorohaufschlag, wenn aus Konkurrenzgründen </a:t>
            </a:r>
            <a:r>
              <a:rPr lang="de-DE" sz="900" dirty="0" err="1"/>
              <a:t>max</a:t>
            </a:r>
            <a:r>
              <a:rPr lang="de-DE" sz="900" dirty="0"/>
              <a:t> 14 Euro verlangt werden können?</a:t>
            </a:r>
          </a:p>
          <a:p>
            <a:r>
              <a:rPr lang="de-DE" sz="900" dirty="0"/>
              <a:t>4) Woher kommt der Gemeinkostenzuschlag? … aus dem BAB…</a:t>
            </a:r>
          </a:p>
        </p:txBody>
      </p:sp>
    </p:spTree>
    <p:extLst>
      <p:ext uri="{BB962C8B-B14F-4D97-AF65-F5344CB8AC3E}">
        <p14:creationId xmlns:p14="http://schemas.microsoft.com/office/powerpoint/2010/main" val="69317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40" grpId="0" animBg="1"/>
      <p:bldP spid="24" grpId="0" animBg="1"/>
      <p:bldP spid="36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BAB mit Hilfskostenstellen Hotel Kaiser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7950"/>
              </p:ext>
            </p:extLst>
          </p:nvPr>
        </p:nvGraphicFramePr>
        <p:xfrm>
          <a:off x="457199" y="1944952"/>
          <a:ext cx="8229603" cy="3773896"/>
        </p:xfrm>
        <a:graphic>
          <a:graphicData uri="http://schemas.openxmlformats.org/drawingml/2006/table">
            <a:tbl>
              <a:tblPr/>
              <a:tblGrid>
                <a:gridCol w="2389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Kostenart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Gesamt-kosten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Hilfskosten-stelle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Hauptkostenstellen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Verwaltung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Küche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Keller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Restaurant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Logis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 Lebensmittel, Getränke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Energiekosten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18.9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Werbung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Diverse 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Kalkulatorische 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86.5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263.9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Umlage Verwaltung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 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90.8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32.5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94.8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291.9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Zuschlagsbasen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32.8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4,320 N.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395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Zuschlagssätze / Selbstkosten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87.31%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99.09%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69.30%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 € 67.57 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75028"/>
              </p:ext>
            </p:extLst>
          </p:nvPr>
        </p:nvGraphicFramePr>
        <p:xfrm>
          <a:off x="4724400" y="6159500"/>
          <a:ext cx="2984500" cy="3302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effectLst/>
                          <a:latin typeface="Arial"/>
                        </a:rPr>
                        <a:t>Speisen</a:t>
                      </a:r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 GKZ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>
                          <a:effectLst/>
                          <a:latin typeface="Arial"/>
                        </a:rPr>
                        <a:t>Getränke</a:t>
                      </a:r>
                      <a:r>
                        <a:rPr lang="sv-SE" sz="1000" b="0" i="0" u="none" strike="noStrike" dirty="0">
                          <a:effectLst/>
                          <a:latin typeface="Arial"/>
                        </a:rPr>
                        <a:t> GKZ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5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NRA, Nächtigungspreis Hotel Kaiser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03333"/>
              </p:ext>
            </p:extLst>
          </p:nvPr>
        </p:nvGraphicFramePr>
        <p:xfrm>
          <a:off x="1416050" y="1602319"/>
          <a:ext cx="6311900" cy="1955800"/>
        </p:xfrm>
        <a:graphic>
          <a:graphicData uri="http://schemas.openxmlformats.org/drawingml/2006/table">
            <a:tbl>
              <a:tblPr/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 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Arial"/>
                        </a:rPr>
                        <a:t>Speisen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effectLst/>
                          <a:latin typeface="Arial"/>
                        </a:rPr>
                        <a:t>Getränke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0.64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4.03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€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302.58%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16933"/>
              </p:ext>
            </p:extLst>
          </p:nvPr>
        </p:nvGraphicFramePr>
        <p:xfrm>
          <a:off x="1416050" y="4398688"/>
          <a:ext cx="4356100" cy="1760220"/>
        </p:xfrm>
        <a:graphic>
          <a:graphicData uri="http://schemas.openxmlformats.org/drawingml/2006/table">
            <a:tbl>
              <a:tblPr/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 Verkaufspreis Hauptspeise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4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Hauptspeise und Getränke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19533"/>
              </p:ext>
            </p:extLst>
          </p:nvPr>
        </p:nvGraphicFramePr>
        <p:xfrm>
          <a:off x="457200" y="1653332"/>
          <a:ext cx="8229601" cy="1676602"/>
        </p:xfrm>
        <a:graphic>
          <a:graphicData uri="http://schemas.openxmlformats.org/drawingml/2006/table">
            <a:tbl>
              <a:tblPr/>
              <a:tblGrid>
                <a:gridCol w="100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8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2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22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655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 Hauptspeise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7. WES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8. NRA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2.40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4.62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137.15%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3.29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6.72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5.69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1.01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7.73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6.55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8.50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7.20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81630"/>
              </p:ext>
            </p:extLst>
          </p:nvPr>
        </p:nvGraphicFramePr>
        <p:xfrm>
          <a:off x="457200" y="4398688"/>
          <a:ext cx="3124200" cy="176022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 NRA Cocktail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340.58%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7.92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9.50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50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836</Words>
  <Application>Microsoft Macintosh PowerPoint</Application>
  <PresentationFormat>Bildschirmpräsentation (4:3)</PresentationFormat>
  <Paragraphs>363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Klarheit</vt:lpstr>
      <vt:lpstr> Hotel Kaiser  BAB (mit Verwaltungsstelle)</vt:lpstr>
      <vt:lpstr>PowerPoint-Präsentation</vt:lpstr>
      <vt:lpstr>BAB mit Hilfskostenstellen Hotel Kaiser</vt:lpstr>
      <vt:lpstr>NRA, Nächtigungspreis Hotel Kaiser</vt:lpstr>
      <vt:lpstr>Hauptspeise und Getränke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Zeugnis - BVW</dc:title>
  <dc:creator>werner holzheu</dc:creator>
  <cp:lastModifiedBy>HOLZHEU Werner</cp:lastModifiedBy>
  <cp:revision>30</cp:revision>
  <dcterms:created xsi:type="dcterms:W3CDTF">2013-02-12T17:21:38Z</dcterms:created>
  <dcterms:modified xsi:type="dcterms:W3CDTF">2022-11-20T18:05:35Z</dcterms:modified>
</cp:coreProperties>
</file>