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4"/>
  </p:notesMasterIdLst>
  <p:sldIdLst>
    <p:sldId id="281" r:id="rId2"/>
    <p:sldId id="262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58"/>
  </p:normalViewPr>
  <p:slideViewPr>
    <p:cSldViewPr snapToGrid="0" snapToObjects="1">
      <p:cViewPr varScale="1">
        <p:scale>
          <a:sx n="120" d="100"/>
          <a:sy n="120" d="100"/>
        </p:scale>
        <p:origin x="16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AF6FD-946B-8A44-8157-32673EC72089}" type="datetimeFigureOut">
              <a:rPr lang="de-DE" smtClean="0"/>
              <a:t>17.10.22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7DB87-83A0-F140-BDAB-5BCF22E234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4462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Monday, October 17,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Monday, October 17,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Monday, October 17,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Monday, October 17,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Monday, October 17,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Monday, October 17,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Monday, October 17,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Monday, October 17,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Monday, October 17,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Monday, October 17,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AT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Monday, October 17,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Monday, October 17,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643" y="2798633"/>
            <a:ext cx="2893646" cy="2015217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876" y="2744746"/>
            <a:ext cx="1114186" cy="1035892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97" y="3490035"/>
            <a:ext cx="797002" cy="702442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412" y="4037737"/>
            <a:ext cx="345986" cy="412522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468" y="1306252"/>
            <a:ext cx="1149463" cy="1037865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2059864" y="3791516"/>
            <a:ext cx="5837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Bäcker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88483" y="4435915"/>
            <a:ext cx="5338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Müller</a:t>
            </a:r>
          </a:p>
        </p:txBody>
      </p:sp>
      <p:sp>
        <p:nvSpPr>
          <p:cNvPr id="16" name="Freihandform 15"/>
          <p:cNvSpPr/>
          <p:nvPr/>
        </p:nvSpPr>
        <p:spPr>
          <a:xfrm>
            <a:off x="1093398" y="2425878"/>
            <a:ext cx="54075" cy="965260"/>
          </a:xfrm>
          <a:custGeom>
            <a:avLst/>
            <a:gdLst>
              <a:gd name="connsiteX0" fmla="*/ 0 w 318580"/>
              <a:gd name="connsiteY0" fmla="*/ 0 h 635064"/>
              <a:gd name="connsiteX1" fmla="*/ 317512 w 318580"/>
              <a:gd name="connsiteY1" fmla="*/ 234697 h 635064"/>
              <a:gd name="connsiteX2" fmla="*/ 110439 w 318580"/>
              <a:gd name="connsiteY2" fmla="*/ 635064 h 63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580" h="635064">
                <a:moveTo>
                  <a:pt x="0" y="0"/>
                </a:moveTo>
                <a:cubicBezTo>
                  <a:pt x="149553" y="64426"/>
                  <a:pt x="299106" y="128853"/>
                  <a:pt x="317512" y="234697"/>
                </a:cubicBezTo>
                <a:cubicBezTo>
                  <a:pt x="335918" y="340541"/>
                  <a:pt x="110439" y="635064"/>
                  <a:pt x="110439" y="63506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425666" y="2384998"/>
            <a:ext cx="5268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Bauer</a:t>
            </a:r>
          </a:p>
        </p:txBody>
      </p:sp>
      <p:pic>
        <p:nvPicPr>
          <p:cNvPr id="18" name="Bild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4316" y="938790"/>
            <a:ext cx="537332" cy="1145876"/>
          </a:xfrm>
          <a:prstGeom prst="rect">
            <a:avLst/>
          </a:prstGeom>
        </p:spPr>
      </p:pic>
      <p:sp>
        <p:nvSpPr>
          <p:cNvPr id="19" name="Freihandform 18"/>
          <p:cNvSpPr/>
          <p:nvPr/>
        </p:nvSpPr>
        <p:spPr>
          <a:xfrm>
            <a:off x="4610826" y="1886919"/>
            <a:ext cx="491088" cy="1093030"/>
          </a:xfrm>
          <a:custGeom>
            <a:avLst/>
            <a:gdLst>
              <a:gd name="connsiteX0" fmla="*/ 151854 w 491088"/>
              <a:gd name="connsiteY0" fmla="*/ 607453 h 609829"/>
              <a:gd name="connsiteX1" fmla="*/ 289902 w 491088"/>
              <a:gd name="connsiteY1" fmla="*/ 552230 h 609829"/>
              <a:gd name="connsiteX2" fmla="*/ 483171 w 491088"/>
              <a:gd name="connsiteY2" fmla="*/ 220892 h 609829"/>
              <a:gd name="connsiteX3" fmla="*/ 0 w 491088"/>
              <a:gd name="connsiteY3" fmla="*/ 0 h 609829"/>
              <a:gd name="connsiteX4" fmla="*/ 0 w 491088"/>
              <a:gd name="connsiteY4" fmla="*/ 0 h 609829"/>
              <a:gd name="connsiteX5" fmla="*/ 0 w 491088"/>
              <a:gd name="connsiteY5" fmla="*/ 0 h 609829"/>
              <a:gd name="connsiteX6" fmla="*/ 82829 w 491088"/>
              <a:gd name="connsiteY6" fmla="*/ 0 h 609829"/>
              <a:gd name="connsiteX7" fmla="*/ 41415 w 491088"/>
              <a:gd name="connsiteY7" fmla="*/ 0 h 60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088" h="609829">
                <a:moveTo>
                  <a:pt x="151854" y="607453"/>
                </a:moveTo>
                <a:cubicBezTo>
                  <a:pt x="193268" y="612055"/>
                  <a:pt x="234683" y="616657"/>
                  <a:pt x="289902" y="552230"/>
                </a:cubicBezTo>
                <a:cubicBezTo>
                  <a:pt x="345122" y="487803"/>
                  <a:pt x="531488" y="312930"/>
                  <a:pt x="483171" y="220892"/>
                </a:cubicBezTo>
                <a:cubicBezTo>
                  <a:pt x="434854" y="128854"/>
                  <a:pt x="0" y="0"/>
                  <a:pt x="0" y="0"/>
                </a:cubicBezTo>
                <a:lnTo>
                  <a:pt x="0" y="0"/>
                </a:lnTo>
                <a:lnTo>
                  <a:pt x="0" y="0"/>
                </a:lnTo>
                <a:lnTo>
                  <a:pt x="82829" y="0"/>
                </a:lnTo>
                <a:lnTo>
                  <a:pt x="41415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Bild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8409" y="1082286"/>
            <a:ext cx="814279" cy="652769"/>
          </a:xfrm>
          <a:prstGeom prst="rect">
            <a:avLst/>
          </a:prstGeom>
        </p:spPr>
      </p:pic>
      <p:pic>
        <p:nvPicPr>
          <p:cNvPr id="21" name="Bild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42688" y="1083261"/>
            <a:ext cx="678892" cy="686394"/>
          </a:xfrm>
          <a:prstGeom prst="rect">
            <a:avLst/>
          </a:prstGeom>
        </p:spPr>
      </p:pic>
      <p:sp>
        <p:nvSpPr>
          <p:cNvPr id="22" name="Freihandform 21"/>
          <p:cNvSpPr/>
          <p:nvPr/>
        </p:nvSpPr>
        <p:spPr>
          <a:xfrm>
            <a:off x="3078486" y="1293241"/>
            <a:ext cx="524585" cy="138088"/>
          </a:xfrm>
          <a:custGeom>
            <a:avLst/>
            <a:gdLst>
              <a:gd name="connsiteX0" fmla="*/ 524585 w 524585"/>
              <a:gd name="connsiteY0" fmla="*/ 138088 h 138088"/>
              <a:gd name="connsiteX1" fmla="*/ 248487 w 524585"/>
              <a:gd name="connsiteY1" fmla="*/ 31 h 138088"/>
              <a:gd name="connsiteX2" fmla="*/ 0 w 524585"/>
              <a:gd name="connsiteY2" fmla="*/ 124282 h 138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4585" h="138088">
                <a:moveTo>
                  <a:pt x="524585" y="138088"/>
                </a:moveTo>
                <a:cubicBezTo>
                  <a:pt x="430251" y="70210"/>
                  <a:pt x="335918" y="2332"/>
                  <a:pt x="248487" y="31"/>
                </a:cubicBezTo>
                <a:cubicBezTo>
                  <a:pt x="161056" y="-2270"/>
                  <a:pt x="0" y="124282"/>
                  <a:pt x="0" y="12428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Freihandform 22"/>
          <p:cNvSpPr/>
          <p:nvPr/>
        </p:nvSpPr>
        <p:spPr>
          <a:xfrm flipV="1">
            <a:off x="1535279" y="1689336"/>
            <a:ext cx="524585" cy="45719"/>
          </a:xfrm>
          <a:custGeom>
            <a:avLst/>
            <a:gdLst>
              <a:gd name="connsiteX0" fmla="*/ 524585 w 524585"/>
              <a:gd name="connsiteY0" fmla="*/ 138088 h 138088"/>
              <a:gd name="connsiteX1" fmla="*/ 248487 w 524585"/>
              <a:gd name="connsiteY1" fmla="*/ 31 h 138088"/>
              <a:gd name="connsiteX2" fmla="*/ 0 w 524585"/>
              <a:gd name="connsiteY2" fmla="*/ 124282 h 138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4585" h="138088">
                <a:moveTo>
                  <a:pt x="524585" y="138088"/>
                </a:moveTo>
                <a:cubicBezTo>
                  <a:pt x="430251" y="70210"/>
                  <a:pt x="335918" y="2332"/>
                  <a:pt x="248487" y="31"/>
                </a:cubicBezTo>
                <a:cubicBezTo>
                  <a:pt x="161056" y="-2270"/>
                  <a:pt x="0" y="124282"/>
                  <a:pt x="0" y="12428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4305419" y="2041600"/>
            <a:ext cx="9161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Wurst-Fabrik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454316" y="2097896"/>
            <a:ext cx="7048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Fleischer</a:t>
            </a:r>
          </a:p>
        </p:txBody>
      </p:sp>
      <p:pic>
        <p:nvPicPr>
          <p:cNvPr id="26" name="Bild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01411" y="2879186"/>
            <a:ext cx="767012" cy="383506"/>
          </a:xfrm>
          <a:prstGeom prst="rect">
            <a:avLst/>
          </a:prstGeom>
        </p:spPr>
      </p:pic>
      <p:pic>
        <p:nvPicPr>
          <p:cNvPr id="27" name="Bild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11054" y="2330188"/>
            <a:ext cx="608978" cy="863476"/>
          </a:xfrm>
          <a:prstGeom prst="rect">
            <a:avLst/>
          </a:prstGeom>
        </p:spPr>
      </p:pic>
      <p:sp>
        <p:nvSpPr>
          <p:cNvPr id="28" name="Textfeld 27"/>
          <p:cNvSpPr txBox="1"/>
          <p:nvPr/>
        </p:nvSpPr>
        <p:spPr>
          <a:xfrm>
            <a:off x="5701411" y="3171993"/>
            <a:ext cx="15055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Essiggurken-produzent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7636079" y="3171993"/>
            <a:ext cx="1133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Glas-Manufaktur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5778180" y="1800251"/>
            <a:ext cx="11113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Essig-produzent</a:t>
            </a:r>
          </a:p>
        </p:txBody>
      </p:sp>
      <p:pic>
        <p:nvPicPr>
          <p:cNvPr id="31" name="Bild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67729" y="1049622"/>
            <a:ext cx="419688" cy="763414"/>
          </a:xfrm>
          <a:prstGeom prst="rect">
            <a:avLst/>
          </a:prstGeom>
        </p:spPr>
      </p:pic>
      <p:sp>
        <p:nvSpPr>
          <p:cNvPr id="32" name="Freihandform 31"/>
          <p:cNvSpPr/>
          <p:nvPr/>
        </p:nvSpPr>
        <p:spPr>
          <a:xfrm>
            <a:off x="5221580" y="2910905"/>
            <a:ext cx="524585" cy="138088"/>
          </a:xfrm>
          <a:custGeom>
            <a:avLst/>
            <a:gdLst>
              <a:gd name="connsiteX0" fmla="*/ 524585 w 524585"/>
              <a:gd name="connsiteY0" fmla="*/ 138088 h 138088"/>
              <a:gd name="connsiteX1" fmla="*/ 248487 w 524585"/>
              <a:gd name="connsiteY1" fmla="*/ 31 h 138088"/>
              <a:gd name="connsiteX2" fmla="*/ 0 w 524585"/>
              <a:gd name="connsiteY2" fmla="*/ 124282 h 138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4585" h="138088">
                <a:moveTo>
                  <a:pt x="524585" y="138088"/>
                </a:moveTo>
                <a:cubicBezTo>
                  <a:pt x="430251" y="70210"/>
                  <a:pt x="335918" y="2332"/>
                  <a:pt x="248487" y="31"/>
                </a:cubicBezTo>
                <a:cubicBezTo>
                  <a:pt x="161056" y="-2270"/>
                  <a:pt x="0" y="124282"/>
                  <a:pt x="0" y="12428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Freihandform 32"/>
          <p:cNvSpPr/>
          <p:nvPr/>
        </p:nvSpPr>
        <p:spPr>
          <a:xfrm flipV="1">
            <a:off x="6900561" y="3295104"/>
            <a:ext cx="914982" cy="345143"/>
          </a:xfrm>
          <a:custGeom>
            <a:avLst/>
            <a:gdLst>
              <a:gd name="connsiteX0" fmla="*/ 524585 w 524585"/>
              <a:gd name="connsiteY0" fmla="*/ 138088 h 138088"/>
              <a:gd name="connsiteX1" fmla="*/ 248487 w 524585"/>
              <a:gd name="connsiteY1" fmla="*/ 31 h 138088"/>
              <a:gd name="connsiteX2" fmla="*/ 0 w 524585"/>
              <a:gd name="connsiteY2" fmla="*/ 124282 h 138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4585" h="138088">
                <a:moveTo>
                  <a:pt x="524585" y="138088"/>
                </a:moveTo>
                <a:cubicBezTo>
                  <a:pt x="430251" y="70210"/>
                  <a:pt x="335918" y="2332"/>
                  <a:pt x="248487" y="31"/>
                </a:cubicBezTo>
                <a:cubicBezTo>
                  <a:pt x="161056" y="-2270"/>
                  <a:pt x="0" y="124282"/>
                  <a:pt x="0" y="12428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5" name="Gerade Verbindung 34"/>
          <p:cNvCxnSpPr/>
          <p:nvPr/>
        </p:nvCxnSpPr>
        <p:spPr>
          <a:xfrm flipV="1">
            <a:off x="6295020" y="2084666"/>
            <a:ext cx="276098" cy="7139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 flipV="1">
            <a:off x="6467729" y="2097896"/>
            <a:ext cx="739222" cy="7007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Bild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6860" y="1108207"/>
            <a:ext cx="715732" cy="646244"/>
          </a:xfrm>
          <a:prstGeom prst="rect">
            <a:avLst/>
          </a:prstGeom>
        </p:spPr>
      </p:pic>
      <p:sp>
        <p:nvSpPr>
          <p:cNvPr id="39" name="Textfeld 38"/>
          <p:cNvSpPr txBox="1"/>
          <p:nvPr/>
        </p:nvSpPr>
        <p:spPr>
          <a:xfrm>
            <a:off x="7206951" y="1900014"/>
            <a:ext cx="9758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Gurken-bauer</a:t>
            </a:r>
          </a:p>
        </p:txBody>
      </p:sp>
      <p:pic>
        <p:nvPicPr>
          <p:cNvPr id="41" name="Bild 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68581" y="4582074"/>
            <a:ext cx="1437671" cy="1333259"/>
          </a:xfrm>
          <a:prstGeom prst="rect">
            <a:avLst/>
          </a:prstGeom>
        </p:spPr>
      </p:pic>
      <p:sp>
        <p:nvSpPr>
          <p:cNvPr id="42" name="Textfeld 41"/>
          <p:cNvSpPr txBox="1"/>
          <p:nvPr/>
        </p:nvSpPr>
        <p:spPr>
          <a:xfrm>
            <a:off x="5101914" y="4559026"/>
            <a:ext cx="7360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Transport</a:t>
            </a:r>
          </a:p>
        </p:txBody>
      </p:sp>
      <p:sp>
        <p:nvSpPr>
          <p:cNvPr id="43" name="Freihandform 42"/>
          <p:cNvSpPr/>
          <p:nvPr/>
        </p:nvSpPr>
        <p:spPr>
          <a:xfrm>
            <a:off x="5618582" y="4192477"/>
            <a:ext cx="552194" cy="234697"/>
          </a:xfrm>
          <a:custGeom>
            <a:avLst/>
            <a:gdLst>
              <a:gd name="connsiteX0" fmla="*/ 0 w 552194"/>
              <a:gd name="connsiteY0" fmla="*/ 0 h 234697"/>
              <a:gd name="connsiteX1" fmla="*/ 372731 w 552194"/>
              <a:gd name="connsiteY1" fmla="*/ 41417 h 234697"/>
              <a:gd name="connsiteX2" fmla="*/ 552194 w 552194"/>
              <a:gd name="connsiteY2" fmla="*/ 234697 h 234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194" h="234697">
                <a:moveTo>
                  <a:pt x="0" y="0"/>
                </a:moveTo>
                <a:cubicBezTo>
                  <a:pt x="140349" y="1150"/>
                  <a:pt x="280699" y="2301"/>
                  <a:pt x="372731" y="41417"/>
                </a:cubicBezTo>
                <a:cubicBezTo>
                  <a:pt x="464763" y="80533"/>
                  <a:pt x="552194" y="234697"/>
                  <a:pt x="552194" y="23469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4" name="Bild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25647" y="4319880"/>
            <a:ext cx="593296" cy="599852"/>
          </a:xfrm>
          <a:prstGeom prst="rect">
            <a:avLst/>
          </a:prstGeom>
        </p:spPr>
      </p:pic>
      <p:sp>
        <p:nvSpPr>
          <p:cNvPr id="45" name="Textfeld 44"/>
          <p:cNvSpPr txBox="1"/>
          <p:nvPr/>
        </p:nvSpPr>
        <p:spPr>
          <a:xfrm>
            <a:off x="4566903" y="5669111"/>
            <a:ext cx="12112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Bau-unternehmen</a:t>
            </a:r>
          </a:p>
        </p:txBody>
      </p:sp>
      <p:pic>
        <p:nvPicPr>
          <p:cNvPr id="46" name="Bild 4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93271" y="5845604"/>
            <a:ext cx="908140" cy="593589"/>
          </a:xfrm>
          <a:prstGeom prst="rect">
            <a:avLst/>
          </a:prstGeom>
        </p:spPr>
      </p:pic>
      <p:pic>
        <p:nvPicPr>
          <p:cNvPr id="47" name="Bild 4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9806" y="4745575"/>
            <a:ext cx="854277" cy="800103"/>
          </a:xfrm>
          <a:prstGeom prst="rect">
            <a:avLst/>
          </a:prstGeom>
        </p:spPr>
      </p:pic>
      <p:cxnSp>
        <p:nvCxnSpPr>
          <p:cNvPr id="50" name="Gerade Verbindung 49"/>
          <p:cNvCxnSpPr>
            <a:endCxn id="7" idx="3"/>
          </p:cNvCxnSpPr>
          <p:nvPr/>
        </p:nvCxnSpPr>
        <p:spPr>
          <a:xfrm flipH="1" flipV="1">
            <a:off x="2738062" y="3262692"/>
            <a:ext cx="340424" cy="324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Bild 5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78175" y="5380569"/>
            <a:ext cx="827448" cy="598361"/>
          </a:xfrm>
          <a:prstGeom prst="rect">
            <a:avLst/>
          </a:prstGeom>
        </p:spPr>
      </p:pic>
      <p:pic>
        <p:nvPicPr>
          <p:cNvPr id="53" name="Bild 5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2374" y="5679750"/>
            <a:ext cx="725098" cy="591725"/>
          </a:xfrm>
          <a:prstGeom prst="rect">
            <a:avLst/>
          </a:prstGeom>
        </p:spPr>
      </p:pic>
      <p:pic>
        <p:nvPicPr>
          <p:cNvPr id="54" name="Bild 5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9239" y="5245752"/>
            <a:ext cx="593296" cy="599852"/>
          </a:xfrm>
          <a:prstGeom prst="rect">
            <a:avLst/>
          </a:prstGeom>
        </p:spPr>
      </p:pic>
      <p:cxnSp>
        <p:nvCxnSpPr>
          <p:cNvPr id="56" name="Gerade Verbindung 55"/>
          <p:cNvCxnSpPr/>
          <p:nvPr/>
        </p:nvCxnSpPr>
        <p:spPr>
          <a:xfrm flipH="1">
            <a:off x="3362862" y="4450259"/>
            <a:ext cx="221932" cy="2549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feld 56"/>
          <p:cNvSpPr txBox="1"/>
          <p:nvPr/>
        </p:nvSpPr>
        <p:spPr>
          <a:xfrm>
            <a:off x="3437412" y="6005496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58" name="Textfeld 57"/>
          <p:cNvSpPr txBox="1"/>
          <p:nvPr/>
        </p:nvSpPr>
        <p:spPr>
          <a:xfrm>
            <a:off x="2993742" y="5616152"/>
            <a:ext cx="5910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Handel</a:t>
            </a:r>
          </a:p>
        </p:txBody>
      </p:sp>
      <p:sp>
        <p:nvSpPr>
          <p:cNvPr id="59" name="Textfeld 58"/>
          <p:cNvSpPr txBox="1"/>
          <p:nvPr/>
        </p:nvSpPr>
        <p:spPr>
          <a:xfrm>
            <a:off x="1488935" y="5792222"/>
            <a:ext cx="671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Molkerei</a:t>
            </a:r>
          </a:p>
        </p:txBody>
      </p:sp>
      <p:cxnSp>
        <p:nvCxnSpPr>
          <p:cNvPr id="61" name="Gerade Verbindung 60"/>
          <p:cNvCxnSpPr/>
          <p:nvPr/>
        </p:nvCxnSpPr>
        <p:spPr>
          <a:xfrm>
            <a:off x="359239" y="2631219"/>
            <a:ext cx="0" cy="26145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Freihandform 61"/>
          <p:cNvSpPr/>
          <p:nvPr/>
        </p:nvSpPr>
        <p:spPr>
          <a:xfrm flipV="1">
            <a:off x="2079314" y="5544968"/>
            <a:ext cx="524585" cy="45719"/>
          </a:xfrm>
          <a:custGeom>
            <a:avLst/>
            <a:gdLst>
              <a:gd name="connsiteX0" fmla="*/ 524585 w 524585"/>
              <a:gd name="connsiteY0" fmla="*/ 138088 h 138088"/>
              <a:gd name="connsiteX1" fmla="*/ 248487 w 524585"/>
              <a:gd name="connsiteY1" fmla="*/ 31 h 138088"/>
              <a:gd name="connsiteX2" fmla="*/ 0 w 524585"/>
              <a:gd name="connsiteY2" fmla="*/ 124282 h 138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4585" h="138088">
                <a:moveTo>
                  <a:pt x="524585" y="138088"/>
                </a:moveTo>
                <a:cubicBezTo>
                  <a:pt x="430251" y="70210"/>
                  <a:pt x="335918" y="2332"/>
                  <a:pt x="248487" y="31"/>
                </a:cubicBezTo>
                <a:cubicBezTo>
                  <a:pt x="161056" y="-2270"/>
                  <a:pt x="0" y="124282"/>
                  <a:pt x="0" y="12428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Textfeld 63"/>
          <p:cNvSpPr txBox="1"/>
          <p:nvPr/>
        </p:nvSpPr>
        <p:spPr>
          <a:xfrm>
            <a:off x="8182849" y="5005386"/>
            <a:ext cx="8474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Auto-Fabrik</a:t>
            </a:r>
          </a:p>
        </p:txBody>
      </p:sp>
      <p:cxnSp>
        <p:nvCxnSpPr>
          <p:cNvPr id="66" name="Gerade Verbindung 65"/>
          <p:cNvCxnSpPr/>
          <p:nvPr/>
        </p:nvCxnSpPr>
        <p:spPr>
          <a:xfrm>
            <a:off x="7636079" y="4813850"/>
            <a:ext cx="48395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67"/>
          <p:cNvCxnSpPr/>
          <p:nvPr/>
        </p:nvCxnSpPr>
        <p:spPr>
          <a:xfrm flipH="1">
            <a:off x="5618582" y="5380569"/>
            <a:ext cx="427951" cy="2101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hteck 68"/>
          <p:cNvSpPr/>
          <p:nvPr/>
        </p:nvSpPr>
        <p:spPr>
          <a:xfrm>
            <a:off x="0" y="0"/>
            <a:ext cx="2360633" cy="8839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Mind</a:t>
            </a:r>
            <a:r>
              <a:rPr lang="de-DE" dirty="0"/>
              <a:t> </a:t>
            </a:r>
            <a:r>
              <a:rPr lang="de-DE" dirty="0" err="1"/>
              <a:t>Map</a:t>
            </a:r>
            <a:endParaRPr lang="de-DE" dirty="0"/>
          </a:p>
          <a:p>
            <a:pPr algn="ctr"/>
            <a:r>
              <a:rPr lang="de-DE" dirty="0"/>
              <a:t>Wurstsemmel</a:t>
            </a:r>
          </a:p>
          <a:p>
            <a:pPr algn="ctr"/>
            <a:r>
              <a:rPr lang="de-DE" dirty="0"/>
              <a:t>Arbeitsteilung</a:t>
            </a:r>
          </a:p>
        </p:txBody>
      </p:sp>
      <p:sp>
        <p:nvSpPr>
          <p:cNvPr id="70" name="Rechteck 69"/>
          <p:cNvSpPr/>
          <p:nvPr/>
        </p:nvSpPr>
        <p:spPr>
          <a:xfrm>
            <a:off x="2432638" y="0"/>
            <a:ext cx="6711362" cy="8839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Ziel / Kompetenzen:</a:t>
            </a:r>
          </a:p>
          <a:p>
            <a:r>
              <a:rPr lang="de-DE" dirty="0"/>
              <a:t>Bedeutung der Arbeitsteilung für Wirtschaft einschätzen können</a:t>
            </a:r>
          </a:p>
          <a:p>
            <a:r>
              <a:rPr lang="de-DE" dirty="0"/>
              <a:t>Sektoren erkennen können</a:t>
            </a:r>
          </a:p>
        </p:txBody>
      </p:sp>
      <p:cxnSp>
        <p:nvCxnSpPr>
          <p:cNvPr id="72" name="Gerade Verbindung 71"/>
          <p:cNvCxnSpPr/>
          <p:nvPr/>
        </p:nvCxnSpPr>
        <p:spPr>
          <a:xfrm flipH="1">
            <a:off x="1623876" y="3920829"/>
            <a:ext cx="184562" cy="1169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425666" y="938790"/>
            <a:ext cx="1916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Primärer Sektor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134992" y="6086809"/>
            <a:ext cx="2045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solidFill>
                  <a:srgbClr val="FF0000"/>
                </a:solidFill>
              </a:rPr>
              <a:t>Sekurärer</a:t>
            </a:r>
            <a:r>
              <a:rPr lang="de-DE" b="1" dirty="0">
                <a:solidFill>
                  <a:srgbClr val="FF0000"/>
                </a:solidFill>
              </a:rPr>
              <a:t> Sektor</a:t>
            </a:r>
          </a:p>
        </p:txBody>
      </p:sp>
      <p:sp>
        <p:nvSpPr>
          <p:cNvPr id="60" name="Textfeld 59"/>
          <p:cNvSpPr txBox="1"/>
          <p:nvPr/>
        </p:nvSpPr>
        <p:spPr>
          <a:xfrm>
            <a:off x="1838876" y="4312804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Tertiärer Sektor</a:t>
            </a:r>
          </a:p>
        </p:txBody>
      </p:sp>
    </p:spTree>
    <p:extLst>
      <p:ext uri="{BB962C8B-B14F-4D97-AF65-F5344CB8AC3E}">
        <p14:creationId xmlns:p14="http://schemas.microsoft.com/office/powerpoint/2010/main" val="224193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 animBg="1"/>
      <p:bldP spid="17" grpId="0"/>
      <p:bldP spid="19" grpId="0" animBg="1"/>
      <p:bldP spid="22" grpId="0" animBg="1"/>
      <p:bldP spid="23" grpId="0" animBg="1"/>
      <p:bldP spid="24" grpId="0"/>
      <p:bldP spid="25" grpId="0"/>
      <p:bldP spid="28" grpId="0"/>
      <p:bldP spid="29" grpId="0"/>
      <p:bldP spid="30" grpId="0"/>
      <p:bldP spid="32" grpId="0" animBg="1"/>
      <p:bldP spid="33" grpId="0" animBg="1"/>
      <p:bldP spid="39" grpId="0"/>
      <p:bldP spid="42" grpId="0"/>
      <p:bldP spid="43" grpId="0" animBg="1"/>
      <p:bldP spid="45" grpId="0"/>
      <p:bldP spid="58" grpId="0"/>
      <p:bldP spid="59" grpId="0"/>
      <p:bldP spid="62" grpId="0" animBg="1"/>
      <p:bldP spid="64" grpId="0"/>
      <p:bldP spid="69" grpId="0" animBg="1"/>
      <p:bldP spid="70" grpId="0" animBg="1"/>
      <p:bldP spid="2" grpId="0"/>
      <p:bldP spid="55" grpId="0"/>
      <p:bldP spid="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44179"/>
            <a:ext cx="8229600" cy="990600"/>
          </a:xfrm>
        </p:spPr>
        <p:txBody>
          <a:bodyPr>
            <a:normAutofit/>
          </a:bodyPr>
          <a:lstStyle/>
          <a:p>
            <a:r>
              <a:rPr lang="de-DE" sz="3200" dirty="0"/>
              <a:t>Arbeitsteilung und ihre Erscheinungsformen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4"/>
          </p:nvPr>
        </p:nvSpPr>
        <p:spPr>
          <a:xfrm>
            <a:off x="4627009" y="2000651"/>
            <a:ext cx="4516991" cy="3951288"/>
          </a:xfrm>
        </p:spPr>
        <p:txBody>
          <a:bodyPr>
            <a:normAutofit/>
          </a:bodyPr>
          <a:lstStyle/>
          <a:p>
            <a:r>
              <a:rPr lang="de-DE" sz="1600" b="1" dirty="0"/>
              <a:t>Innerbetrieblich</a:t>
            </a:r>
          </a:p>
          <a:p>
            <a:endParaRPr lang="de-DE" sz="1600" dirty="0"/>
          </a:p>
          <a:p>
            <a:r>
              <a:rPr lang="de-DE" sz="1600" b="1" dirty="0"/>
              <a:t>Zwischenbetrieblich / Regional</a:t>
            </a:r>
          </a:p>
          <a:p>
            <a:endParaRPr lang="de-DE" sz="1600" dirty="0"/>
          </a:p>
          <a:p>
            <a:r>
              <a:rPr lang="de-DE" sz="1600" dirty="0"/>
              <a:t>Nach </a:t>
            </a:r>
            <a:r>
              <a:rPr lang="de-DE" sz="1600" b="1" dirty="0"/>
              <a:t>Sektoren</a:t>
            </a:r>
            <a:r>
              <a:rPr lang="de-DE" sz="1600" dirty="0"/>
              <a:t> einer Volkswirtschaft</a:t>
            </a:r>
          </a:p>
          <a:p>
            <a:pPr lvl="1"/>
            <a:r>
              <a:rPr lang="de-DE" sz="1600" dirty="0"/>
              <a:t>Primär: Landwirtschaft, Bergbau, </a:t>
            </a:r>
          </a:p>
          <a:p>
            <a:pPr lvl="1"/>
            <a:r>
              <a:rPr lang="de-DE" sz="1600" dirty="0"/>
              <a:t>Sekundär: Verarbeitung, Industrie</a:t>
            </a:r>
          </a:p>
          <a:p>
            <a:pPr lvl="1"/>
            <a:r>
              <a:rPr lang="de-DE" sz="1600" dirty="0"/>
              <a:t>Tertiär: Handel und Dienstleistungen</a:t>
            </a:r>
          </a:p>
          <a:p>
            <a:endParaRPr lang="de-DE" sz="1600" dirty="0"/>
          </a:p>
          <a:p>
            <a:r>
              <a:rPr lang="de-DE" sz="1600" b="1" dirty="0"/>
              <a:t>International - Globalisierung</a:t>
            </a: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4" y="1676400"/>
            <a:ext cx="4538995" cy="4268001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sz="quarter" idx="3"/>
          </p:nvPr>
        </p:nvSpPr>
        <p:spPr>
          <a:xfrm>
            <a:off x="4754880" y="1526028"/>
            <a:ext cx="3931920" cy="639762"/>
          </a:xfrm>
        </p:spPr>
        <p:txBody>
          <a:bodyPr/>
          <a:lstStyle/>
          <a:p>
            <a:pPr algn="l"/>
            <a:r>
              <a:rPr lang="de-DE" dirty="0"/>
              <a:t>Formen:</a:t>
            </a:r>
          </a:p>
        </p:txBody>
      </p:sp>
    </p:spTree>
    <p:extLst>
      <p:ext uri="{BB962C8B-B14F-4D97-AF65-F5344CB8AC3E}">
        <p14:creationId xmlns:p14="http://schemas.microsoft.com/office/powerpoint/2010/main" val="85463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rheit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Klarheit.thmx</Template>
  <TotalTime>0</TotalTime>
  <Words>71</Words>
  <Application>Microsoft Macintosh PowerPoint</Application>
  <PresentationFormat>Bildschirmpräsentation (4:3)</PresentationFormat>
  <Paragraphs>35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5" baseType="lpstr">
      <vt:lpstr>Arial</vt:lpstr>
      <vt:lpstr>Calibri</vt:lpstr>
      <vt:lpstr>Klarheit</vt:lpstr>
      <vt:lpstr>PowerPoint-Präsentation</vt:lpstr>
      <vt:lpstr>Arbeitsteilung und ihre Erscheinungsformen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VWL HLW 4</dc:title>
  <dc:creator>werner holzheu</dc:creator>
  <cp:lastModifiedBy>HOLZHEU Werner</cp:lastModifiedBy>
  <cp:revision>60</cp:revision>
  <dcterms:created xsi:type="dcterms:W3CDTF">2013-10-05T10:36:32Z</dcterms:created>
  <dcterms:modified xsi:type="dcterms:W3CDTF">2022-10-17T09:29:26Z</dcterms:modified>
</cp:coreProperties>
</file>