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56" r:id="rId3"/>
    <p:sldId id="261" r:id="rId4"/>
    <p:sldId id="262" r:id="rId5"/>
  </p:sldIdLst>
  <p:sldSz cx="9144000" cy="6858000" type="screen4x3"/>
  <p:notesSz cx="6851650" cy="9747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43"/>
  </p:normalViewPr>
  <p:slideViewPr>
    <p:cSldViewPr>
      <p:cViewPr varScale="1">
        <p:scale>
          <a:sx n="120" d="100"/>
          <a:sy n="120" d="100"/>
        </p:scale>
        <p:origin x="16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DD79856-387E-0487-EB08-7A73798B12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FCF67A2-BE17-2F27-C350-D8E11DC904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674C42B2-2414-0AE1-69E2-A683B6F646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C9CEB8BF-B860-F78B-EFE4-DE442CA7740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D5851E73-2D9D-824C-BB03-41F55C41A4E8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C24CBF-674F-FB9A-F59B-DDEC18FD65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149A9D4-B782-C2D6-D5D0-44A82EAFCC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1438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20CFF41-BBB9-E349-D570-C3A11CD7C1A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0450" cy="3654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848A2677-93F3-74BA-C22D-1A971739D8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30738"/>
            <a:ext cx="5480050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7E2E3CCB-F794-AD64-BC6D-7BE13B7FCB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830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E12E3AF2-2E54-71F1-0D81-F58BFBAE6F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1438" y="925830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4B0210A8-3804-8542-B5F7-36719CADA332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C6EDAE95-C532-09CC-F387-9FC840432D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43BA4C-741A-A249-9E84-AF5054169999}" type="slidenum">
              <a:rPr lang="de-AT" altLang="de-DE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de-AT" altLang="de-DE" sz="1200">
              <a:latin typeface="Times New Roman" panose="02020603050405020304" pitchFamily="18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2A562C3-925B-21B7-283E-12267B4260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00702F2-C0A2-04F9-B324-D9BC2E420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AT" altLang="de-DE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D11EB9-4C37-6396-936C-D5E2C2C827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EEEEE7-FDDB-4E46-B9D7-F3E07B82E69F}" type="slidenum">
              <a:rPr lang="de-AT" altLang="de-DE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de-AT" altLang="de-DE" sz="1200">
              <a:latin typeface="Times New Roman" panose="02020603050405020304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1323DAF-F66C-574C-6BA7-D799C3502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15F70FD-98B6-E7CE-E814-834897C4C2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AT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3393975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130617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897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9998660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8929817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253335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399939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922720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710277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10519902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978741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Bild 1">
            <a:extLst>
              <a:ext uri="{FF2B5EF4-FFF2-40B4-BE49-F238E27FC236}">
                <a16:creationId xmlns:a16="http://schemas.microsoft.com/office/drawing/2014/main" id="{E4BA6558-B6EC-3135-9298-E53312C8D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280828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F16339D8-23C0-6E79-AB3D-C738BB81F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89138"/>
            <a:ext cx="1162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20654203-3AF0-EF94-5673-AEE87CB85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34067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80754CA9-1FF8-7FE5-F9A3-D93878A61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3132138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F8AE7F75-65E8-F90F-208D-73F65EBCDA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0"/>
            <a:ext cx="382428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5D048645-F05F-C6EE-A715-666BD29DB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989138"/>
            <a:ext cx="1387475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7">
            <a:extLst>
              <a:ext uri="{FF2B5EF4-FFF2-40B4-BE49-F238E27FC236}">
                <a16:creationId xmlns:a16="http://schemas.microsoft.com/office/drawing/2014/main" id="{B2261331-E235-C756-9B51-7A433F1A14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773238"/>
            <a:ext cx="2881313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6AA03475-0E5F-23CE-31F8-0B9F8B0751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632325"/>
            <a:ext cx="373538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582EE3B6-0895-273A-829A-0226323EB9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1668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6927F77F-EB5F-B9DD-2680-1A521A7A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57200"/>
            <a:ext cx="2973388" cy="2209800"/>
          </a:xfrm>
          <a:prstGeom prst="plus">
            <a:avLst>
              <a:gd name="adj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>
                <a:cs typeface="Arial" panose="020B0604020202020204" pitchFamily="34" charset="0"/>
              </a:rPr>
              <a:t>Ich will ......</a:t>
            </a:r>
          </a:p>
          <a:p>
            <a:pPr algn="ctr" eaLnBrk="1" hangingPunct="1"/>
            <a:r>
              <a:rPr lang="de-DE" altLang="de-DE" sz="1800">
                <a:cs typeface="Arial" panose="020B0604020202020204" pitchFamily="34" charset="0"/>
              </a:rPr>
              <a:t>(Bedürfnisse)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41430D98-1BFE-6582-E01D-011FE3CA3DEC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81000"/>
            <a:ext cx="1343025" cy="2895600"/>
            <a:chOff x="4416" y="240"/>
            <a:chExt cx="846" cy="1824"/>
          </a:xfrm>
        </p:grpSpPr>
        <p:pic>
          <p:nvPicPr>
            <p:cNvPr id="4114" name="Picture 4" descr="hinkelstein">
              <a:extLst>
                <a:ext uri="{FF2B5EF4-FFF2-40B4-BE49-F238E27FC236}">
                  <a16:creationId xmlns:a16="http://schemas.microsoft.com/office/drawing/2014/main" id="{98C98725-96B9-AD52-7F50-CC73F32DD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40"/>
              <a:ext cx="846" cy="1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5">
              <a:extLst>
                <a:ext uri="{FF2B5EF4-FFF2-40B4-BE49-F238E27FC236}">
                  <a16:creationId xmlns:a16="http://schemas.microsoft.com/office/drawing/2014/main" id="{C1E0B7D6-FE85-5A24-4E9A-54A3794F1B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776"/>
              <a:ext cx="6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b="1">
                  <a:cs typeface="Arial" panose="020B0604020202020204" pitchFamily="34" charset="0"/>
                </a:rPr>
                <a:t>Güter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2C4D58DC-25A1-11A0-F191-B28FBD576CA0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003300"/>
            <a:ext cx="3810000" cy="1219200"/>
            <a:chOff x="2208" y="632"/>
            <a:chExt cx="2400" cy="768"/>
          </a:xfrm>
        </p:grpSpPr>
        <p:sp>
          <p:nvSpPr>
            <p:cNvPr id="4112" name="Line 9">
              <a:extLst>
                <a:ext uri="{FF2B5EF4-FFF2-40B4-BE49-F238E27FC236}">
                  <a16:creationId xmlns:a16="http://schemas.microsoft.com/office/drawing/2014/main" id="{671251CC-698E-951D-42CE-0255A7F8A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1008"/>
              <a:ext cx="2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13" name="Oval 7">
              <a:extLst>
                <a:ext uri="{FF2B5EF4-FFF2-40B4-BE49-F238E27FC236}">
                  <a16:creationId xmlns:a16="http://schemas.microsoft.com/office/drawing/2014/main" id="{DD62A269-2DB0-00DF-BD80-2D1BD9710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632"/>
              <a:ext cx="1248" cy="7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de-DE" altLang="de-DE" b="1">
                  <a:cs typeface="Arial" panose="020B0604020202020204" pitchFamily="34" charset="0"/>
                </a:rPr>
                <a:t>Wirtschaft</a:t>
              </a:r>
            </a:p>
          </p:txBody>
        </p:sp>
      </p:grpSp>
      <p:sp>
        <p:nvSpPr>
          <p:cNvPr id="2059" name="Text Box 11">
            <a:extLst>
              <a:ext uri="{FF2B5EF4-FFF2-40B4-BE49-F238E27FC236}">
                <a16:creationId xmlns:a16="http://schemas.microsoft.com/office/drawing/2014/main" id="{999A1652-A2F0-7FA7-CF6A-4CD6FFC6E0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362200"/>
            <a:ext cx="2320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>
                <a:cs typeface="Arial" panose="020B0604020202020204" pitchFamily="34" charset="0"/>
              </a:rPr>
              <a:t>Tauschhandel</a:t>
            </a:r>
          </a:p>
          <a:p>
            <a:pPr algn="ctr" eaLnBrk="1" hangingPunct="1"/>
            <a:r>
              <a:rPr lang="de-DE" altLang="de-DE" b="1">
                <a:cs typeface="Arial" panose="020B0604020202020204" pitchFamily="34" charset="0"/>
              </a:rPr>
              <a:t>Geldwirtschaft</a:t>
            </a: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AFF13941-12BC-AB88-69D4-B6F5BB3FFC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32004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686B6C69-D55E-E62F-BFAF-ECE9A2638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962400"/>
            <a:ext cx="3181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 b="1">
                <a:cs typeface="Arial" panose="020B0604020202020204" pitchFamily="34" charset="0"/>
              </a:rPr>
              <a:t>Wie entsteht ein Tausch-</a:t>
            </a:r>
            <a:br>
              <a:rPr lang="de-DE" altLang="de-DE" sz="2000" b="1">
                <a:cs typeface="Arial" panose="020B0604020202020204" pitchFamily="34" charset="0"/>
              </a:rPr>
            </a:br>
            <a:r>
              <a:rPr lang="de-DE" altLang="de-DE" sz="2000" b="1">
                <a:cs typeface="Arial" panose="020B0604020202020204" pitchFamily="34" charset="0"/>
              </a:rPr>
              <a:t>verhältnis bzw. ein Preis</a:t>
            </a:r>
            <a:br>
              <a:rPr lang="de-DE" altLang="de-DE" sz="2000" b="1">
                <a:cs typeface="Arial" panose="020B0604020202020204" pitchFamily="34" charset="0"/>
              </a:rPr>
            </a:br>
            <a:r>
              <a:rPr lang="de-DE" altLang="de-DE" sz="2000" b="1">
                <a:cs typeface="Arial" panose="020B0604020202020204" pitchFamily="34" charset="0"/>
              </a:rPr>
              <a:t>für ein Gut oder eine</a:t>
            </a:r>
            <a:br>
              <a:rPr lang="de-DE" altLang="de-DE" sz="2000" b="1">
                <a:cs typeface="Arial" panose="020B0604020202020204" pitchFamily="34" charset="0"/>
              </a:rPr>
            </a:br>
            <a:r>
              <a:rPr lang="de-DE" altLang="de-DE" sz="2000" b="1">
                <a:cs typeface="Arial" panose="020B0604020202020204" pitchFamily="34" charset="0"/>
              </a:rPr>
              <a:t>Dienstleistung?</a:t>
            </a:r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99723400-7068-3425-3D6F-B186A1A0F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10200"/>
            <a:ext cx="18288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>
                <a:cs typeface="Arial" panose="020B0604020202020204" pitchFamily="34" charset="0"/>
              </a:rPr>
              <a:t>Nachfrage</a:t>
            </a:r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466AFDBF-5ADA-06F3-EB94-07B4A04FF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410200"/>
            <a:ext cx="160020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b="1">
                <a:cs typeface="Arial" panose="020B0604020202020204" pitchFamily="34" charset="0"/>
              </a:rPr>
              <a:t>Angebot</a:t>
            </a:r>
          </a:p>
        </p:txBody>
      </p:sp>
      <p:sp>
        <p:nvSpPr>
          <p:cNvPr id="2066" name="Oval 18">
            <a:extLst>
              <a:ext uri="{FF2B5EF4-FFF2-40B4-BE49-F238E27FC236}">
                <a16:creationId xmlns:a16="http://schemas.microsoft.com/office/drawing/2014/main" id="{E991343E-0BA1-757E-B405-342235E74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410200"/>
            <a:ext cx="1828800" cy="990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3600" b="1">
                <a:cs typeface="Arial" panose="020B0604020202020204" pitchFamily="34" charset="0"/>
              </a:rPr>
              <a:t>Markt</a:t>
            </a:r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4ADF0B67-1308-B096-C359-45854F0B0B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59436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69" name="Line 21">
            <a:extLst>
              <a:ext uri="{FF2B5EF4-FFF2-40B4-BE49-F238E27FC236}">
                <a16:creationId xmlns:a16="http://schemas.microsoft.com/office/drawing/2014/main" id="{0890DE30-C2FA-A4FA-99E2-288E568C9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59436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7D3A9FB5-5DCE-D4CF-9ACE-A357DD296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667000"/>
            <a:ext cx="0" cy="2743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94EC2D69-8D33-DEA7-8A19-D5B4A4978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3276600"/>
            <a:ext cx="0" cy="21336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73" name="Rectangle 25">
            <a:extLst>
              <a:ext uri="{FF2B5EF4-FFF2-40B4-BE49-F238E27FC236}">
                <a16:creationId xmlns:a16="http://schemas.microsoft.com/office/drawing/2014/main" id="{E52DA7D8-EAD3-B045-1C7F-581A54B5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981200"/>
            <a:ext cx="1828800" cy="6858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2000" b="1">
                <a:cs typeface="Arial" panose="020B0604020202020204" pitchFamily="34" charset="0"/>
              </a:rPr>
              <a:t>Ich kaufe ...</a:t>
            </a:r>
          </a:p>
          <a:p>
            <a:pPr algn="ctr" eaLnBrk="1" hangingPunct="1"/>
            <a:r>
              <a:rPr lang="de-DE" altLang="de-DE" sz="1800">
                <a:cs typeface="Arial" panose="020B0604020202020204" pitchFamily="34" charset="0"/>
              </a:rPr>
              <a:t>(Bedarf)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A8F662B-FDD9-3684-10A5-815B3D2F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6453188"/>
            <a:ext cx="3816350" cy="288925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200"/>
              <a:t>Und wenn der Markt keine Lösung findet: Staat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9" grpId="0" autoUpdateAnimBg="0"/>
      <p:bldP spid="2061" grpId="0" autoUpdateAnimBg="0"/>
      <p:bldP spid="2062" grpId="0" animBg="1" autoUpdateAnimBg="0"/>
      <p:bldP spid="2065" grpId="0" animBg="1" autoUpdateAnimBg="0"/>
      <p:bldP spid="2066" grpId="0" animBg="1" autoUpdateAnimBg="0"/>
      <p:bldP spid="2073" grpId="0" animBg="1" autoUpdateAnimBg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Rectangle 52">
            <a:extLst>
              <a:ext uri="{FF2B5EF4-FFF2-40B4-BE49-F238E27FC236}">
                <a16:creationId xmlns:a16="http://schemas.microsoft.com/office/drawing/2014/main" id="{D5B45774-77FD-9C44-668E-4DCFA367B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81075"/>
            <a:ext cx="2387600" cy="1501775"/>
          </a:xfrm>
          <a:prstGeom prst="rect">
            <a:avLst/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Management </a:t>
            </a:r>
          </a:p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(planen, organisieren, </a:t>
            </a:r>
          </a:p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entscheiden, kontrollieren)</a:t>
            </a:r>
          </a:p>
        </p:txBody>
      </p:sp>
      <p:sp>
        <p:nvSpPr>
          <p:cNvPr id="6198" name="Rectangle 54">
            <a:extLst>
              <a:ext uri="{FF2B5EF4-FFF2-40B4-BE49-F238E27FC236}">
                <a16:creationId xmlns:a16="http://schemas.microsoft.com/office/drawing/2014/main" id="{96AD1345-4579-0205-6F0F-0418FC8F4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482850"/>
            <a:ext cx="2370137" cy="461963"/>
          </a:xfrm>
          <a:prstGeom prst="rect">
            <a:avLst/>
          </a:prstGeom>
          <a:solidFill>
            <a:srgbClr val="33CC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Forschung &amp;</a:t>
            </a:r>
          </a:p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Entwicklung</a:t>
            </a:r>
          </a:p>
        </p:txBody>
      </p:sp>
      <p:sp>
        <p:nvSpPr>
          <p:cNvPr id="6200" name="Rectangle 56">
            <a:extLst>
              <a:ext uri="{FF2B5EF4-FFF2-40B4-BE49-F238E27FC236}">
                <a16:creationId xmlns:a16="http://schemas.microsoft.com/office/drawing/2014/main" id="{536A204A-0B39-C709-6B2A-E2075A6C9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002213"/>
            <a:ext cx="2387600" cy="865187"/>
          </a:xfrm>
          <a:prstGeom prst="rect">
            <a:avLst/>
          </a:prstGeom>
          <a:solidFill>
            <a:srgbClr val="9933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Materialwirtschaft</a:t>
            </a:r>
          </a:p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(Beschaffung, </a:t>
            </a:r>
          </a:p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Lagerung)</a:t>
            </a:r>
          </a:p>
        </p:txBody>
      </p:sp>
      <p:sp>
        <p:nvSpPr>
          <p:cNvPr id="6202" name="Rectangle 58">
            <a:extLst>
              <a:ext uri="{FF2B5EF4-FFF2-40B4-BE49-F238E27FC236}">
                <a16:creationId xmlns:a16="http://schemas.microsoft.com/office/drawing/2014/main" id="{DE641133-E08E-112E-ADAE-AA75AC44C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237288"/>
            <a:ext cx="2370137" cy="523875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AT" altLang="de-DE" sz="1400"/>
              <a:t>Gründung</a:t>
            </a:r>
          </a:p>
        </p:txBody>
      </p:sp>
      <p:sp>
        <p:nvSpPr>
          <p:cNvPr id="6205" name="Rectangle 61">
            <a:extLst>
              <a:ext uri="{FF2B5EF4-FFF2-40B4-BE49-F238E27FC236}">
                <a16:creationId xmlns:a16="http://schemas.microsoft.com/office/drawing/2014/main" id="{133C73FB-4262-C1F4-637B-FFF07C51C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867400"/>
            <a:ext cx="2370137" cy="369888"/>
          </a:xfrm>
          <a:prstGeom prst="rect">
            <a:avLst/>
          </a:prstGeom>
          <a:solidFill>
            <a:srgbClr val="CC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AT" sz="1400" dirty="0">
                <a:latin typeface="Arial" charset="0"/>
                <a:ea typeface="ＭＳ Ｐゴシック" charset="0"/>
              </a:rPr>
              <a:t>Investition u. Finanzierung</a:t>
            </a:r>
          </a:p>
        </p:txBody>
      </p:sp>
      <p:sp>
        <p:nvSpPr>
          <p:cNvPr id="6207" name="Rectangle 63">
            <a:extLst>
              <a:ext uri="{FF2B5EF4-FFF2-40B4-BE49-F238E27FC236}">
                <a16:creationId xmlns:a16="http://schemas.microsoft.com/office/drawing/2014/main" id="{BF6F29BD-FF7C-A1BB-8C1B-FAB965FBF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138613"/>
            <a:ext cx="2387600" cy="431800"/>
          </a:xfrm>
          <a:prstGeom prst="rect">
            <a:avLst/>
          </a:prstGeom>
          <a:solidFill>
            <a:srgbClr val="CC33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AT" sz="1400">
                <a:latin typeface="Arial" charset="0"/>
                <a:ea typeface="ＭＳ Ｐゴシック" charset="0"/>
              </a:rPr>
              <a:t>Produktion</a:t>
            </a:r>
          </a:p>
        </p:txBody>
      </p:sp>
      <p:sp>
        <p:nvSpPr>
          <p:cNvPr id="6209" name="Rectangle 65">
            <a:extLst>
              <a:ext uri="{FF2B5EF4-FFF2-40B4-BE49-F238E27FC236}">
                <a16:creationId xmlns:a16="http://schemas.microsoft.com/office/drawing/2014/main" id="{B6F61E82-87FA-1412-E6E2-C4733132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570413"/>
            <a:ext cx="2370137" cy="431800"/>
          </a:xfrm>
          <a:prstGeom prst="rect">
            <a:avLst/>
          </a:prstGeom>
          <a:solidFill>
            <a:srgbClr val="FF505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AT" sz="1400">
                <a:latin typeface="Arial" charset="0"/>
                <a:ea typeface="ＭＳ Ｐゴシック" charset="0"/>
              </a:rPr>
              <a:t>Personal</a:t>
            </a:r>
          </a:p>
        </p:txBody>
      </p:sp>
      <p:sp>
        <p:nvSpPr>
          <p:cNvPr id="6211" name="Rectangle 67">
            <a:extLst>
              <a:ext uri="{FF2B5EF4-FFF2-40B4-BE49-F238E27FC236}">
                <a16:creationId xmlns:a16="http://schemas.microsoft.com/office/drawing/2014/main" id="{60DFF2E3-9B66-04F3-5420-E27843933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90913"/>
            <a:ext cx="2387600" cy="647700"/>
          </a:xfrm>
          <a:prstGeom prst="rect">
            <a:avLst/>
          </a:prstGeom>
          <a:solidFill>
            <a:srgbClr val="99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AT" altLang="de-DE" sz="1400"/>
              <a:t>Marketing</a:t>
            </a:r>
          </a:p>
          <a:p>
            <a:pPr algn="ctr" eaLnBrk="1" hangingPunct="1"/>
            <a:r>
              <a:rPr lang="de-AT" altLang="de-DE" sz="1400"/>
              <a:t>(Marktforschung,</a:t>
            </a:r>
          </a:p>
          <a:p>
            <a:pPr algn="ctr" eaLnBrk="1" hangingPunct="1"/>
            <a:r>
              <a:rPr lang="de-AT" altLang="de-DE" sz="1400"/>
              <a:t>Werbung, …)</a:t>
            </a:r>
          </a:p>
        </p:txBody>
      </p:sp>
      <p:sp>
        <p:nvSpPr>
          <p:cNvPr id="6213" name="Rectangle 69">
            <a:extLst>
              <a:ext uri="{FF2B5EF4-FFF2-40B4-BE49-F238E27FC236}">
                <a16:creationId xmlns:a16="http://schemas.microsoft.com/office/drawing/2014/main" id="{C33D6C6A-60F7-4373-E706-85BE415B8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914650"/>
            <a:ext cx="2387600" cy="5746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AT" altLang="de-DE" sz="1400"/>
              <a:t>Vertrieb</a:t>
            </a:r>
          </a:p>
          <a:p>
            <a:pPr algn="ctr" eaLnBrk="1" hangingPunct="1"/>
            <a:r>
              <a:rPr lang="de-AT" altLang="de-DE" sz="1400"/>
              <a:t>Kaufverträge, Zahlungsform</a:t>
            </a:r>
          </a:p>
        </p:txBody>
      </p:sp>
      <p:sp>
        <p:nvSpPr>
          <p:cNvPr id="6215" name="Rectangle 71">
            <a:extLst>
              <a:ext uri="{FF2B5EF4-FFF2-40B4-BE49-F238E27FC236}">
                <a16:creationId xmlns:a16="http://schemas.microsoft.com/office/drawing/2014/main" id="{8A85EDAB-7A7F-1126-D51A-CECA8489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981075"/>
            <a:ext cx="1743075" cy="5780088"/>
          </a:xfrm>
          <a:prstGeom prst="rect">
            <a:avLst/>
          </a:prstGeom>
          <a:solidFill>
            <a:srgbClr val="FF99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AT" altLang="de-DE" sz="1400" b="1"/>
              <a:t>Rechnungs-</a:t>
            </a:r>
          </a:p>
          <a:p>
            <a:pPr algn="ctr" eaLnBrk="1" hangingPunct="1"/>
            <a:r>
              <a:rPr lang="de-DE" altLang="de-DE" sz="1400" b="1"/>
              <a:t>W</a:t>
            </a:r>
            <a:r>
              <a:rPr lang="de-AT" altLang="de-DE" sz="1400" b="1"/>
              <a:t>esen</a:t>
            </a:r>
          </a:p>
          <a:p>
            <a:pPr algn="ctr" eaLnBrk="1" hangingPunct="1"/>
            <a:endParaRPr lang="de-AT" altLang="de-DE" sz="1400" b="1"/>
          </a:p>
          <a:p>
            <a:pPr algn="ctr" eaLnBrk="1" hangingPunct="1"/>
            <a:r>
              <a:rPr lang="de-AT" altLang="de-DE" sz="1400"/>
              <a:t>Wie reich ist ein </a:t>
            </a:r>
          </a:p>
          <a:p>
            <a:pPr algn="ctr" eaLnBrk="1" hangingPunct="1"/>
            <a:r>
              <a:rPr lang="de-AT" altLang="de-DE" sz="1400"/>
              <a:t>Unternehmen?</a:t>
            </a:r>
          </a:p>
          <a:p>
            <a:pPr algn="ctr" eaLnBrk="1" hangingPunct="1"/>
            <a:r>
              <a:rPr lang="de-AT" altLang="de-DE" sz="1400"/>
              <a:t>(Eigenkapital = </a:t>
            </a:r>
          </a:p>
          <a:p>
            <a:pPr algn="ctr" eaLnBrk="1" hangingPunct="1"/>
            <a:r>
              <a:rPr lang="de-AT" altLang="de-DE" sz="1400"/>
              <a:t>Vermögen-Schulden)</a:t>
            </a:r>
          </a:p>
          <a:p>
            <a:pPr algn="ctr" eaLnBrk="1" hangingPunct="1"/>
            <a:endParaRPr lang="de-AT" altLang="de-DE" sz="1400"/>
          </a:p>
          <a:p>
            <a:pPr algn="ctr" eaLnBrk="1" hangingPunct="1"/>
            <a:r>
              <a:rPr lang="de-AT" altLang="de-DE" sz="1400"/>
              <a:t>Wie erfolgreich ist</a:t>
            </a:r>
          </a:p>
          <a:p>
            <a:pPr algn="ctr" eaLnBrk="1" hangingPunct="1"/>
            <a:r>
              <a:rPr lang="de-DE" altLang="de-DE" sz="1400"/>
              <a:t>ein Unternehmen?</a:t>
            </a:r>
          </a:p>
          <a:p>
            <a:pPr algn="ctr" eaLnBrk="1" hangingPunct="1"/>
            <a:r>
              <a:rPr lang="de-DE" altLang="de-DE" sz="1400"/>
              <a:t>(Einnahmen Ausgaben</a:t>
            </a:r>
          </a:p>
          <a:p>
            <a:pPr algn="ctr" eaLnBrk="1" hangingPunct="1"/>
            <a:r>
              <a:rPr lang="de-DE" altLang="de-DE" sz="1400"/>
              <a:t>Rechnung</a:t>
            </a:r>
          </a:p>
          <a:p>
            <a:pPr algn="ctr" eaLnBrk="1" hangingPunct="1"/>
            <a:r>
              <a:rPr lang="de-DE" altLang="de-DE" sz="1400"/>
              <a:t>Bilanz)</a:t>
            </a:r>
          </a:p>
          <a:p>
            <a:pPr algn="ctr" eaLnBrk="1" hangingPunct="1"/>
            <a:endParaRPr lang="de-DE" altLang="de-DE" sz="1400"/>
          </a:p>
          <a:p>
            <a:pPr algn="ctr" eaLnBrk="1" hangingPunct="1"/>
            <a:r>
              <a:rPr lang="de-DE" altLang="de-DE" sz="1400"/>
              <a:t>Welchen Preis</a:t>
            </a:r>
          </a:p>
          <a:p>
            <a:pPr algn="ctr" eaLnBrk="1" hangingPunct="1"/>
            <a:r>
              <a:rPr lang="de-DE" altLang="de-DE" sz="1400"/>
              <a:t>soll man</a:t>
            </a:r>
          </a:p>
          <a:p>
            <a:pPr algn="ctr" eaLnBrk="1" hangingPunct="1"/>
            <a:r>
              <a:rPr lang="de-DE" altLang="de-DE" sz="1400"/>
              <a:t>für Produkte</a:t>
            </a:r>
          </a:p>
          <a:p>
            <a:pPr algn="ctr" eaLnBrk="1" hangingPunct="1"/>
            <a:r>
              <a:rPr lang="de-DE" altLang="de-DE" sz="1400"/>
              <a:t>verlangen?</a:t>
            </a:r>
          </a:p>
          <a:p>
            <a:pPr algn="ctr" eaLnBrk="1" hangingPunct="1"/>
            <a:endParaRPr lang="de-DE" altLang="de-DE" sz="1400"/>
          </a:p>
          <a:p>
            <a:pPr algn="ctr" eaLnBrk="1" hangingPunct="1"/>
            <a:r>
              <a:rPr lang="de-DE" altLang="de-DE" sz="1400"/>
              <a:t>Kommt man</a:t>
            </a:r>
          </a:p>
          <a:p>
            <a:pPr algn="ctr" eaLnBrk="1" hangingPunct="1"/>
            <a:r>
              <a:rPr lang="de-DE" altLang="de-DE" sz="1400"/>
              <a:t>mit finanziellen</a:t>
            </a:r>
          </a:p>
          <a:p>
            <a:pPr algn="ctr" eaLnBrk="1" hangingPunct="1"/>
            <a:r>
              <a:rPr lang="de-DE" altLang="de-DE" sz="1400"/>
              <a:t>Ressourcen aus?</a:t>
            </a:r>
          </a:p>
          <a:p>
            <a:pPr algn="ctr" eaLnBrk="1" hangingPunct="1"/>
            <a:r>
              <a:rPr lang="de-DE" altLang="de-DE" sz="1400"/>
              <a:t>(Finanzplan)</a:t>
            </a:r>
            <a:endParaRPr lang="de-AT" altLang="de-DE" sz="1400"/>
          </a:p>
        </p:txBody>
      </p:sp>
      <p:sp>
        <p:nvSpPr>
          <p:cNvPr id="6217" name="AutoShape 73">
            <a:extLst>
              <a:ext uri="{FF2B5EF4-FFF2-40B4-BE49-F238E27FC236}">
                <a16:creationId xmlns:a16="http://schemas.microsoft.com/office/drawing/2014/main" id="{B7A3F729-16F5-A0B2-5085-7E8727BC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255588"/>
            <a:ext cx="6157912" cy="71913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AT" altLang="de-DE" sz="1400">
                <a:solidFill>
                  <a:schemeClr val="bg1"/>
                </a:solidFill>
              </a:rPr>
              <a:t>Teilbereiche der</a:t>
            </a:r>
          </a:p>
          <a:p>
            <a:pPr algn="ctr" eaLnBrk="1" hangingPunct="1"/>
            <a:r>
              <a:rPr lang="de-AT" altLang="de-DE" sz="1400">
                <a:solidFill>
                  <a:schemeClr val="bg1"/>
                </a:solidFill>
              </a:rPr>
              <a:t>Wirtschaft (Ökonomie)</a:t>
            </a:r>
          </a:p>
          <a:p>
            <a:pPr algn="ctr" eaLnBrk="1" hangingPunct="1"/>
            <a:endParaRPr lang="de-AT" altLang="de-DE" sz="1400">
              <a:solidFill>
                <a:schemeClr val="bg1"/>
              </a:solidFill>
            </a:endParaRP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0379B07A-B481-13FC-3B31-8519A969C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974725"/>
            <a:ext cx="2027237" cy="5780088"/>
          </a:xfrm>
          <a:prstGeom prst="rect">
            <a:avLst/>
          </a:prstGeom>
          <a:solidFill>
            <a:srgbClr val="FFE674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AT" altLang="de-DE" sz="1400" b="1"/>
              <a:t>Volkswirtschaft</a:t>
            </a:r>
          </a:p>
          <a:p>
            <a:pPr eaLnBrk="1" hangingPunct="1"/>
            <a:r>
              <a:rPr lang="de-AT" altLang="de-DE" sz="1400"/>
              <a:t>(Ökonomie)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 b="1"/>
              <a:t>Einführung</a:t>
            </a:r>
            <a:endParaRPr lang="de-AT" altLang="de-DE" sz="100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Bedürfnisse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Güter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 b="1"/>
              <a:t>Markt &amp; Preis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Angebot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Nachfrage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 b="1"/>
              <a:t>W-kreislauf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Unternehmen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Haushalte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Staat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Banken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Ausland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 b="1"/>
              <a:t>Messung BIP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Kritik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Nachhaltigkeit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 b="1"/>
              <a:t>Ordnung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Freie MWS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Soziale MWS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Planwirtschaft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/>
              <a:t>Geld/Währung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OENB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EZB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Infl./Defl.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/>
              <a:t>Wirtschaftspolitik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Träger / Ziele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Parlament/Budget</a:t>
            </a:r>
          </a:p>
          <a:p>
            <a:pPr eaLnBrk="1" hangingPunct="1">
              <a:buFont typeface="Comic Sans MS" panose="030F0902030302020204" pitchFamily="66" charset="0"/>
              <a:buAutoNum type="arabicPeriod"/>
            </a:pPr>
            <a:r>
              <a:rPr lang="de-AT" altLang="de-DE" sz="1400"/>
              <a:t>Europa/Global.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EU-Wahlen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TTIP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de-AT" altLang="de-DE" sz="1000"/>
              <a:t>Mikrokredite</a:t>
            </a:r>
          </a:p>
          <a:p>
            <a:pPr eaLnBrk="1" hangingPunct="1"/>
            <a:endParaRPr lang="de-AT" altLang="de-DE" sz="1400"/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FA53045D-C6FC-BCF8-BEFE-FE9DD5D2D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8" y="974725"/>
            <a:ext cx="4113212" cy="35401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de-AT" sz="1400" b="1" dirty="0">
                <a:latin typeface="Arial" charset="0"/>
                <a:ea typeface="ＭＳ Ｐゴシック" charset="0"/>
              </a:rPr>
              <a:t>Betriebswirtschaft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19658E5-B586-5D49-26C5-EEF6A87C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196975"/>
            <a:ext cx="1979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b="1">
                <a:solidFill>
                  <a:srgbClr val="008000"/>
                </a:solidFill>
              </a:rPr>
              <a:t>Ökonomie </a:t>
            </a:r>
          </a:p>
          <a:p>
            <a:pPr eaLnBrk="1" hangingPunct="1"/>
            <a:r>
              <a:rPr lang="de-DE" altLang="de-DE" b="1">
                <a:solidFill>
                  <a:srgbClr val="008000"/>
                </a:solidFill>
              </a:rPr>
              <a:t>(Aristoteles)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4256732-7D96-2F0F-007E-52BC359DD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21177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griech. (Haus)</a:t>
            </a:r>
          </a:p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„Ziel“</a:t>
            </a:r>
          </a:p>
          <a:p>
            <a:pPr eaLnBrk="1" hangingPunct="1"/>
            <a:r>
              <a:rPr lang="de-DE" altLang="de-DE"/>
              <a:t>Streben </a:t>
            </a:r>
          </a:p>
          <a:p>
            <a:pPr eaLnBrk="1" hangingPunct="1"/>
            <a:r>
              <a:rPr lang="de-DE" altLang="de-DE"/>
              <a:t>nach Glück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C77B9051-2F60-1F87-920E-9A4B0EBE8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37063"/>
            <a:ext cx="187325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6" grpId="0" animBg="1"/>
      <p:bldP spid="6198" grpId="0" animBg="1"/>
      <p:bldP spid="6200" grpId="0" animBg="1"/>
      <p:bldP spid="6202" grpId="0" animBg="1"/>
      <p:bldP spid="6205" grpId="0" animBg="1"/>
      <p:bldP spid="6207" grpId="0" animBg="1"/>
      <p:bldP spid="6209" grpId="0" animBg="1"/>
      <p:bldP spid="6211" grpId="0" animBg="1"/>
      <p:bldP spid="6213" grpId="0" animBg="1"/>
      <p:bldP spid="6215" grpId="0" animBg="1"/>
      <p:bldP spid="6217" grpId="0" animBg="1"/>
      <p:bldP spid="14" grpId="0" animBg="1"/>
      <p:bldP spid="15" grpId="0" animBg="1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C30CD06-B317-5F8A-BD0B-85AF75090DAD}"/>
              </a:ext>
            </a:extLst>
          </p:cNvPr>
          <p:cNvGraphicFramePr>
            <a:graphicFrameLocks noGrp="1"/>
          </p:cNvGraphicFramePr>
          <p:nvPr/>
        </p:nvGraphicFramePr>
        <p:xfrm>
          <a:off x="1979613" y="692150"/>
          <a:ext cx="4824412" cy="5599118"/>
        </p:xfrm>
        <a:graphic>
          <a:graphicData uri="http://schemas.openxmlformats.org/drawingml/2006/table">
            <a:tbl>
              <a:tblPr/>
              <a:tblGrid>
                <a:gridCol w="4824412">
                  <a:extLst>
                    <a:ext uri="{9D8B030D-6E8A-4147-A177-3AD203B41FA5}">
                      <a16:colId xmlns:a16="http://schemas.microsoft.com/office/drawing/2014/main" val="743320622"/>
                    </a:ext>
                  </a:extLst>
                </a:gridCol>
              </a:tblGrid>
              <a:tr h="19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Die Schüler können im 1. Jahr</a:t>
                      </a:r>
                    </a:p>
                  </a:txBody>
                  <a:tcPr marL="9982" marR="9982" marT="9983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474839"/>
                  </a:ext>
                </a:extLst>
              </a:tr>
              <a:tr h="474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den Einfluss und die Bedeutung von Wirtschaft im täglichen Leben beschreiben und die Auswirkungen des Wirtschaftens einschätzen;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563198"/>
                  </a:ext>
                </a:extLst>
              </a:tr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den Zusammenhang zwischen knappen Ressourcen und Gütern erklären;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325788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das ökonomische Prinzip erklären und mit dem Anspruch auf Nachhaltigkeit verbinden;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999253"/>
                  </a:ext>
                </a:extLst>
              </a:tr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die grundlegende Funktionsweise von Märkten beschreiben;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16173"/>
                  </a:ext>
                </a:extLst>
              </a:tr>
              <a:tr h="301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Marktmechanismen erklären;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03147"/>
                  </a:ext>
                </a:extLst>
              </a:tr>
              <a:tr h="19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das Prinzip der Arbeitsteilung erklären und kritisch beurteilen;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41389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Leistungsbereiche in Unternehmen unterschiedlicher Branchen identifizieren und deren Zusammenwirken analysieren;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1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27494"/>
                  </a:ext>
                </a:extLst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einfache Unternehmensumfeldanalysen durchführen;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B1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555483"/>
                  </a:ext>
                </a:extLst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Kaufverträge analysieren und inhaltlich gestalten;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207532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ihr Wissen über den Kaufvertrag im Privat- und Berufsleben situationsgerecht anwenden;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89909"/>
                  </a:ext>
                </a:extLst>
              </a:tr>
              <a:tr h="193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die optimale Zahlungsform für unterschiedliche Situationen auswählen;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938324"/>
                  </a:ext>
                </a:extLst>
              </a:tr>
              <a:tr h="2587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die entsprechenden Zahlungsformulare ausfüllen (offline und online);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21945"/>
                  </a:ext>
                </a:extLst>
              </a:tr>
              <a:tr h="604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Möglichkeiten der Durchsetzung ihrer Rechte als Konsumentinnen und Konsumenten beschreiben;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216873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rechtskonforme und betriebswirtschaftlich sinnvolle Lösungen bei Kaufvertragsverletzungen finden;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364983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im Geschäftsleben richtig kommunizieren und Geschäftsbriefe inhaltlich richtig gestalten;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15379"/>
                  </a:ext>
                </a:extLst>
              </a:tr>
              <a:tr h="3762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ＭＳ Ｐゴシック" panose="020B0600070205080204" pitchFamily="34" charset="-128"/>
                        </a:rPr>
                        <a:t>- einen zusammenhängenden Geschäftsfall aus dem Bereich des Kaufvertrages praxisgerecht bearbeiten. </a:t>
                      </a:r>
                    </a:p>
                  </a:txBody>
                  <a:tcPr marL="9982" marR="9982" marT="9983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4875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Macintosh PowerPoint</Application>
  <PresentationFormat>Bildschirmpräsentation (4:3)</PresentationFormat>
  <Paragraphs>115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ＭＳ Ｐゴシック</vt:lpstr>
      <vt:lpstr>Comic Sans MS</vt:lpstr>
      <vt:lpstr>Times New Roman</vt:lpstr>
      <vt:lpstr>Calibri</vt:lpstr>
      <vt:lpstr>Standarddesign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Fröhlich</dc:creator>
  <cp:lastModifiedBy>HOLZHEU Werner</cp:lastModifiedBy>
  <cp:revision>26</cp:revision>
  <dcterms:created xsi:type="dcterms:W3CDTF">2003-08-31T17:21:55Z</dcterms:created>
  <dcterms:modified xsi:type="dcterms:W3CDTF">2022-09-07T09:14:39Z</dcterms:modified>
</cp:coreProperties>
</file>