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28" autoAdjust="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0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4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4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1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78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2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8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6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24.09.20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Einfache Buchungen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882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einfache Buchungen aufgrund von Buchungsregeln durchführen können (Einkäufe, Verkäufe, einfacher Rechnungsausgleich, Privatbuchungen, Aufwands- und Ertragsbuchungen,...)  Gewinnauswirkung bestimmen können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52" y="17008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Lesen der Angabe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47664" y="177281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a) Wer sind wir: 	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9129"/>
              </p:ext>
            </p:extLst>
          </p:nvPr>
        </p:nvGraphicFramePr>
        <p:xfrm>
          <a:off x="2483768" y="5023851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Überweisung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der USZ Zahllast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 Zahllast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547664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b) Beleg :</a:t>
            </a:r>
          </a:p>
          <a:p>
            <a:r>
              <a:rPr lang="de-AT" sz="800" dirty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27784" y="2348880"/>
            <a:ext cx="2016224" cy="1440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ER, K, </a:t>
            </a:r>
            <a:r>
              <a:rPr lang="de-DE" sz="1000" dirty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372200" y="2276872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AR, K</a:t>
            </a:r>
            <a:r>
              <a:rPr lang="de-DE" sz="1000" b="1" dirty="0">
                <a:solidFill>
                  <a:schemeClr val="tx1"/>
                </a:solidFill>
              </a:rPr>
              <a:t>,</a:t>
            </a:r>
            <a:r>
              <a:rPr lang="de-DE" sz="1000" dirty="0">
                <a:solidFill>
                  <a:schemeClr val="tx1"/>
                </a:solidFill>
              </a:rPr>
              <a:t> ev. B</a:t>
            </a:r>
          </a:p>
        </p:txBody>
      </p:sp>
      <p:sp>
        <p:nvSpPr>
          <p:cNvPr id="26" name="Rechteck 25"/>
          <p:cNvSpPr/>
          <p:nvPr/>
        </p:nvSpPr>
        <p:spPr>
          <a:xfrm>
            <a:off x="2627784" y="1988840"/>
            <a:ext cx="1944216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372200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547664" y="2420888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27784" y="2564904"/>
            <a:ext cx="2016224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z.B. Einkauf </a:t>
            </a:r>
            <a:r>
              <a:rPr lang="de-DE" sz="900" dirty="0">
                <a:solidFill>
                  <a:srgbClr val="FF0000"/>
                </a:solidFill>
              </a:rPr>
              <a:t>Kauf, Einkauf, von Lieferant ER, für Waren</a:t>
            </a:r>
          </a:p>
          <a:p>
            <a:r>
              <a:rPr lang="de-DE" sz="900" dirty="0">
                <a:solidFill>
                  <a:srgbClr val="FF0000"/>
                </a:solidFill>
              </a:rPr>
              <a:t>z.B. </a:t>
            </a:r>
            <a:r>
              <a:rPr lang="de-DE" sz="900" b="1" dirty="0">
                <a:solidFill>
                  <a:srgbClr val="FF0000"/>
                </a:solidFill>
              </a:rPr>
              <a:t>Überweisung &gt; Bank, Bankbeleg</a:t>
            </a:r>
            <a:endParaRPr lang="de-DE" sz="900" dirty="0">
              <a:solidFill>
                <a:srgbClr val="FF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372200" y="2564904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z.B. Verkauf </a:t>
            </a:r>
            <a:r>
              <a:rPr lang="de-DE" sz="1000" dirty="0">
                <a:solidFill>
                  <a:srgbClr val="FF0000"/>
                </a:solidFill>
              </a:rPr>
              <a:t>Warenverkauf, an Kunde  AR,...</a:t>
            </a:r>
          </a:p>
          <a:p>
            <a:r>
              <a:rPr lang="de-DE" sz="1000" dirty="0">
                <a:solidFill>
                  <a:srgbClr val="FF0000"/>
                </a:solidFill>
              </a:rPr>
              <a:t>z.B. Privat &gt; Privatkonto 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02498"/>
              </p:ext>
            </p:extLst>
          </p:nvPr>
        </p:nvGraphicFramePr>
        <p:xfrm>
          <a:off x="6084168" y="3439675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55943"/>
              </p:ext>
            </p:extLst>
          </p:nvPr>
        </p:nvGraphicFramePr>
        <p:xfrm>
          <a:off x="2483768" y="3439675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79512" y="357301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Ein- oder Verkauf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23262"/>
              </p:ext>
            </p:extLst>
          </p:nvPr>
        </p:nvGraphicFramePr>
        <p:xfrm>
          <a:off x="2483768" y="4591802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33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2878"/>
              </p:ext>
            </p:extLst>
          </p:nvPr>
        </p:nvGraphicFramePr>
        <p:xfrm>
          <a:off x="6084168" y="4591803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Textfeld 39"/>
          <p:cNvSpPr txBox="1"/>
          <p:nvPr/>
        </p:nvSpPr>
        <p:spPr>
          <a:xfrm>
            <a:off x="107504" y="4365104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Einfacher Rechnungsausgleich </a:t>
            </a:r>
            <a:r>
              <a:rPr lang="de-AT" sz="1000" dirty="0"/>
              <a:t>z.B. Überweisung an Lieferant</a:t>
            </a:r>
          </a:p>
          <a:p>
            <a:r>
              <a:rPr lang="de-AT" sz="1000" dirty="0"/>
              <a:t>Od. bar vom Kunden,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62167"/>
              </p:ext>
            </p:extLst>
          </p:nvPr>
        </p:nvGraphicFramePr>
        <p:xfrm>
          <a:off x="6084168" y="4159755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Eigenverbrauch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179512" y="4077072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Privatentnahme Waren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0" y="30689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3) Buchungssatz für Ein- Verkauf</a:t>
            </a:r>
          </a:p>
          <a:p>
            <a:r>
              <a:rPr lang="de-AT" sz="1200" b="1" dirty="0"/>
              <a:t> und Gewinnauswirkung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235" y="4046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1) Buchungsregeln &amp; Konten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39752" y="3367667"/>
            <a:ext cx="316835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903640" y="3367667"/>
            <a:ext cx="327687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779912" y="36556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604448" y="3727707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5076056" y="4519795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76672"/>
            <a:ext cx="2520280" cy="1039168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76672"/>
            <a:ext cx="3270638" cy="100811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588224" y="692696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27784" y="404664"/>
            <a:ext cx="6048672" cy="12241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700808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376" y="1772816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1700808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555776" y="1700808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19872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372200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0" y="486916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4) Weitere einf. Buchungen</a:t>
            </a:r>
          </a:p>
        </p:txBody>
      </p:sp>
      <p:sp>
        <p:nvSpPr>
          <p:cNvPr id="58" name="Rechteck 57"/>
          <p:cNvSpPr/>
          <p:nvPr/>
        </p:nvSpPr>
        <p:spPr>
          <a:xfrm>
            <a:off x="2339752" y="4951843"/>
            <a:ext cx="6912768" cy="1872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5076056" y="5095859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76372"/>
              </p:ext>
            </p:extLst>
          </p:nvPr>
        </p:nvGraphicFramePr>
        <p:xfrm>
          <a:off x="2483768" y="5383891"/>
          <a:ext cx="2952328" cy="345583"/>
        </p:xfrm>
        <a:graphic>
          <a:graphicData uri="http://schemas.openxmlformats.org/drawingml/2006/table">
            <a:tbl>
              <a:tblPr/>
              <a:tblGrid>
                <a:gridCol w="10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Energieaufw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23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Energieaufwand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2005"/>
              </p:ext>
            </p:extLst>
          </p:nvPr>
        </p:nvGraphicFramePr>
        <p:xfrm>
          <a:off x="2483768" y="6031963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Versaufw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Textfeld 61"/>
          <p:cNvSpPr txBox="1"/>
          <p:nvPr/>
        </p:nvSpPr>
        <p:spPr>
          <a:xfrm>
            <a:off x="3347864" y="54558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916"/>
              </p:ext>
            </p:extLst>
          </p:nvPr>
        </p:nvGraphicFramePr>
        <p:xfrm>
          <a:off x="5940152" y="5023851"/>
          <a:ext cx="3168352" cy="19050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21298"/>
              </p:ext>
            </p:extLst>
          </p:nvPr>
        </p:nvGraphicFramePr>
        <p:xfrm>
          <a:off x="5940152" y="5311883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Privatentn. Bank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0618"/>
              </p:ext>
            </p:extLst>
          </p:nvPr>
        </p:nvGraphicFramePr>
        <p:xfrm>
          <a:off x="5940152" y="559991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Habenzinsen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Textfeld 66"/>
          <p:cNvSpPr txBox="1"/>
          <p:nvPr/>
        </p:nvSpPr>
        <p:spPr>
          <a:xfrm>
            <a:off x="8820472" y="5671923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2161"/>
              </p:ext>
            </p:extLst>
          </p:nvPr>
        </p:nvGraphicFramePr>
        <p:xfrm>
          <a:off x="5975648" y="5877272"/>
          <a:ext cx="3168352" cy="38608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Provisionserträge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Provis.ertr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8698"/>
              </p:ext>
            </p:extLst>
          </p:nvPr>
        </p:nvGraphicFramePr>
        <p:xfrm>
          <a:off x="2483768" y="6319995"/>
          <a:ext cx="2952328" cy="381000"/>
        </p:xfrm>
        <a:graphic>
          <a:graphicData uri="http://schemas.openxmlformats.org/drawingml/2006/table">
            <a:tbl>
              <a:tblPr/>
              <a:tblGrid>
                <a:gridCol w="10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 Betriebs- 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BGA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Geschäftsausstt.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" name="Textfeld 69"/>
          <p:cNvSpPr txBox="1"/>
          <p:nvPr/>
        </p:nvSpPr>
        <p:spPr>
          <a:xfrm>
            <a:off x="5076056" y="6247987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76688"/>
              </p:ext>
            </p:extLst>
          </p:nvPr>
        </p:nvGraphicFramePr>
        <p:xfrm>
          <a:off x="5940152" y="631999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Darlehnesaufnahme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el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4328"/>
              </p:ext>
            </p:extLst>
          </p:nvPr>
        </p:nvGraphicFramePr>
        <p:xfrm>
          <a:off x="5940152" y="6608027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Darlehensrückzahlung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8820472" y="6392003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sp>
        <p:nvSpPr>
          <p:cNvPr id="71" name="Textfeld 70"/>
          <p:cNvSpPr txBox="1"/>
          <p:nvPr/>
        </p:nvSpPr>
        <p:spPr>
          <a:xfrm>
            <a:off x="0" y="5165229"/>
            <a:ext cx="1187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Überweisung Zahllast</a:t>
            </a:r>
          </a:p>
          <a:p>
            <a:endParaRPr lang="de-AT" sz="800" dirty="0"/>
          </a:p>
          <a:p>
            <a:endParaRPr lang="de-AT" sz="800" dirty="0"/>
          </a:p>
          <a:p>
            <a:r>
              <a:rPr lang="de-AT" sz="800" dirty="0"/>
              <a:t>Abbuchung Energieaufwand, von</a:t>
            </a:r>
          </a:p>
          <a:p>
            <a:endParaRPr lang="de-AT" sz="800" dirty="0"/>
          </a:p>
          <a:p>
            <a:r>
              <a:rPr lang="de-AT" sz="800" dirty="0"/>
              <a:t> Zinsaufwand (Kredit) u.</a:t>
            </a:r>
          </a:p>
          <a:p>
            <a:endParaRPr lang="de-AT" sz="800" dirty="0"/>
          </a:p>
          <a:p>
            <a:r>
              <a:rPr lang="de-AT" sz="800" dirty="0"/>
              <a:t> Versicherungsaufwand</a:t>
            </a:r>
          </a:p>
          <a:p>
            <a:endParaRPr lang="de-AT" sz="800" dirty="0"/>
          </a:p>
          <a:p>
            <a:r>
              <a:rPr lang="de-AT" sz="800" dirty="0"/>
              <a:t>Kauf von Anlagevermögen</a:t>
            </a:r>
          </a:p>
        </p:txBody>
      </p:sp>
      <p:graphicFrame>
        <p:nvGraphicFramePr>
          <p:cNvPr id="73" name="Tabel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4953"/>
              </p:ext>
            </p:extLst>
          </p:nvPr>
        </p:nvGraphicFramePr>
        <p:xfrm>
          <a:off x="2483768" y="5815939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Zinsaufw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de-D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Zins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788024" y="1700808"/>
            <a:ext cx="1368152" cy="64807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/>
          <p:cNvSpPr txBox="1"/>
          <p:nvPr/>
        </p:nvSpPr>
        <p:spPr>
          <a:xfrm>
            <a:off x="1187624" y="5157192"/>
            <a:ext cx="12961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/>
              <a:t>Privateinlage bar</a:t>
            </a:r>
          </a:p>
          <a:p>
            <a:endParaRPr lang="de-AT" sz="800" dirty="0"/>
          </a:p>
          <a:p>
            <a:r>
              <a:rPr lang="de-AT" sz="800" dirty="0"/>
              <a:t>Privatentnahme von der Bank</a:t>
            </a:r>
          </a:p>
          <a:p>
            <a:endParaRPr lang="de-AT" sz="800" dirty="0"/>
          </a:p>
          <a:p>
            <a:r>
              <a:rPr lang="de-AT" sz="800" dirty="0"/>
              <a:t>Zinserträge (Habenzinsen für Guthaben)</a:t>
            </a:r>
          </a:p>
          <a:p>
            <a:endParaRPr lang="de-AT" sz="800" dirty="0"/>
          </a:p>
          <a:p>
            <a:r>
              <a:rPr lang="de-AT" sz="800" dirty="0" err="1"/>
              <a:t>Provistionserträge</a:t>
            </a:r>
            <a:endParaRPr lang="de-AT" sz="800" dirty="0"/>
          </a:p>
          <a:p>
            <a:endParaRPr lang="de-AT" sz="800" dirty="0"/>
          </a:p>
          <a:p>
            <a:r>
              <a:rPr lang="de-AT" sz="800" dirty="0"/>
              <a:t>Aufnahme und </a:t>
            </a:r>
          </a:p>
          <a:p>
            <a:endParaRPr lang="de-AT" sz="800" dirty="0"/>
          </a:p>
          <a:p>
            <a:r>
              <a:rPr lang="de-AT" sz="800" dirty="0"/>
              <a:t>Rückzahlung Darlehen</a:t>
            </a:r>
          </a:p>
        </p:txBody>
      </p: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6" grpId="0" animBg="1"/>
      <p:bldP spid="27" grpId="0" animBg="1"/>
      <p:bldP spid="29" grpId="0" animBg="1"/>
      <p:bldP spid="30" grpId="0" animBg="1"/>
      <p:bldP spid="14" grpId="0" animBg="1"/>
      <p:bldP spid="44" grpId="0" animBg="1"/>
      <p:bldP spid="45" grpId="0"/>
      <p:bldP spid="46" grpId="0"/>
      <p:bldP spid="47" grpId="0"/>
      <p:bldP spid="59" grpId="0" animBg="1"/>
      <p:bldP spid="66" grpId="0" animBg="1"/>
      <p:bldP spid="58" grpId="0" animBg="1"/>
      <p:bldP spid="60" grpId="0"/>
      <p:bldP spid="62" grpId="0"/>
      <p:bldP spid="67" grpId="0"/>
      <p:bldP spid="70" grpId="0"/>
      <p:bldP spid="7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A: Intro, Kompetenzen, Struktur 1-4</a:t>
            </a:r>
          </a:p>
          <a:p>
            <a:r>
              <a:rPr lang="de-DE" dirty="0"/>
              <a:t>B: Buchungsregeln für Bestandskonten und Erfolgskonten, Bilanzaufbau, </a:t>
            </a:r>
            <a:r>
              <a:rPr lang="de-DE" dirty="0" err="1"/>
              <a:t>GuV</a:t>
            </a:r>
            <a:r>
              <a:rPr lang="de-DE" dirty="0"/>
              <a:t> und Zusammenhang</a:t>
            </a:r>
          </a:p>
          <a:p>
            <a:r>
              <a:rPr lang="de-DE" dirty="0"/>
              <a:t>Situation</a:t>
            </a:r>
          </a:p>
          <a:p>
            <a:r>
              <a:rPr lang="de-DE" dirty="0"/>
              <a:t>D Einkauf bar, Ziel, Rechnungsausgleich,</a:t>
            </a:r>
          </a:p>
          <a:p>
            <a:r>
              <a:rPr lang="de-DE" dirty="0"/>
              <a:t>E Überweisung Zahllast, Abbuchung Energieaufwand,... Darlehensaufnahme und Rückzahlung</a:t>
            </a:r>
          </a:p>
          <a:p>
            <a:r>
              <a:rPr lang="de-DE" dirty="0"/>
              <a:t>Gewinnauswirkung Aufwand, Ertrag, Neutral</a:t>
            </a:r>
          </a:p>
        </p:txBody>
      </p:sp>
    </p:spTree>
    <p:extLst>
      <p:ext uri="{BB962C8B-B14F-4D97-AF65-F5344CB8AC3E}">
        <p14:creationId xmlns:p14="http://schemas.microsoft.com/office/powerpoint/2010/main" val="178071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Macintosh PowerPoint</Application>
  <PresentationFormat>Bildschirmpräsentation (4:3)</PresentationFormat>
  <Paragraphs>168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Webdings</vt:lpstr>
      <vt:lpstr>Wingdings</vt:lpstr>
      <vt:lpstr>Office-Design</vt:lpstr>
      <vt:lpstr>PowerPoint-Präsentation</vt:lpstr>
      <vt:lpstr>Gruppen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50</cp:revision>
  <cp:lastPrinted>2017-09-04T15:14:51Z</cp:lastPrinted>
  <dcterms:created xsi:type="dcterms:W3CDTF">2016-04-20T06:25:58Z</dcterms:created>
  <dcterms:modified xsi:type="dcterms:W3CDTF">2020-09-24T12:53:16Z</dcterms:modified>
</cp:coreProperties>
</file>