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8164" autoAdjust="0"/>
  </p:normalViewPr>
  <p:slideViewPr>
    <p:cSldViewPr snapToGrid="0" snapToObjects="1">
      <p:cViewPr varScale="1">
        <p:scale>
          <a:sx n="127" d="100"/>
          <a:sy n="127" d="100"/>
        </p:scale>
        <p:origin x="14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A3FD8-9EC0-6643-B0D0-EA5F9099F942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86798-7C36-BA4E-897E-36007DA77D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269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86798-7C36-BA4E-897E-36007DA77D1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29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17.05.22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479" y="14066"/>
            <a:ext cx="3318065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  <a:cs typeface="Chalkduster"/>
              </a:rPr>
              <a:t>Finanzierung </a:t>
            </a:r>
          </a:p>
          <a:p>
            <a:r>
              <a:rPr lang="de-DE" sz="900" dirty="0">
                <a:latin typeface="+mj-lt"/>
                <a:cs typeface="Chalkduster"/>
              </a:rPr>
              <a:t>im </a:t>
            </a:r>
            <a:r>
              <a:rPr lang="de-DE" sz="900" b="1" dirty="0">
                <a:latin typeface="+mj-lt"/>
                <a:cs typeface="Chalkduster"/>
              </a:rPr>
              <a:t>Unternehmens</a:t>
            </a:r>
            <a:r>
              <a:rPr lang="de-DE" sz="900" dirty="0">
                <a:latin typeface="+mj-lt"/>
                <a:cs typeface="Chalkduster"/>
              </a:rPr>
              <a:t>- und Privatbereich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345244" y="14066"/>
            <a:ext cx="5798756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Ziel/Kompetenzen: Finanzierung generell erklären können, Finanzierungsformen im Detail beschreiben und anwenden können, Abläufe von typischen Finanzierungsgeschäften </a:t>
            </a:r>
            <a:r>
              <a:rPr lang="de-DE" sz="900">
                <a:latin typeface="+mj-lt"/>
                <a:cs typeface="Chalkduster"/>
              </a:rPr>
              <a:t>darstellen können, </a:t>
            </a:r>
            <a:r>
              <a:rPr lang="de-DE" sz="900" dirty="0">
                <a:latin typeface="+mj-lt"/>
                <a:cs typeface="Chalkduster"/>
              </a:rPr>
              <a:t>Sicherheiten erklären können, Finanzierungsbegriffe erläutern können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7179" y="609396"/>
            <a:ext cx="21601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+mj-lt"/>
                <a:cs typeface="Chalkduster"/>
              </a:rPr>
              <a:t>1)Was? Wozu? Um </a:t>
            </a:r>
            <a:r>
              <a:rPr lang="de-DE" sz="1100" b="1" dirty="0" err="1">
                <a:latin typeface="+mj-lt"/>
                <a:cs typeface="Chalkduster"/>
              </a:rPr>
              <a:t>wieviel</a:t>
            </a:r>
            <a:r>
              <a:rPr lang="de-DE" sz="1100" b="1" dirty="0">
                <a:latin typeface="+mj-lt"/>
                <a:cs typeface="Chalkduster"/>
              </a:rPr>
              <a:t>?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27177" y="748687"/>
            <a:ext cx="1738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+mj-lt"/>
                <a:cs typeface="Chalkduster"/>
              </a:rPr>
              <a:t>Mittelherkunft /</a:t>
            </a:r>
          </a:p>
          <a:p>
            <a:r>
              <a:rPr lang="de-DE" sz="800" b="1" dirty="0">
                <a:latin typeface="+mj-lt"/>
                <a:cs typeface="Chalkduster"/>
              </a:rPr>
              <a:t>Mittel Aufbringung</a:t>
            </a:r>
            <a:endParaRPr lang="de-DE" sz="800" dirty="0">
              <a:latin typeface="+mj-lt"/>
              <a:cs typeface="Chalkduster"/>
            </a:endParaRPr>
          </a:p>
          <a:p>
            <a:r>
              <a:rPr lang="de-DE" sz="800" u="sng" dirty="0">
                <a:latin typeface="+mj-lt"/>
                <a:cs typeface="Chalkduster"/>
              </a:rPr>
              <a:t>Ziele:</a:t>
            </a:r>
          </a:p>
          <a:p>
            <a:r>
              <a:rPr lang="de-DE" sz="800" dirty="0">
                <a:latin typeface="+mj-lt"/>
                <a:cs typeface="Chalkduster"/>
              </a:rPr>
              <a:t>1) Bereitstellung von </a:t>
            </a:r>
            <a:r>
              <a:rPr lang="de-DE" sz="800" dirty="0">
                <a:solidFill>
                  <a:srgbClr val="FF0000"/>
                </a:solidFill>
                <a:latin typeface="+mj-lt"/>
                <a:cs typeface="Chalkduster"/>
              </a:rPr>
              <a:t>finanziellen </a:t>
            </a:r>
            <a:r>
              <a:rPr lang="de-DE" sz="800" dirty="0" err="1">
                <a:solidFill>
                  <a:srgbClr val="FF0000"/>
                </a:solidFill>
                <a:latin typeface="+mj-lt"/>
                <a:cs typeface="Chalkduster"/>
              </a:rPr>
              <a:t>Ressourcen</a:t>
            </a:r>
            <a:r>
              <a:rPr lang="de-DE" sz="800" dirty="0" err="1">
                <a:latin typeface="+mj-lt"/>
                <a:cs typeface="Chalkduster"/>
              </a:rPr>
              <a:t>.zur</a:t>
            </a:r>
            <a:r>
              <a:rPr lang="de-DE" sz="800" dirty="0">
                <a:latin typeface="+mj-lt"/>
                <a:cs typeface="Chalkduster"/>
              </a:rPr>
              <a:t> Sicherstellung der </a:t>
            </a:r>
            <a:r>
              <a:rPr lang="de-DE" sz="800" dirty="0">
                <a:solidFill>
                  <a:srgbClr val="FF0000"/>
                </a:solidFill>
                <a:latin typeface="+mj-lt"/>
                <a:cs typeface="Chalkduster"/>
              </a:rPr>
              <a:t>Zahlungsfähigkeit </a:t>
            </a:r>
            <a:r>
              <a:rPr lang="de-DE" sz="800" b="1" dirty="0">
                <a:solidFill>
                  <a:srgbClr val="FF0000"/>
                </a:solidFill>
                <a:latin typeface="+mj-lt"/>
                <a:cs typeface="Chalkduster"/>
              </a:rPr>
              <a:t>(Liquidität)</a:t>
            </a:r>
            <a:r>
              <a:rPr lang="de-DE" sz="800" dirty="0">
                <a:solidFill>
                  <a:srgbClr val="FF0000"/>
                </a:solidFill>
                <a:latin typeface="+mj-lt"/>
                <a:cs typeface="Chalkduster"/>
              </a:rPr>
              <a:t>, </a:t>
            </a:r>
          </a:p>
          <a:p>
            <a:r>
              <a:rPr lang="de-DE" sz="800" dirty="0">
                <a:latin typeface="+mj-lt"/>
                <a:cs typeface="Chalkduster"/>
              </a:rPr>
              <a:t>um das langfristige </a:t>
            </a:r>
            <a:r>
              <a:rPr lang="de-DE" sz="800" dirty="0">
                <a:solidFill>
                  <a:srgbClr val="FF0000"/>
                </a:solidFill>
                <a:latin typeface="+mj-lt"/>
                <a:cs typeface="Chalkduster"/>
              </a:rPr>
              <a:t>Überleben</a:t>
            </a:r>
            <a:r>
              <a:rPr lang="de-DE" sz="800" dirty="0">
                <a:latin typeface="+mj-lt"/>
                <a:cs typeface="Chalkduster"/>
              </a:rPr>
              <a:t> des Unternehmens zu gewährleisten)</a:t>
            </a:r>
          </a:p>
          <a:p>
            <a:r>
              <a:rPr lang="de-DE" sz="800" dirty="0">
                <a:latin typeface="+mj-lt"/>
                <a:cs typeface="Chalkduster"/>
              </a:rPr>
              <a:t>gegen Kosten: </a:t>
            </a:r>
            <a:r>
              <a:rPr lang="de-DE" sz="800" dirty="0" err="1">
                <a:latin typeface="+mj-lt"/>
                <a:cs typeface="Chalkduster"/>
              </a:rPr>
              <a:t>idR</a:t>
            </a:r>
            <a:r>
              <a:rPr lang="de-DE" sz="800" dirty="0">
                <a:latin typeface="+mj-lt"/>
                <a:cs typeface="Chalkduster"/>
              </a:rPr>
              <a:t> </a:t>
            </a:r>
            <a:r>
              <a:rPr lang="de-DE" sz="800" dirty="0">
                <a:solidFill>
                  <a:srgbClr val="FF0000"/>
                </a:solidFill>
                <a:latin typeface="+mj-lt"/>
                <a:cs typeface="Chalkduster"/>
              </a:rPr>
              <a:t>Zinsen</a:t>
            </a:r>
            <a:r>
              <a:rPr lang="de-DE" sz="800" dirty="0">
                <a:latin typeface="+mj-lt"/>
                <a:cs typeface="Chalkduster"/>
              </a:rPr>
              <a:t>  für FK</a:t>
            </a:r>
          </a:p>
          <a:p>
            <a:r>
              <a:rPr lang="de-DE" sz="800" i="1" dirty="0">
                <a:latin typeface="+mj-lt"/>
                <a:cs typeface="Chalkduster"/>
              </a:rPr>
              <a:t>(Basis: </a:t>
            </a:r>
            <a:r>
              <a:rPr lang="de-DE" sz="800" i="1" dirty="0">
                <a:solidFill>
                  <a:srgbClr val="FF0000"/>
                </a:solidFill>
                <a:latin typeface="+mj-lt"/>
                <a:cs typeface="Chalkduster"/>
              </a:rPr>
              <a:t>Leitzinsen</a:t>
            </a:r>
            <a:r>
              <a:rPr lang="de-DE" sz="800" i="1" dirty="0">
                <a:latin typeface="+mj-lt"/>
                <a:cs typeface="Chalkduster"/>
              </a:rPr>
              <a:t> der </a:t>
            </a:r>
            <a:r>
              <a:rPr lang="de-DE" sz="800" i="1" dirty="0">
                <a:solidFill>
                  <a:srgbClr val="FF0000"/>
                </a:solidFill>
                <a:latin typeface="+mj-lt"/>
                <a:cs typeface="Chalkduster"/>
              </a:rPr>
              <a:t>EZB</a:t>
            </a:r>
            <a:r>
              <a:rPr lang="de-DE" sz="800" i="1" dirty="0">
                <a:latin typeface="+mj-lt"/>
                <a:cs typeface="Chalkduster"/>
              </a:rPr>
              <a:t>)</a:t>
            </a:r>
          </a:p>
          <a:p>
            <a:r>
              <a:rPr lang="de-DE" sz="800" dirty="0">
                <a:latin typeface="+mj-lt"/>
                <a:cs typeface="Chalkduster"/>
              </a:rPr>
              <a:t> oder </a:t>
            </a:r>
            <a:r>
              <a:rPr lang="de-DE" sz="800" dirty="0">
                <a:solidFill>
                  <a:srgbClr val="FF0000"/>
                </a:solidFill>
                <a:latin typeface="+mj-lt"/>
                <a:cs typeface="Chalkduster"/>
              </a:rPr>
              <a:t>Gewinnanteile</a:t>
            </a:r>
            <a:r>
              <a:rPr lang="de-DE" sz="800" dirty="0">
                <a:latin typeface="+mj-lt"/>
                <a:cs typeface="Chalkduster"/>
              </a:rPr>
              <a:t> für EK</a:t>
            </a:r>
          </a:p>
          <a:p>
            <a:r>
              <a:rPr lang="de-DE" sz="800" dirty="0">
                <a:latin typeface="+mj-lt"/>
                <a:cs typeface="Chalkduster"/>
              </a:rPr>
              <a:t>und zusätzliche Sicherheiten...</a:t>
            </a:r>
          </a:p>
          <a:p>
            <a:r>
              <a:rPr lang="de-DE" sz="800" dirty="0">
                <a:latin typeface="+mj-lt"/>
                <a:cs typeface="Chalkduster"/>
              </a:rPr>
              <a:t>2) </a:t>
            </a:r>
            <a:r>
              <a:rPr lang="de-DE" sz="800" b="1" dirty="0">
                <a:solidFill>
                  <a:srgbClr val="FF0000"/>
                </a:solidFill>
                <a:latin typeface="+mj-lt"/>
                <a:cs typeface="Chalkduster"/>
              </a:rPr>
              <a:t>Rentabilität: </a:t>
            </a:r>
            <a:r>
              <a:rPr lang="de-DE" sz="800" dirty="0">
                <a:latin typeface="+mj-lt"/>
                <a:cs typeface="Chalkduster"/>
              </a:rPr>
              <a:t>Rendite = Verzinsung des eingesetzten Kapitals</a:t>
            </a:r>
          </a:p>
          <a:p>
            <a:r>
              <a:rPr lang="de-DE" sz="800" dirty="0">
                <a:solidFill>
                  <a:srgbClr val="000000"/>
                </a:solidFill>
                <a:latin typeface="+mj-lt"/>
                <a:cs typeface="Chalkduster"/>
              </a:rPr>
              <a:t>3) </a:t>
            </a:r>
            <a:r>
              <a:rPr lang="de-DE" sz="800" b="1" dirty="0">
                <a:solidFill>
                  <a:srgbClr val="FF0000"/>
                </a:solidFill>
                <a:latin typeface="+mj-lt"/>
                <a:cs typeface="Chalkduster"/>
              </a:rPr>
              <a:t>Unabhängigkeit:</a:t>
            </a:r>
            <a:r>
              <a:rPr lang="de-DE" sz="800" dirty="0">
                <a:latin typeface="+mj-lt"/>
                <a:cs typeface="Chalkduster"/>
              </a:rPr>
              <a:t> hoher EK Anteil</a:t>
            </a:r>
          </a:p>
        </p:txBody>
      </p:sp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663738"/>
              </p:ext>
            </p:extLst>
          </p:nvPr>
        </p:nvGraphicFramePr>
        <p:xfrm>
          <a:off x="52576" y="2751606"/>
          <a:ext cx="1215802" cy="838200"/>
        </p:xfrm>
        <a:graphic>
          <a:graphicData uri="http://schemas.openxmlformats.org/drawingml/2006/table">
            <a:tbl>
              <a:tblPr/>
              <a:tblGrid>
                <a:gridCol w="607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7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             Bilanz              P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Eigenkapital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Mezzaninkap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Vorräte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Kredit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Ford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Anleihen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Mittel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Lieferanten,...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8" name="Textfeld 47"/>
          <p:cNvSpPr txBox="1"/>
          <p:nvPr/>
        </p:nvSpPr>
        <p:spPr>
          <a:xfrm>
            <a:off x="7080504" y="4400678"/>
            <a:ext cx="2063496" cy="24776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+mj-lt"/>
                <a:cs typeface="Chalkduster"/>
              </a:rPr>
              <a:t>5) ABC der Finanzierung</a:t>
            </a:r>
          </a:p>
          <a:p>
            <a:r>
              <a:rPr lang="de-DE" sz="600" dirty="0">
                <a:latin typeface="+mj-lt"/>
                <a:cs typeface="Chalkduster"/>
              </a:rPr>
              <a:t>Aktie (EK), Anleihe (FK), Annuität (</a:t>
            </a:r>
            <a:r>
              <a:rPr lang="de-DE" sz="600" dirty="0" err="1">
                <a:latin typeface="+mj-lt"/>
                <a:cs typeface="Chalkduster"/>
              </a:rPr>
              <a:t>regelm</a:t>
            </a:r>
            <a:r>
              <a:rPr lang="de-DE" sz="600" dirty="0">
                <a:latin typeface="+mj-lt"/>
                <a:cs typeface="Chalkduster"/>
              </a:rPr>
              <a:t>. Zahlungen)</a:t>
            </a:r>
          </a:p>
          <a:p>
            <a:r>
              <a:rPr lang="de-DE" sz="600" dirty="0">
                <a:latin typeface="+mj-lt"/>
                <a:cs typeface="Chalkduster"/>
              </a:rPr>
              <a:t>Bonität (Kreditwürdigkeit), Bürgschaft  (Sicherheit Formen)</a:t>
            </a:r>
          </a:p>
          <a:p>
            <a:r>
              <a:rPr lang="de-DE" sz="600" dirty="0">
                <a:latin typeface="+mj-lt"/>
                <a:cs typeface="Chalkduster"/>
              </a:rPr>
              <a:t>Business Angel (Risikokapital) Basiszinssatz (Libor, </a:t>
            </a:r>
            <a:r>
              <a:rPr lang="de-DE" sz="600" dirty="0" err="1">
                <a:latin typeface="+mj-lt"/>
                <a:cs typeface="Chalkduster"/>
              </a:rPr>
              <a:t>Euribor</a:t>
            </a:r>
            <a:r>
              <a:rPr lang="de-DE" sz="600" dirty="0">
                <a:latin typeface="+mj-lt"/>
                <a:cs typeface="Chalkduster"/>
              </a:rPr>
              <a:t>)</a:t>
            </a:r>
          </a:p>
          <a:p>
            <a:r>
              <a:rPr lang="de-DE" sz="600" dirty="0">
                <a:latin typeface="+mj-lt"/>
                <a:cs typeface="Chalkduster"/>
              </a:rPr>
              <a:t>Cash Flow (Bar-überschuss), </a:t>
            </a:r>
            <a:r>
              <a:rPr lang="de-DE" sz="600" dirty="0" err="1">
                <a:latin typeface="+mj-lt"/>
                <a:cs typeface="Chalkduster"/>
              </a:rPr>
              <a:t>Crowd</a:t>
            </a:r>
            <a:r>
              <a:rPr lang="de-DE" sz="600" dirty="0">
                <a:latin typeface="+mj-lt"/>
                <a:cs typeface="Chalkduster"/>
              </a:rPr>
              <a:t> (Schwarm) Finanzierung </a:t>
            </a:r>
          </a:p>
          <a:p>
            <a:r>
              <a:rPr lang="de-DE" sz="600" dirty="0">
                <a:latin typeface="+mj-lt"/>
                <a:cs typeface="Chalkduster"/>
              </a:rPr>
              <a:t>Darlehen (langfristige Kreditform), Dividende (Gewinnanteil)</a:t>
            </a:r>
          </a:p>
          <a:p>
            <a:r>
              <a:rPr lang="de-DE" sz="600" dirty="0">
                <a:latin typeface="+mj-lt"/>
                <a:cs typeface="Chalkduster"/>
              </a:rPr>
              <a:t>Effektivzinssatz, </a:t>
            </a:r>
            <a:r>
              <a:rPr lang="de-DE" sz="600" dirty="0" err="1">
                <a:latin typeface="+mj-lt"/>
                <a:cs typeface="Chalkduster"/>
              </a:rPr>
              <a:t>Euribor</a:t>
            </a:r>
            <a:r>
              <a:rPr lang="de-DE" sz="600" dirty="0">
                <a:latin typeface="+mj-lt"/>
                <a:cs typeface="Chalkduster"/>
              </a:rPr>
              <a:t> (Europe </a:t>
            </a:r>
            <a:r>
              <a:rPr lang="de-DE" sz="600" dirty="0" err="1">
                <a:latin typeface="+mj-lt"/>
                <a:cs typeface="Chalkduster"/>
              </a:rPr>
              <a:t>Inter</a:t>
            </a:r>
            <a:r>
              <a:rPr lang="de-DE" sz="600" dirty="0">
                <a:latin typeface="+mj-lt"/>
                <a:cs typeface="Chalkduster"/>
              </a:rPr>
              <a:t> Bank </a:t>
            </a:r>
            <a:r>
              <a:rPr lang="de-DE" sz="600" dirty="0" err="1">
                <a:latin typeface="+mj-lt"/>
                <a:cs typeface="Chalkduster"/>
              </a:rPr>
              <a:t>offered</a:t>
            </a:r>
            <a:r>
              <a:rPr lang="de-DE" sz="600" dirty="0">
                <a:latin typeface="+mj-lt"/>
                <a:cs typeface="Chalkduster"/>
              </a:rPr>
              <a:t> Rate)</a:t>
            </a:r>
          </a:p>
          <a:p>
            <a:r>
              <a:rPr lang="de-DE" sz="600" dirty="0">
                <a:latin typeface="+mj-lt"/>
                <a:cs typeface="Chalkduster"/>
              </a:rPr>
              <a:t>Factoring, Fristigkeit (kurz, lang), Förderungen (EK, FK)</a:t>
            </a:r>
          </a:p>
          <a:p>
            <a:r>
              <a:rPr lang="de-DE" sz="600" dirty="0">
                <a:latin typeface="+mj-lt"/>
                <a:cs typeface="Chalkduster"/>
              </a:rPr>
              <a:t>Goldene Finanzregel (</a:t>
            </a:r>
            <a:r>
              <a:rPr lang="de-DE" sz="600" dirty="0" err="1">
                <a:latin typeface="+mj-lt"/>
                <a:cs typeface="Chalkduster"/>
              </a:rPr>
              <a:t>lf</a:t>
            </a:r>
            <a:r>
              <a:rPr lang="de-DE" sz="600" dirty="0">
                <a:latin typeface="+mj-lt"/>
                <a:cs typeface="Chalkduster"/>
              </a:rPr>
              <a:t> Vermögen </a:t>
            </a:r>
            <a:r>
              <a:rPr lang="de-DE" sz="600" dirty="0" err="1">
                <a:latin typeface="+mj-lt"/>
                <a:cs typeface="Chalkduster"/>
              </a:rPr>
              <a:t>lf</a:t>
            </a:r>
            <a:r>
              <a:rPr lang="de-DE" sz="600" dirty="0">
                <a:latin typeface="+mj-lt"/>
                <a:cs typeface="Chalkduster"/>
              </a:rPr>
              <a:t> finanziert)</a:t>
            </a:r>
          </a:p>
          <a:p>
            <a:r>
              <a:rPr lang="de-DE" sz="600" dirty="0">
                <a:latin typeface="+mj-lt"/>
                <a:cs typeface="Chalkduster"/>
              </a:rPr>
              <a:t>Hypothek (Besicherung durch Grundbucheintragung)</a:t>
            </a:r>
          </a:p>
          <a:p>
            <a:r>
              <a:rPr lang="de-DE" sz="600" dirty="0">
                <a:latin typeface="+mj-lt"/>
                <a:cs typeface="Chalkduster"/>
              </a:rPr>
              <a:t>Insolvenz (Zahlungsunfähigkeit)</a:t>
            </a:r>
          </a:p>
          <a:p>
            <a:r>
              <a:rPr lang="de-DE" sz="600" dirty="0">
                <a:latin typeface="+mj-lt"/>
                <a:cs typeface="Chalkduster"/>
              </a:rPr>
              <a:t>Jahreszinssatz (jährliche Kosten für Finanzierung)</a:t>
            </a:r>
          </a:p>
          <a:p>
            <a:r>
              <a:rPr lang="de-DE" sz="600" dirty="0">
                <a:latin typeface="+mj-lt"/>
                <a:cs typeface="Chalkduster"/>
              </a:rPr>
              <a:t>Kapital (EK nicht rückzahlbar, FK rückzahlbar, Mezzanin-K)</a:t>
            </a:r>
          </a:p>
          <a:p>
            <a:r>
              <a:rPr lang="de-DE" sz="600" dirty="0">
                <a:latin typeface="+mj-lt"/>
                <a:cs typeface="Chalkduster"/>
              </a:rPr>
              <a:t>Libor (London Interbank...), Lieferantenkredit &gt; Zieleinkauf</a:t>
            </a:r>
          </a:p>
          <a:p>
            <a:r>
              <a:rPr lang="de-DE" sz="600" dirty="0">
                <a:latin typeface="+mj-lt"/>
                <a:cs typeface="Chalkduster"/>
              </a:rPr>
              <a:t>Mezzaninkapital &gt; Mischung EK und FK z.B. Wandelanleihe)</a:t>
            </a:r>
          </a:p>
          <a:p>
            <a:r>
              <a:rPr lang="de-DE" sz="600" dirty="0">
                <a:latin typeface="+mj-lt"/>
                <a:cs typeface="Chalkduster"/>
              </a:rPr>
              <a:t>Nominalzinssatz &gt; ohne Nebenkosten (Bearbeitungsgebühr)</a:t>
            </a:r>
          </a:p>
          <a:p>
            <a:r>
              <a:rPr lang="de-DE" sz="600" dirty="0">
                <a:latin typeface="+mj-lt"/>
                <a:cs typeface="Chalkduster"/>
              </a:rPr>
              <a:t>Optionen (Recht zum Kauf oder Verkauf einer Sache später)</a:t>
            </a:r>
          </a:p>
          <a:p>
            <a:r>
              <a:rPr lang="de-DE" sz="600" dirty="0">
                <a:latin typeface="+mj-lt"/>
                <a:cs typeface="Chalkduster"/>
              </a:rPr>
              <a:t>Portfolio (Mix aus Veranlagung), Privatinsolvenz</a:t>
            </a:r>
          </a:p>
          <a:p>
            <a:r>
              <a:rPr lang="de-DE" sz="600" dirty="0">
                <a:latin typeface="+mj-lt"/>
                <a:cs typeface="Chalkduster"/>
              </a:rPr>
              <a:t>Risikokapital (außerbörslich), Rating Agentur (</a:t>
            </a:r>
            <a:r>
              <a:rPr lang="de-DE" sz="600" dirty="0" err="1">
                <a:latin typeface="+mj-lt"/>
                <a:cs typeface="Chalkduster"/>
              </a:rPr>
              <a:t>Bonitätsprfg</a:t>
            </a:r>
            <a:r>
              <a:rPr lang="de-DE" sz="600" dirty="0">
                <a:latin typeface="+mj-lt"/>
                <a:cs typeface="Chalkduster"/>
              </a:rPr>
              <a:t>.)</a:t>
            </a:r>
          </a:p>
          <a:p>
            <a:r>
              <a:rPr lang="de-DE" sz="600" dirty="0">
                <a:latin typeface="+mj-lt"/>
                <a:cs typeface="Chalkduster"/>
              </a:rPr>
              <a:t>Staatsanleihe (Staat), Skonto &gt; Preisnachlass </a:t>
            </a:r>
            <a:r>
              <a:rPr lang="de-DE" sz="600" dirty="0" err="1">
                <a:latin typeface="+mj-lt"/>
                <a:cs typeface="Chalkduster"/>
              </a:rPr>
              <a:t>vorz</a:t>
            </a:r>
            <a:r>
              <a:rPr lang="de-DE" sz="600" dirty="0">
                <a:latin typeface="+mj-lt"/>
                <a:cs typeface="Chalkduster"/>
              </a:rPr>
              <a:t>. </a:t>
            </a:r>
            <a:r>
              <a:rPr lang="de-DE" sz="600" dirty="0" err="1">
                <a:latin typeface="+mj-lt"/>
                <a:cs typeface="Chalkduster"/>
              </a:rPr>
              <a:t>Zahlg</a:t>
            </a:r>
            <a:r>
              <a:rPr lang="de-DE" sz="600" dirty="0">
                <a:latin typeface="+mj-lt"/>
                <a:cs typeface="Chalkduster"/>
              </a:rPr>
              <a:t>.</a:t>
            </a:r>
          </a:p>
          <a:p>
            <a:r>
              <a:rPr lang="de-DE" sz="600" dirty="0">
                <a:latin typeface="+mj-lt"/>
                <a:cs typeface="Chalkduster"/>
              </a:rPr>
              <a:t>Tilgung &gt; Rückzahlung, Transaktionssteuer (Spekulationen)</a:t>
            </a:r>
          </a:p>
          <a:p>
            <a:r>
              <a:rPr lang="de-DE" sz="600" dirty="0">
                <a:latin typeface="+mj-lt"/>
                <a:cs typeface="Chalkduster"/>
              </a:rPr>
              <a:t>Ungleichheit, Volatilität (Schwankungsausmaß, Markt, Zins)</a:t>
            </a:r>
          </a:p>
          <a:p>
            <a:r>
              <a:rPr lang="de-DE" sz="600" dirty="0">
                <a:latin typeface="+mj-lt"/>
                <a:cs typeface="Chalkduster"/>
              </a:rPr>
              <a:t>Währung, Fremdwährungskredit (Finanzierung in z.B. Yen)</a:t>
            </a:r>
          </a:p>
          <a:p>
            <a:r>
              <a:rPr lang="de-DE" sz="600" dirty="0">
                <a:latin typeface="+mj-lt"/>
                <a:cs typeface="Chalkduster"/>
              </a:rPr>
              <a:t>Zinssatz &gt; Kosten für Kapital(fix, variabel)</a:t>
            </a:r>
          </a:p>
        </p:txBody>
      </p:sp>
      <p:pic>
        <p:nvPicPr>
          <p:cNvPr id="27" name="Bild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977" y="2773858"/>
            <a:ext cx="814712" cy="480142"/>
          </a:xfrm>
          <a:prstGeom prst="rect">
            <a:avLst/>
          </a:prstGeom>
        </p:spPr>
      </p:pic>
      <p:sp>
        <p:nvSpPr>
          <p:cNvPr id="50" name="Textfeld 49"/>
          <p:cNvSpPr txBox="1"/>
          <p:nvPr/>
        </p:nvSpPr>
        <p:spPr>
          <a:xfrm>
            <a:off x="5795414" y="4633796"/>
            <a:ext cx="1285090" cy="2185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+mj-lt"/>
                <a:cs typeface="Chalkduster"/>
              </a:rPr>
              <a:t>4 Sicherheiten</a:t>
            </a:r>
          </a:p>
          <a:p>
            <a:r>
              <a:rPr lang="de-DE" sz="600" b="1" dirty="0">
                <a:latin typeface="+mj-lt"/>
                <a:cs typeface="Chalkduster"/>
              </a:rPr>
              <a:t>a) Persönlich</a:t>
            </a:r>
            <a:endParaRPr lang="de-DE" sz="600" dirty="0">
              <a:latin typeface="+mj-lt"/>
              <a:cs typeface="Chalkduster"/>
            </a:endParaRPr>
          </a:p>
          <a:p>
            <a:r>
              <a:rPr lang="de-DE" sz="600" b="1" dirty="0">
                <a:latin typeface="+mj-lt"/>
                <a:cs typeface="Chalkduster"/>
              </a:rPr>
              <a:t>Pers. Haftung von Ges.</a:t>
            </a:r>
          </a:p>
          <a:p>
            <a:r>
              <a:rPr lang="de-DE" sz="600" b="1" dirty="0">
                <a:latin typeface="+mj-lt"/>
                <a:cs typeface="Chalkduster"/>
              </a:rPr>
              <a:t>Bürgschaft</a:t>
            </a:r>
          </a:p>
          <a:p>
            <a:r>
              <a:rPr lang="de-DE" sz="600" dirty="0">
                <a:latin typeface="+mj-lt"/>
                <a:cs typeface="Chalkduster"/>
              </a:rPr>
              <a:t>  - Bürge und Zahler (sofort und   </a:t>
            </a:r>
          </a:p>
          <a:p>
            <a:r>
              <a:rPr lang="de-DE" sz="600" dirty="0">
                <a:latin typeface="+mj-lt"/>
                <a:cs typeface="Chalkduster"/>
              </a:rPr>
              <a:t>                                      solidarisch)</a:t>
            </a:r>
          </a:p>
          <a:p>
            <a:r>
              <a:rPr lang="de-DE" sz="600" dirty="0">
                <a:latin typeface="+mj-lt"/>
                <a:cs typeface="Chalkduster"/>
              </a:rPr>
              <a:t>  - Einfache Bürgschaft (nach </a:t>
            </a:r>
          </a:p>
          <a:p>
            <a:r>
              <a:rPr lang="de-DE" sz="600" dirty="0">
                <a:latin typeface="+mj-lt"/>
                <a:cs typeface="Chalkduster"/>
              </a:rPr>
              <a:t>                                          Mahnung)</a:t>
            </a:r>
          </a:p>
          <a:p>
            <a:r>
              <a:rPr lang="de-DE" sz="600" dirty="0">
                <a:latin typeface="+mj-lt"/>
                <a:cs typeface="Chalkduster"/>
              </a:rPr>
              <a:t>  - Ausfallsbürgschaft (nach Klage)</a:t>
            </a:r>
          </a:p>
          <a:p>
            <a:endParaRPr lang="de-DE" sz="600" dirty="0">
              <a:latin typeface="+mj-lt"/>
              <a:cs typeface="Chalkduster"/>
            </a:endParaRPr>
          </a:p>
          <a:p>
            <a:r>
              <a:rPr lang="de-DE" sz="600" b="1" dirty="0">
                <a:latin typeface="+mj-lt"/>
                <a:cs typeface="Chalkduster"/>
              </a:rPr>
              <a:t>Garantie</a:t>
            </a:r>
            <a:r>
              <a:rPr lang="de-DE" sz="600" dirty="0">
                <a:latin typeface="+mj-lt"/>
                <a:cs typeface="Chalkduster"/>
              </a:rPr>
              <a:t> (Bankgarantie,)</a:t>
            </a:r>
          </a:p>
          <a:p>
            <a:endParaRPr lang="de-DE" sz="600" b="1" dirty="0">
              <a:latin typeface="+mj-lt"/>
              <a:cs typeface="Chalkduster"/>
            </a:endParaRPr>
          </a:p>
          <a:p>
            <a:r>
              <a:rPr lang="de-DE" sz="600" b="1" dirty="0">
                <a:latin typeface="+mj-lt"/>
                <a:cs typeface="Chalkduster"/>
              </a:rPr>
              <a:t>b) Real</a:t>
            </a:r>
          </a:p>
          <a:p>
            <a:r>
              <a:rPr lang="de-DE" sz="600" dirty="0">
                <a:latin typeface="+mj-lt"/>
                <a:cs typeface="Chalkduster"/>
              </a:rPr>
              <a:t>- Eigentumsvorbehalt</a:t>
            </a:r>
          </a:p>
          <a:p>
            <a:r>
              <a:rPr lang="de-DE" sz="600" dirty="0">
                <a:latin typeface="+mj-lt"/>
                <a:cs typeface="Chalkduster"/>
              </a:rPr>
              <a:t>- Hypothek (Grundbuch)</a:t>
            </a:r>
          </a:p>
          <a:p>
            <a:r>
              <a:rPr lang="de-DE" sz="600" dirty="0">
                <a:latin typeface="+mj-lt"/>
                <a:cs typeface="Chalkduster"/>
              </a:rPr>
              <a:t>- Pfand</a:t>
            </a:r>
          </a:p>
          <a:p>
            <a:r>
              <a:rPr lang="de-DE" sz="600" dirty="0">
                <a:latin typeface="+mj-lt"/>
                <a:cs typeface="Chalkduster"/>
              </a:rPr>
              <a:t>- Wechsel (unbedingtes   </a:t>
            </a:r>
          </a:p>
          <a:p>
            <a:r>
              <a:rPr lang="de-DE" sz="600" dirty="0">
                <a:latin typeface="+mj-lt"/>
                <a:cs typeface="Chalkduster"/>
              </a:rPr>
              <a:t>                    Zahlungsversprechen)</a:t>
            </a:r>
          </a:p>
          <a:p>
            <a:endParaRPr lang="de-DE" sz="600" b="1" dirty="0">
              <a:latin typeface="+mj-lt"/>
              <a:cs typeface="Chalkduster"/>
            </a:endParaRPr>
          </a:p>
          <a:p>
            <a:r>
              <a:rPr lang="de-DE" sz="600" b="1" dirty="0">
                <a:latin typeface="+mj-lt"/>
                <a:cs typeface="Chalkduster"/>
              </a:rPr>
              <a:t>c) Sonderform:</a:t>
            </a:r>
          </a:p>
          <a:p>
            <a:r>
              <a:rPr lang="de-DE" sz="600" dirty="0">
                <a:latin typeface="+mj-lt"/>
                <a:cs typeface="Chalkduster"/>
              </a:rPr>
              <a:t>Leasing (L-objekt dient als</a:t>
            </a:r>
          </a:p>
          <a:p>
            <a:r>
              <a:rPr lang="de-DE" sz="600" dirty="0">
                <a:latin typeface="+mj-lt"/>
                <a:cs typeface="Chalkduster"/>
              </a:rPr>
              <a:t>                Sicherheit)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2243959" y="434199"/>
            <a:ext cx="71198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latin typeface="+mj-lt"/>
                <a:cs typeface="Chalkduster"/>
              </a:rPr>
              <a:t>2)Welche Formen (Unt.- und Privatbereich U/P) wann, Kapitalgeber, Herkunft, Fristigkeit +/-?</a:t>
            </a:r>
          </a:p>
        </p:txBody>
      </p:sp>
      <p:pic>
        <p:nvPicPr>
          <p:cNvPr id="38" name="Bild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345" y="1890723"/>
            <a:ext cx="556021" cy="642513"/>
          </a:xfrm>
          <a:prstGeom prst="rect">
            <a:avLst/>
          </a:prstGeom>
        </p:spPr>
      </p:pic>
      <p:pic>
        <p:nvPicPr>
          <p:cNvPr id="39" name="Bild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393" y="1090623"/>
            <a:ext cx="574566" cy="520700"/>
          </a:xfrm>
          <a:prstGeom prst="rect">
            <a:avLst/>
          </a:prstGeom>
        </p:spPr>
      </p:pic>
      <p:sp>
        <p:nvSpPr>
          <p:cNvPr id="54" name="Rechteck 53"/>
          <p:cNvSpPr/>
          <p:nvPr/>
        </p:nvSpPr>
        <p:spPr>
          <a:xfrm>
            <a:off x="1631344" y="1659891"/>
            <a:ext cx="7435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 err="1">
                <a:latin typeface="+mj-lt"/>
                <a:cs typeface="Chalkduster"/>
              </a:rPr>
              <a:t>ka</a:t>
            </a:r>
            <a:r>
              <a:rPr lang="de-DE" sz="900" dirty="0">
                <a:latin typeface="+mj-lt"/>
                <a:cs typeface="Chalkduster"/>
              </a:rPr>
              <a:t> „</a:t>
            </a:r>
            <a:r>
              <a:rPr lang="de-DE" sz="900" dirty="0" err="1">
                <a:latin typeface="+mj-lt"/>
                <a:cs typeface="Chalkduster"/>
              </a:rPr>
              <a:t>Musi</a:t>
            </a:r>
            <a:r>
              <a:rPr lang="de-DE" sz="900" dirty="0">
                <a:latin typeface="+mj-lt"/>
                <a:cs typeface="Chalkduster"/>
              </a:rPr>
              <a:t>“</a:t>
            </a:r>
            <a:endParaRPr lang="de-DE" sz="900" dirty="0">
              <a:latin typeface="+mj-lt"/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1582948" y="859791"/>
            <a:ext cx="7919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Ohne Geld</a:t>
            </a:r>
            <a:endParaRPr lang="de-DE" sz="900" dirty="0">
              <a:latin typeface="+mj-lt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177800" y="2664774"/>
            <a:ext cx="214629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700" dirty="0">
                <a:latin typeface="+mj-lt"/>
              </a:rPr>
              <a:t>Passivseite</a:t>
            </a:r>
            <a:r>
              <a:rPr lang="de-DE" sz="700" dirty="0">
                <a:solidFill>
                  <a:srgbClr val="FF0000"/>
                </a:solidFill>
                <a:latin typeface="+mj-lt"/>
              </a:rPr>
              <a:t> (</a:t>
            </a:r>
            <a:r>
              <a:rPr lang="de-DE" sz="700" b="1" dirty="0">
                <a:solidFill>
                  <a:srgbClr val="FF0000"/>
                </a:solidFill>
                <a:latin typeface="+mj-lt"/>
              </a:rPr>
              <a:t>Mittelherkunft = Finanzierung)</a:t>
            </a:r>
          </a:p>
        </p:txBody>
      </p:sp>
      <p:sp>
        <p:nvSpPr>
          <p:cNvPr id="69" name="Textfeld 68"/>
          <p:cNvSpPr txBox="1"/>
          <p:nvPr/>
        </p:nvSpPr>
        <p:spPr>
          <a:xfrm>
            <a:off x="1319764" y="3192219"/>
            <a:ext cx="856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>
                <a:latin typeface="+mj-lt"/>
              </a:rPr>
              <a:t>Kapitalstruktur:</a:t>
            </a:r>
          </a:p>
          <a:p>
            <a:r>
              <a:rPr lang="de-DE" sz="600" dirty="0">
                <a:latin typeface="+mj-lt"/>
              </a:rPr>
              <a:t>Je mehr Eigenkapital </a:t>
            </a:r>
          </a:p>
          <a:p>
            <a:r>
              <a:rPr lang="de-DE" sz="600" dirty="0">
                <a:latin typeface="+mj-lt"/>
              </a:rPr>
              <a:t>(Risiko – oder Haftungskapital)</a:t>
            </a:r>
          </a:p>
          <a:p>
            <a:r>
              <a:rPr lang="de-DE" sz="600" dirty="0">
                <a:latin typeface="+mj-lt"/>
              </a:rPr>
              <a:t>desto großer die Stabilität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254125"/>
              </p:ext>
            </p:extLst>
          </p:nvPr>
        </p:nvGraphicFramePr>
        <p:xfrm>
          <a:off x="30672" y="3848985"/>
          <a:ext cx="2238687" cy="796280"/>
        </p:xfrm>
        <a:graphic>
          <a:graphicData uri="http://schemas.openxmlformats.org/drawingml/2006/table">
            <a:tbl>
              <a:tblPr/>
              <a:tblGrid>
                <a:gridCol w="591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935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Überblick der Finanzierungsformen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935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nach 1) Rechtsstellung und 2) Herkunft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935">
                <a:tc>
                  <a:txBody>
                    <a:bodyPr/>
                    <a:lstStyle/>
                    <a:p>
                      <a:pPr algn="l" fontAlgn="b"/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Herk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Wingdings"/>
                        </a:rPr>
                        <a:t> Recht</a:t>
                      </a: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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Fremd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3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Innen </a:t>
                      </a:r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</a:t>
                      </a:r>
                      <a:endParaRPr lang="de-DE" sz="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Gewinn, Cash Flow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Rückstellung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935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Außen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</a:t>
                      </a:r>
                      <a:endParaRPr lang="de-DE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Grundkapital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Kredit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hteck 8"/>
          <p:cNvSpPr/>
          <p:nvPr/>
        </p:nvSpPr>
        <p:spPr>
          <a:xfrm>
            <a:off x="50049" y="3848985"/>
            <a:ext cx="2219310" cy="75393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50049" y="2675641"/>
            <a:ext cx="2219310" cy="11629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647700" y="2891084"/>
            <a:ext cx="595278" cy="698722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3958" y="5369889"/>
            <a:ext cx="1849923" cy="14599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3183" y="5387276"/>
            <a:ext cx="2596561" cy="14485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hteck 13"/>
          <p:cNvSpPr/>
          <p:nvPr/>
        </p:nvSpPr>
        <p:spPr>
          <a:xfrm>
            <a:off x="25400" y="638598"/>
            <a:ext cx="2243959" cy="204908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73756"/>
              </p:ext>
            </p:extLst>
          </p:nvPr>
        </p:nvGraphicFramePr>
        <p:xfrm>
          <a:off x="50353" y="4926785"/>
          <a:ext cx="1233962" cy="1905910"/>
        </p:xfrm>
        <a:graphic>
          <a:graphicData uri="http://schemas.openxmlformats.org/drawingml/2006/table">
            <a:tbl>
              <a:tblPr/>
              <a:tblGrid>
                <a:gridCol w="1233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03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Ablauf Kreditgespräch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3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bei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einer Bank...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3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Finanzbedarf ermitteln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447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Finanzplan 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(Haushaltsbuch)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erstellen: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44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(Einnahmen </a:t>
                      </a:r>
                      <a:r>
                        <a:rPr lang="mr-IN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Ausgaben)</a:t>
                      </a:r>
                    </a:p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mit Überschüsse kann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..B.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Raten  zurück bezahlen)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3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Angebote einholen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03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 vergleichen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2361"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03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Kreditprüfung bestehen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744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(U-Kennzahlen: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Bilanzanalyse)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0325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Kreditvertrag  unterzeichnen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3" name="Textfeld 32"/>
          <p:cNvSpPr txBox="1"/>
          <p:nvPr/>
        </p:nvSpPr>
        <p:spPr>
          <a:xfrm>
            <a:off x="16932" y="4575388"/>
            <a:ext cx="13096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latin typeface="+mj-lt"/>
                <a:cs typeface="Chalkduster"/>
              </a:rPr>
              <a:t>3) Abläufe: Kredit / </a:t>
            </a:r>
          </a:p>
          <a:p>
            <a:r>
              <a:rPr lang="de-DE" sz="1100" b="1" dirty="0">
                <a:latin typeface="+mj-lt"/>
                <a:cs typeface="Chalkduster"/>
              </a:rPr>
              <a:t>Leasing / Factoring</a:t>
            </a: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1124758" y="5435600"/>
            <a:ext cx="0" cy="1270000"/>
          </a:xfrm>
          <a:prstGeom prst="straightConnector1">
            <a:avLst/>
          </a:prstGeom>
          <a:ln w="952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d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9744" y="4653200"/>
            <a:ext cx="1849923" cy="708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Textfeld 39"/>
          <p:cNvSpPr txBox="1"/>
          <p:nvPr/>
        </p:nvSpPr>
        <p:spPr>
          <a:xfrm>
            <a:off x="3939822" y="4615100"/>
            <a:ext cx="17116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Struktur Darlehen vs. Anleihe</a:t>
            </a:r>
          </a:p>
        </p:txBody>
      </p:sp>
      <p:pic>
        <p:nvPicPr>
          <p:cNvPr id="19" name="Bild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3183" y="4653200"/>
            <a:ext cx="2583817" cy="708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Textfeld 40"/>
          <p:cNvSpPr txBox="1"/>
          <p:nvPr/>
        </p:nvSpPr>
        <p:spPr>
          <a:xfrm>
            <a:off x="1871691" y="4615100"/>
            <a:ext cx="16908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Struktur Kontokorrentkredit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350585"/>
              </p:ext>
            </p:extLst>
          </p:nvPr>
        </p:nvGraphicFramePr>
        <p:xfrm>
          <a:off x="2374900" y="638605"/>
          <a:ext cx="6769099" cy="3984000"/>
        </p:xfrm>
        <a:graphic>
          <a:graphicData uri="http://schemas.openxmlformats.org/drawingml/2006/table">
            <a:tbl>
              <a:tblPr/>
              <a:tblGrid>
                <a:gridCol w="1327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9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7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3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58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250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Finanzierungsform</a:t>
                      </a:r>
                    </a:p>
                    <a:p>
                      <a:pPr algn="l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</a:t>
                      </a:r>
                      <a:r>
                        <a:rPr lang="de-DE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für Untern. </a:t>
                      </a:r>
                      <a:r>
                        <a:rPr lang="de-DE" sz="8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</a:t>
                      </a:r>
                      <a:r>
                        <a:rPr lang="de-DE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/o Private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Wann</a:t>
                      </a:r>
                    </a:p>
                    <a:p>
                      <a:pPr algn="l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welche</a:t>
                      </a:r>
                      <a:r>
                        <a:rPr lang="de-DE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Phase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Rechtsstellung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Herkunft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D26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Frist 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&lt; 1J,</a:t>
                      </a:r>
                    </a:p>
                    <a:p>
                      <a:pPr algn="l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&lt;</a:t>
                      </a:r>
                      <a:r>
                        <a:rPr lang="de-DE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5, l&gt;5J)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 (Vorteile)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(Nachteile)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7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Kapitalgeber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innen </a:t>
                      </a:r>
                      <a:r>
                        <a:rPr lang="de-DE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Wingdings"/>
                        </a:rPr>
                        <a:t>¤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26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89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außen 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501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alle Unternehmen (ggf. Private)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5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Eigenmittel (U)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Gründung, Krise,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langfristig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unbefristet, Sicherheit, keine Zinsen,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Unabhängigkt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höheres Risiko, Kap.bindung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5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Fördermittel (P+U)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Gründung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 w. nicht rückzb. sonst FK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Müssen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Nicht zurückbezahlt werden, Haftungen können übernommen werden, Teilung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Risiko, 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Bürokratie, strenge Auflagen,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5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priv. z.B. Beihilfen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7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Crowd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Funding (U) – Schwarm-fin.</a:t>
                      </a:r>
                    </a:p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Ermöglicht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Projektumsetzg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,…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Gründung</a:t>
                      </a:r>
                    </a:p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Frühphase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r-IN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 (ev. FK)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Kundenbindung, </a:t>
                      </a:r>
                    </a:p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wenig Mitsprache einzelner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Informationspflicht, Kosten der Betreuung</a:t>
                      </a:r>
                    </a:p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Für Investoren: Risiko,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wenig Mitsprache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250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Risikokapital (U): private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Equity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Business Angel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Venture Capital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Gründung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außerbörsliche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mittel bis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langfristig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Geld und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Know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how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Netzwerk, </a:t>
                      </a:r>
                    </a:p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Verbesserte Finanzierungsstruktur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Umfang u. Qualität untersch., </a:t>
                      </a:r>
                    </a:p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Abgabe von Einfluss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74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Beteiligung (EK, FK)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7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erwirtschaftete Gewinne, </a:t>
                      </a:r>
                    </a:p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Cash Fl. (U)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Wachst, Reife, Stab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mr-IN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  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FF0000"/>
                          </a:solidFill>
                          <a:effectLst/>
                          <a:latin typeface="Wingdings"/>
                        </a:rPr>
                        <a:t>¤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kurzfristig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Steigerung Eigenkapitalquote </a:t>
                      </a:r>
                    </a:p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Unabhängigkeit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Widerstand Investoren,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weil Gewinnausschüttung an sie sinkt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25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Kreditfinanzierung (P+U)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Wachst, R, Stab.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FK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k,m,l</a:t>
                      </a:r>
                      <a:endParaRPr lang="da-DK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Häufigste Finanzierungsform, Verfügbarkeit, Einfach, keine Mitspracherechte für Kreditgeber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Begrenzt, Abhängigkeit, kostet Zinsen und Nebenkosten, scheint in der Bilanz auf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25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(z.B. für einen Kauf &gt; Eigentum)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0012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Leasing /Mietkauf &gt;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Nutzung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(P+U),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Vereinbarung zw.. 3 Parteien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Wachst, R, Stab.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mr-IN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FK (G&amp;V)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a-DK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k,m,l</a:t>
                      </a:r>
                      <a:endParaRPr lang="da-DK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Steuervorteile (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Ust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auf Rate nicht auf Kaufpreis), scheint nicht in der Bilanz auf</a:t>
                      </a:r>
                    </a:p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keine zus. Sicherheit notwendig)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kein Eigentumserwerb, </a:t>
                      </a:r>
                    </a:p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komplexe Verträge, Vertrag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während Laufzeit nicht kündbar, Gesamtkosten können höher sein als Kredit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4952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L-geber, L-nehmer ,Lieferant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25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Anzahlung (U) durch Kunden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Wachst, R, Stab.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FK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Kunde finanziert, sichere Warenabnahme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ev. verlangt Kunde besseren Preis,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12020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Lieferantenkredit (P+U)</a:t>
                      </a:r>
                    </a:p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Zahlungsziel</a:t>
                      </a:r>
                    </a:p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Jahresverzinsung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=</a:t>
                      </a:r>
                    </a:p>
                    <a:p>
                      <a:pPr algn="l" fontAlgn="ctr"/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365*Skonto / (Ziel-Kassafrist)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Wachst, R, Stab.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FK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k,m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Schnell, bequem, formlose Kreditart  </a:t>
                      </a:r>
                    </a:p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Rückzahlung aus Verkaufserlösen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Abhängigkeit,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hohe Kosten (Skonto) , </a:t>
                      </a:r>
                    </a:p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 30 Tage Ziel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od. 2% Skonto 8 Tage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Jahreszins:</a:t>
                      </a:r>
                      <a:r>
                        <a:rPr lang="de-DE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hier </a:t>
                      </a:r>
                      <a:r>
                        <a:rPr lang="de-DE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</a:t>
                      </a:r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33%</a:t>
                      </a:r>
                    </a:p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25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l2fr. Rückstellung (U)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Wachst, R, Stab.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FK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FF0000"/>
                          </a:solidFill>
                          <a:effectLst/>
                          <a:latin typeface="Wingdings"/>
                        </a:rPr>
                        <a:t>¤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kommt aus Unt, Gestaltbarkeit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Gewinnminderung,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7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Factoring (U) </a:t>
                      </a:r>
                    </a:p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Verkauf von Forderungen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Wachst, R, Stab.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Umschichtung</a:t>
                      </a:r>
                    </a:p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Aktivseite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Bilanz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Liquidität, Risiko u Mahnwesen Auslagerung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Kosten über Bankkredit, Belastung der Kundenbeziehung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2501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Kapitalmarkt (Börse...)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0689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Aktien (U) Beteiligungskapital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Gründg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Wachst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unbefristet, hohe Kapitalsummen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teuer, große Summen, Info-pflicht,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2501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Unternehmen, die min. 30 Mio. € Eigenkapital aufnehmen möchten. Börsengang: mehrere Monate,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2501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Voraussetzungen: wirtschaftlich (min. 30 </a:t>
                      </a:r>
                      <a:r>
                        <a:rPr lang="de-DE" sz="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profitables Wachstum) rechtl. (AG, Bilanzierung IAS, ) börsenseitig (Mindest-Streubesitz, Publizitätspflicht, etc.)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2501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Anleihe (U), Fremdkapital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Wachst, R, Stab.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FK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¢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unabhängig</a:t>
                      </a:r>
                      <a:r>
                        <a:rPr lang="sk-SK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Banken, Tilgung Ende,</a:t>
                      </a:r>
                    </a:p>
                    <a:p>
                      <a:pPr algn="l" fontAlgn="ctr"/>
                      <a:r>
                        <a:rPr lang="sk-SK" sz="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Keine Belastung Kreditlinien</a:t>
                      </a:r>
                      <a:endParaRPr lang="sk-S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teuer, nur große Summen, </a:t>
                      </a:r>
                    </a:p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Abhängigkeit Ratingagenturen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2501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 verbrieftes langfristiges endfälliges Darlehen, Verzinsung: fix od. variabel od. 0-Kupon, von 5- 100e Mio. 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3103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i.d.R. v. Ratingagenturen bewertet (Moodys, Standard &amp;Poor, Fitch, Ratings AAA-DDD)</a:t>
                      </a:r>
                      <a:r>
                        <a:rPr lang="de-DE" sz="6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Investmentgrade von AAA bis BBB darunter riskant, D (insolvent)</a:t>
                      </a:r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pic>
        <p:nvPicPr>
          <p:cNvPr id="15" name="Bild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3733" y="3124201"/>
            <a:ext cx="522166" cy="24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7" grpId="0"/>
      <p:bldP spid="48" grpId="0" animBg="1"/>
      <p:bldP spid="50" grpId="0" animBg="1"/>
      <p:bldP spid="62" grpId="0"/>
      <p:bldP spid="54" grpId="0"/>
      <p:bldP spid="63" grpId="0"/>
      <p:bldP spid="64" grpId="0"/>
      <p:bldP spid="69" grpId="0"/>
      <p:bldP spid="9" grpId="0" animBg="1"/>
      <p:bldP spid="25" grpId="0" animBg="1"/>
      <p:bldP spid="10" grpId="0" animBg="1"/>
      <p:bldP spid="14" grpId="0" animBg="1"/>
      <p:bldP spid="33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1244</Words>
  <Application>Microsoft Macintosh PowerPoint</Application>
  <PresentationFormat>Bildschirmpräsentation (4:3)</PresentationFormat>
  <Paragraphs>243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Office-Design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HOLZHEU Werner</cp:lastModifiedBy>
  <cp:revision>158</cp:revision>
  <cp:lastPrinted>2016-11-10T17:09:05Z</cp:lastPrinted>
  <dcterms:created xsi:type="dcterms:W3CDTF">2015-09-21T19:41:13Z</dcterms:created>
  <dcterms:modified xsi:type="dcterms:W3CDTF">2022-05-17T20:11:20Z</dcterms:modified>
</cp:coreProperties>
</file>