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2" r:id="rId2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Helle Formatvorlag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ittlere Formatvorlag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90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08.01.19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0336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08.01.19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4192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08.01.19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1096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08.01.19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9462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08.01.19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0359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08.01.19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3294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08.01.19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1542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08.01.19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0662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08.01.19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103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08.01.19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2409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08.01.19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3640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5AD63-41A2-A646-AEE6-95E64B73BB29}" type="datetimeFigureOut">
              <a:rPr lang="de-DE" smtClean="0"/>
              <a:t>08.01.19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5057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-1" y="15389"/>
            <a:ext cx="3318065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+mj-lt"/>
                <a:cs typeface="Chalkduster"/>
              </a:rPr>
              <a:t>Mit Unternehmenskrisen umgehen</a:t>
            </a:r>
            <a:endParaRPr lang="de-DE" sz="1400" dirty="0" smtClean="0">
              <a:latin typeface="+mj-lt"/>
              <a:cs typeface="Chalkduster"/>
            </a:endParaRPr>
          </a:p>
        </p:txBody>
      </p:sp>
      <p:pic>
        <p:nvPicPr>
          <p:cNvPr id="3" name="Bild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3166"/>
            <a:ext cx="2451100" cy="797226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2451100" y="474061"/>
            <a:ext cx="66929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/>
              <a:t>Die Rosenberger Gruppe ist ein österreichisches Unternehmen im Bereich Gastronomie und Hotellerie mit Schwerpunkt Betrieb von Motels und Autobahnraststätten und Unternehmenssitz in </a:t>
            </a:r>
            <a:r>
              <a:rPr lang="de-DE" sz="1000" dirty="0" err="1"/>
              <a:t>Loosdorf</a:t>
            </a:r>
            <a:r>
              <a:rPr lang="de-DE" sz="1000" dirty="0"/>
              <a:t> im Bezirk </a:t>
            </a:r>
            <a:r>
              <a:rPr lang="de-DE" sz="1000" dirty="0" err="1"/>
              <a:t>Melk</a:t>
            </a:r>
            <a:r>
              <a:rPr lang="de-DE" sz="1000" dirty="0"/>
              <a:t>.</a:t>
            </a:r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70" y="940832"/>
            <a:ext cx="1663694" cy="1138755"/>
          </a:xfrm>
          <a:prstGeom prst="rect">
            <a:avLst/>
          </a:prstGeom>
        </p:spPr>
      </p:pic>
      <p:pic>
        <p:nvPicPr>
          <p:cNvPr id="6" name="Bild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5300" y="948206"/>
            <a:ext cx="2443399" cy="1133321"/>
          </a:xfrm>
          <a:prstGeom prst="rect">
            <a:avLst/>
          </a:prstGeom>
        </p:spPr>
      </p:pic>
      <p:pic>
        <p:nvPicPr>
          <p:cNvPr id="7" name="Bild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5999" y="935506"/>
            <a:ext cx="2262657" cy="1118681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6423673" y="805006"/>
            <a:ext cx="280169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 smtClean="0"/>
              <a:t>Gesamtmarkt: 87 Raststationen, Umsatz 125 </a:t>
            </a:r>
            <a:r>
              <a:rPr lang="de-DE" sz="1000" b="1" dirty="0" err="1" smtClean="0"/>
              <a:t>Mio</a:t>
            </a:r>
            <a:endParaRPr lang="de-DE" sz="1000" b="1" dirty="0" smtClean="0"/>
          </a:p>
          <a:p>
            <a:r>
              <a:rPr lang="de-DE" sz="1000" dirty="0" smtClean="0"/>
              <a:t>53 </a:t>
            </a:r>
            <a:r>
              <a:rPr lang="de-DE" sz="1000" dirty="0" smtClean="0"/>
              <a:t>davon mit </a:t>
            </a:r>
            <a:r>
              <a:rPr lang="de-DE" sz="1000" dirty="0" smtClean="0"/>
              <a:t>Gastronomie</a:t>
            </a:r>
          </a:p>
          <a:p>
            <a:r>
              <a:rPr lang="de-DE" sz="1000" dirty="0" smtClean="0"/>
              <a:t>15 </a:t>
            </a:r>
            <a:r>
              <a:rPr lang="de-DE" sz="1000" dirty="0" err="1" smtClean="0"/>
              <a:t>Landzeit</a:t>
            </a:r>
            <a:endParaRPr lang="de-DE" sz="1000" dirty="0" smtClean="0"/>
          </a:p>
          <a:p>
            <a:r>
              <a:rPr lang="de-DE" sz="1000" dirty="0" smtClean="0"/>
              <a:t>15 </a:t>
            </a:r>
            <a:r>
              <a:rPr lang="de-DE" sz="1000" dirty="0" smtClean="0"/>
              <a:t>Rosenberger: Umsatz 33 </a:t>
            </a:r>
            <a:r>
              <a:rPr lang="de-DE" sz="1000" dirty="0" err="1" smtClean="0"/>
              <a:t>Mio</a:t>
            </a:r>
            <a:endParaRPr lang="de-DE" sz="1000" dirty="0" smtClean="0"/>
          </a:p>
          <a:p>
            <a:r>
              <a:rPr lang="de-DE" sz="1000" dirty="0" smtClean="0"/>
              <a:t>7 Autogrill</a:t>
            </a:r>
          </a:p>
          <a:p>
            <a:r>
              <a:rPr lang="de-DE" sz="1000" dirty="0" smtClean="0"/>
              <a:t>5 </a:t>
            </a:r>
            <a:r>
              <a:rPr lang="de-DE" sz="1000" dirty="0" err="1" smtClean="0"/>
              <a:t>Mc</a:t>
            </a:r>
            <a:r>
              <a:rPr lang="de-DE" sz="1000" dirty="0" smtClean="0"/>
              <a:t> Donalds</a:t>
            </a:r>
          </a:p>
          <a:p>
            <a:r>
              <a:rPr lang="de-DE" sz="1000" dirty="0" err="1" smtClean="0"/>
              <a:t>Asfinag</a:t>
            </a:r>
            <a:r>
              <a:rPr lang="de-DE" sz="1000" dirty="0" smtClean="0"/>
              <a:t> </a:t>
            </a:r>
            <a:r>
              <a:rPr lang="de-DE" sz="1000" dirty="0" smtClean="0"/>
              <a:t>Rastplätze</a:t>
            </a:r>
          </a:p>
          <a:p>
            <a:r>
              <a:rPr lang="de-DE" sz="1000" dirty="0" smtClean="0"/>
              <a:t>+ Tankstellen</a:t>
            </a:r>
            <a:endParaRPr lang="de-DE" sz="1000" dirty="0" smtClean="0"/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0293065"/>
              </p:ext>
            </p:extLst>
          </p:nvPr>
        </p:nvGraphicFramePr>
        <p:xfrm>
          <a:off x="131337" y="2266490"/>
          <a:ext cx="2573763" cy="4574540"/>
        </p:xfrm>
        <a:graphic>
          <a:graphicData uri="http://schemas.openxmlformats.org/drawingml/2006/table">
            <a:tbl>
              <a:tblPr/>
              <a:tblGrid>
                <a:gridCol w="2573763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Warnsignale</a:t>
                      </a:r>
                      <a:r>
                        <a:rPr lang="de-DE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von Krisen</a:t>
                      </a:r>
                      <a:endParaRPr lang="de-DE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Von außen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Verlust</a:t>
                      </a: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von </a:t>
                      </a:r>
                      <a:r>
                        <a:rPr lang="de-DE" sz="900" b="1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Kunden </a:t>
                      </a: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Geändertes </a:t>
                      </a:r>
                      <a:r>
                        <a:rPr lang="de-DE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Kaufverhalten (junge, ...)</a:t>
                      </a:r>
                    </a:p>
                    <a:p>
                      <a:pPr marL="0" indent="0" algn="l" fontAlgn="b">
                        <a:buFontTx/>
                        <a:buNone/>
                      </a:pP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und</a:t>
                      </a: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Auftreten neuer </a:t>
                      </a:r>
                      <a:r>
                        <a:rPr lang="de-DE" sz="900" b="1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Konkurrenten</a:t>
                      </a: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Landzeit</a:t>
                      </a: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Autogrill, </a:t>
                      </a:r>
                      <a:r>
                        <a:rPr lang="de-DE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Mc</a:t>
                      </a: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 Donalds, andere, </a:t>
                      </a:r>
                      <a:r>
                        <a:rPr lang="de-DE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Asfinag</a:t>
                      </a:r>
                      <a:endParaRPr lang="de-DE" sz="900" b="0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0" indent="0" algn="l" fontAlgn="b">
                        <a:buFontTx/>
                        <a:buNone/>
                      </a:pP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Führen zu sinkenden </a:t>
                      </a:r>
                      <a:r>
                        <a:rPr lang="de-DE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Marktanteilen</a:t>
                      </a:r>
                    </a:p>
                    <a:p>
                      <a:pPr marL="0" indent="0" algn="l" fontAlgn="b">
                        <a:buFontTx/>
                        <a:buNone/>
                      </a:pPr>
                      <a:r>
                        <a:rPr lang="de-DE" sz="900" b="1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Lieferanten</a:t>
                      </a:r>
                      <a:r>
                        <a:rPr lang="de-DE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akzeptieren nur noch Barzahlungen</a:t>
                      </a:r>
                      <a:endParaRPr lang="de-DE" sz="900" b="1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Von innen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indent="0" algn="l" fontAlgn="b">
                        <a:buFontTx/>
                        <a:buNone/>
                      </a:pPr>
                      <a:r>
                        <a:rPr lang="de-DE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Bereich Finanzen</a:t>
                      </a: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Verlustvortrag</a:t>
                      </a: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vor 2016</a:t>
                      </a:r>
                      <a:r>
                        <a:rPr lang="de-DE" sz="900" b="1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: - </a:t>
                      </a:r>
                      <a:r>
                        <a:rPr lang="de-DE" sz="900" b="1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7,6 </a:t>
                      </a:r>
                      <a:r>
                        <a:rPr lang="de-DE" sz="900" b="1" i="0" u="none" strike="noStrike" baseline="0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Mio</a:t>
                      </a:r>
                      <a:endParaRPr lang="de-DE" sz="900" b="1" i="0" u="none" strike="noStrike" dirty="0" smtClean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2016: Umsatz 35 </a:t>
                      </a:r>
                      <a:r>
                        <a:rPr lang="de-DE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Mio</a:t>
                      </a:r>
                      <a:r>
                        <a:rPr lang="de-D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</a:t>
                      </a:r>
                      <a:r>
                        <a:rPr lang="de-DE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EGT </a:t>
                      </a:r>
                      <a:r>
                        <a:rPr lang="mr-IN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–</a:t>
                      </a:r>
                      <a:r>
                        <a:rPr lang="de-DE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3 </a:t>
                      </a:r>
                      <a:r>
                        <a:rPr lang="de-DE" sz="900" b="1" i="0" u="none" strike="noStrike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Mio</a:t>
                      </a:r>
                      <a:r>
                        <a:rPr lang="de-DE" sz="900" b="1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2016: Vermögen: </a:t>
                      </a: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19,7 </a:t>
                      </a:r>
                      <a:r>
                        <a:rPr lang="de-DE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Mio</a:t>
                      </a: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EK 2,7 </a:t>
                      </a:r>
                      <a:r>
                        <a:rPr lang="de-DE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Mio</a:t>
                      </a: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FK inkl. Rückstellungen </a:t>
                      </a: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 </a:t>
                      </a:r>
                      <a:r>
                        <a:rPr lang="de-DE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Mio</a:t>
                      </a:r>
                      <a:endParaRPr lang="de-DE" sz="900" b="0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2017: Umsatz 33 </a:t>
                      </a:r>
                      <a:r>
                        <a:rPr lang="de-DE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Mio</a:t>
                      </a: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</a:t>
                      </a:r>
                      <a:r>
                        <a:rPr lang="de-DE" sz="900" b="1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bereinigtes EGT</a:t>
                      </a:r>
                      <a:r>
                        <a:rPr lang="mr-IN" sz="900" b="1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–</a:t>
                      </a:r>
                      <a:r>
                        <a:rPr lang="de-DE" sz="900" b="1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3,7 </a:t>
                      </a:r>
                      <a:r>
                        <a:rPr lang="de-DE" sz="900" b="1" i="0" u="none" strike="noStrike" baseline="0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Mio</a:t>
                      </a:r>
                      <a:endParaRPr lang="de-DE" sz="900" b="1" i="0" u="none" strike="noStrike" baseline="0" dirty="0" smtClean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  <a:p>
                      <a:pPr marL="0" indent="0" algn="l" fontAlgn="b">
                        <a:buFontTx/>
                        <a:buNone/>
                      </a:pP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</a:t>
                      </a:r>
                      <a:r>
                        <a:rPr lang="de-DE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 sonstiger Ertrag (Schuldenschnitt) 10Mio = Gewinn 6,3 </a:t>
                      </a:r>
                      <a:r>
                        <a:rPr lang="de-DE" sz="7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Mio</a:t>
                      </a:r>
                      <a:endParaRPr lang="de-DE" sz="700" b="0" i="0" u="none" strike="noStrike" baseline="0" dirty="0" smtClean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2017: Vermögen </a:t>
                      </a: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17,6 </a:t>
                      </a:r>
                      <a:r>
                        <a:rPr lang="de-DE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Mio</a:t>
                      </a: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EK 2 </a:t>
                      </a:r>
                      <a:r>
                        <a:rPr lang="de-DE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Mio</a:t>
                      </a: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FK </a:t>
                      </a: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15,6 </a:t>
                      </a:r>
                      <a:r>
                        <a:rPr lang="de-DE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Mio</a:t>
                      </a:r>
                      <a:endParaRPr lang="de-DE" sz="900" b="0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0" indent="0" algn="l" fontAlgn="b">
                        <a:buFontTx/>
                        <a:buNone/>
                      </a:pPr>
                      <a:r>
                        <a:rPr lang="de-DE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Bereich Management</a:t>
                      </a: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Verkauf 2013</a:t>
                      </a: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an chinesische Eigentümer, </a:t>
                      </a: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aber keine genauen Informationen</a:t>
                      </a:r>
                      <a:endParaRPr lang="de-DE" sz="9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0" indent="0" algn="l" fontAlgn="b">
                        <a:buFontTx/>
                        <a:buNone/>
                      </a:pPr>
                      <a:r>
                        <a:rPr lang="de-DE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Bereich Personal</a:t>
                      </a: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Hohe</a:t>
                      </a: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Fehlzeiten, hohe</a:t>
                      </a: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Fluktuation, geringe Auslastung,... </a:t>
                      </a:r>
                      <a:r>
                        <a:rPr lang="de-DE" sz="900" b="1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Schlechte Mitarbeiterbewertungen </a:t>
                      </a: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z.B. </a:t>
                      </a:r>
                      <a:r>
                        <a:rPr lang="de-DE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Kununu</a:t>
                      </a: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2017</a:t>
                      </a:r>
                      <a:endParaRPr lang="de-DE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0" indent="0" algn="l" fontAlgn="b">
                        <a:buFontTx/>
                        <a:buNone/>
                      </a:pPr>
                      <a:endParaRPr lang="de-DE" sz="9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0" indent="0" algn="l" fontAlgn="b">
                        <a:buFontTx/>
                        <a:buNone/>
                      </a:pPr>
                      <a:endParaRPr lang="de-DE" sz="9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0" indent="0" algn="l" fontAlgn="b">
                        <a:buFontTx/>
                        <a:buNone/>
                      </a:pPr>
                      <a:endParaRPr lang="de-DE" sz="9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0" indent="0" algn="l" fontAlgn="b">
                        <a:buFontTx/>
                        <a:buNone/>
                      </a:pPr>
                      <a:endParaRPr lang="de-DE" sz="9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0" indent="0" algn="l" fontAlgn="b">
                        <a:buFontTx/>
                        <a:buNone/>
                      </a:pPr>
                      <a:endParaRPr lang="de-DE" sz="9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0" indent="0" algn="l" fontAlgn="b">
                        <a:buFontTx/>
                        <a:buNone/>
                      </a:pPr>
                      <a:endParaRPr lang="de-DE" sz="9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0" indent="0" algn="l" fontAlgn="b">
                        <a:buFontTx/>
                        <a:buNone/>
                      </a:pPr>
                      <a:r>
                        <a:rPr lang="de-DE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Bereich RWCO:</a:t>
                      </a:r>
                      <a:r>
                        <a:rPr lang="de-DE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</a:t>
                      </a:r>
                      <a:r>
                        <a:rPr lang="de-D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ichts</a:t>
                      </a: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bekannt</a:t>
                      </a:r>
                      <a:endParaRPr lang="de-DE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0071579"/>
              </p:ext>
            </p:extLst>
          </p:nvPr>
        </p:nvGraphicFramePr>
        <p:xfrm>
          <a:off x="2804320" y="3358096"/>
          <a:ext cx="2453158" cy="2105659"/>
        </p:xfrm>
        <a:graphic>
          <a:graphicData uri="http://schemas.openxmlformats.org/drawingml/2006/table">
            <a:tbl>
              <a:tblPr/>
              <a:tblGrid>
                <a:gridCol w="2453158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Auslöser von Krisen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externe Gründe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Liquidität </a:t>
                      </a:r>
                      <a:r>
                        <a:rPr lang="de-DE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- Zahlungsunfähigkeit</a:t>
                      </a: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Sanierungskonzept</a:t>
                      </a: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fertig aber</a:t>
                      </a:r>
                      <a:endParaRPr lang="de-DE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„Banken</a:t>
                      </a: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verweigern überraschend Kredite?“</a:t>
                      </a: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Novembergehälter, Weihnachtsgeld konnte nicht bezahlt werden.</a:t>
                      </a: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Kunden kaufen bei alternativen Anbietern,...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interne Gründe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Überschuldung (zu</a:t>
                      </a:r>
                      <a:r>
                        <a:rPr lang="de-DE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900" b="1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wenig Eigenkapital</a:t>
                      </a:r>
                      <a:r>
                        <a:rPr lang="de-DE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 </a:t>
                      </a:r>
                      <a:endParaRPr lang="de-DE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Falsche Strategie</a:t>
                      </a: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(vgl. alternative Anbieter)</a:t>
                      </a:r>
                      <a:endParaRPr lang="de-DE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Managementfehler (zu spät reagiert</a:t>
                      </a: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Fahrlässigkeit (früheres Sicherstellen</a:t>
                      </a: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von Finanzierungsalternativen)</a:t>
                      </a:r>
                      <a:endParaRPr lang="de-DE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3137486"/>
              </p:ext>
            </p:extLst>
          </p:nvPr>
        </p:nvGraphicFramePr>
        <p:xfrm>
          <a:off x="5388293" y="3267600"/>
          <a:ext cx="1708925" cy="3548380"/>
        </p:xfrm>
        <a:graphic>
          <a:graphicData uri="http://schemas.openxmlformats.org/drawingml/2006/table">
            <a:tbl>
              <a:tblPr/>
              <a:tblGrid>
                <a:gridCol w="1708925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Maßnahmen zur Bewältigung</a:t>
                      </a:r>
                      <a:endParaRPr lang="de-DE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Ohne gerichtliches</a:t>
                      </a: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Verfahren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Erarbeitung eines </a:t>
                      </a:r>
                      <a:r>
                        <a:rPr lang="de-DE" sz="900" b="1" i="0" u="none" strike="noStrike" dirty="0" smtClean="0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Sanierungskonzeptes</a:t>
                      </a:r>
                      <a:r>
                        <a:rPr lang="de-DE" sz="900" b="1" i="0" u="none" strike="noStrike" baseline="0" dirty="0" smtClean="0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900" b="0" i="0" u="none" strike="noStrike" baseline="0" dirty="0" smtClean="0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e</a:t>
                      </a: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v. mit externen Beratern</a:t>
                      </a:r>
                    </a:p>
                    <a:p>
                      <a:pPr marL="171450" indent="-171450" algn="l" fontAlgn="b">
                        <a:buFontTx/>
                        <a:buChar char="-"/>
                      </a:pPr>
                      <a:endParaRPr lang="de-DE" sz="900" b="1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1" i="0" u="none" strike="noStrike" baseline="0" dirty="0" smtClean="0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Zuführung liquider Mittel </a:t>
                      </a: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Gesellschafter (Verluste aus Vorjahren wurden immer wieder abgedeckt)</a:t>
                      </a:r>
                    </a:p>
                    <a:p>
                      <a:pPr marL="171450" indent="-171450" algn="l" fontAlgn="b">
                        <a:buFontTx/>
                        <a:buChar char="-"/>
                      </a:pPr>
                      <a:endParaRPr lang="de-DE" sz="900" b="0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1" i="0" u="none" strike="noStrike" baseline="0" dirty="0" smtClean="0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Schuldenreduktion z.B</a:t>
                      </a:r>
                      <a:r>
                        <a:rPr lang="de-DE" sz="900" b="0" i="0" u="none" strike="noStrike" baseline="0" dirty="0" smtClean="0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. </a:t>
                      </a: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außergerichtlicher Schuldenschnitt</a:t>
                      </a: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2017 </a:t>
                      </a:r>
                      <a:r>
                        <a:rPr lang="de-DE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Haircut</a:t>
                      </a: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um 10 </a:t>
                      </a:r>
                      <a:r>
                        <a:rPr lang="de-DE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Mio</a:t>
                      </a: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3 </a:t>
                      </a:r>
                      <a:r>
                        <a:rPr lang="de-DE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Mio</a:t>
                      </a: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Banken und 7 </a:t>
                      </a:r>
                      <a:r>
                        <a:rPr lang="de-DE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Mio</a:t>
                      </a:r>
                      <a:endParaRPr lang="de-DE" sz="900" b="0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171450" indent="-171450" algn="l" fontAlgn="b">
                        <a:buFontTx/>
                        <a:buChar char="-"/>
                      </a:pPr>
                      <a:endParaRPr lang="de-DE" sz="900" b="1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1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Erhöhung der Umsätze </a:t>
                      </a:r>
                      <a:endParaRPr lang="de-DE" sz="900" b="0" i="0" u="none" strike="noStrike" baseline="0" dirty="0" smtClean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Nicht gelungen (-2Mio)</a:t>
                      </a:r>
                    </a:p>
                    <a:p>
                      <a:pPr marL="171450" indent="-171450" algn="l" fontAlgn="b">
                        <a:buFontTx/>
                        <a:buChar char="-"/>
                      </a:pPr>
                      <a:endParaRPr lang="de-DE" sz="900" b="0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1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Reduktion von Kosten</a:t>
                      </a: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sind fast gleich geblieben</a:t>
                      </a:r>
                      <a:endParaRPr lang="de-DE" sz="900" b="1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171450" indent="-171450" algn="l" fontAlgn="b">
                        <a:buFontTx/>
                        <a:buChar char="-"/>
                      </a:pPr>
                      <a:endParaRPr lang="de-DE" sz="900" b="1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1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Umschulden</a:t>
                      </a:r>
                      <a:r>
                        <a:rPr lang="de-DE" sz="900" b="0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(von kurz auf langfristig nicht erfolgreich)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2" name="Bild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6511" y="5996924"/>
            <a:ext cx="1423890" cy="655697"/>
          </a:xfrm>
          <a:prstGeom prst="rect">
            <a:avLst/>
          </a:prstGeom>
        </p:spPr>
      </p:pic>
      <p:pic>
        <p:nvPicPr>
          <p:cNvPr id="13" name="Bild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33750" y="1141953"/>
            <a:ext cx="800099" cy="280447"/>
          </a:xfrm>
          <a:prstGeom prst="rect">
            <a:avLst/>
          </a:prstGeom>
        </p:spPr>
      </p:pic>
      <p:pic>
        <p:nvPicPr>
          <p:cNvPr id="14" name="Bild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16899" y="1422400"/>
            <a:ext cx="330199" cy="275952"/>
          </a:xfrm>
          <a:prstGeom prst="rect">
            <a:avLst/>
          </a:prstGeom>
        </p:spPr>
      </p:pic>
      <p:pic>
        <p:nvPicPr>
          <p:cNvPr id="15" name="Bild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75051" y="1617907"/>
            <a:ext cx="391148" cy="288887"/>
          </a:xfrm>
          <a:prstGeom prst="rect">
            <a:avLst/>
          </a:prstGeom>
        </p:spPr>
      </p:pic>
      <p:pic>
        <p:nvPicPr>
          <p:cNvPr id="16" name="Bild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75599" y="1881394"/>
            <a:ext cx="1139201" cy="182835"/>
          </a:xfrm>
          <a:prstGeom prst="rect">
            <a:avLst/>
          </a:prstGeom>
        </p:spPr>
      </p:pic>
      <p:pic>
        <p:nvPicPr>
          <p:cNvPr id="17" name="Bild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05100" y="2181187"/>
            <a:ext cx="342824" cy="701232"/>
          </a:xfrm>
          <a:prstGeom prst="rect">
            <a:avLst/>
          </a:prstGeom>
        </p:spPr>
      </p:pic>
      <p:pic>
        <p:nvPicPr>
          <p:cNvPr id="18" name="Bild 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03250" y="2638115"/>
            <a:ext cx="607484" cy="719981"/>
          </a:xfrm>
          <a:prstGeom prst="rect">
            <a:avLst/>
          </a:prstGeom>
        </p:spPr>
      </p:pic>
      <p:graphicFrame>
        <p:nvGraphicFramePr>
          <p:cNvPr id="19" name="Tabel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5366583"/>
              </p:ext>
            </p:extLst>
          </p:nvPr>
        </p:nvGraphicFramePr>
        <p:xfrm>
          <a:off x="7235436" y="2594500"/>
          <a:ext cx="1730763" cy="4234179"/>
        </p:xfrm>
        <a:graphic>
          <a:graphicData uri="http://schemas.openxmlformats.org/drawingml/2006/table">
            <a:tbl>
              <a:tblPr/>
              <a:tblGrid>
                <a:gridCol w="1730763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Maßnahmen zur Bewältigung</a:t>
                      </a:r>
                      <a:endParaRPr lang="de-DE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Mit gerichtlichem Verfahren</a:t>
                      </a:r>
                      <a:endParaRPr lang="de-DE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Dez. 2018: Antrag auf ____________________________________________gestellt.</a:t>
                      </a: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  <a:p>
                      <a:pPr marL="0" indent="0" algn="l" fontAlgn="b">
                        <a:buFontTx/>
                        <a:buNone/>
                      </a:pPr>
                      <a:endParaRPr lang="de-DE" sz="900" b="0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Beim Landesgericht__________</a:t>
                      </a:r>
                    </a:p>
                    <a:p>
                      <a:pPr marL="171450" indent="-171450" algn="l" fontAlgn="b">
                        <a:buFontTx/>
                        <a:buChar char="-"/>
                      </a:pPr>
                      <a:endParaRPr lang="de-DE" sz="900" b="0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Schuldenstand:_____________</a:t>
                      </a:r>
                    </a:p>
                    <a:p>
                      <a:pPr marL="171450" indent="-171450" algn="l" fontAlgn="b">
                        <a:buFontTx/>
                        <a:buChar char="-"/>
                      </a:pPr>
                      <a:endParaRPr lang="de-DE" sz="900" b="0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Betroffenen Mitarbeiter:_____</a:t>
                      </a:r>
                    </a:p>
                    <a:p>
                      <a:pPr marL="171450" indent="-171450" algn="l" fontAlgn="b">
                        <a:buFontTx/>
                        <a:buChar char="-"/>
                      </a:pPr>
                      <a:endParaRPr lang="de-DE" sz="900" b="0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Angepeilte Quote:__________</a:t>
                      </a:r>
                    </a:p>
                    <a:p>
                      <a:pPr marL="171450" indent="-171450" algn="l" fontAlgn="b">
                        <a:buFontTx/>
                        <a:buChar char="-"/>
                      </a:pPr>
                      <a:endParaRPr lang="de-DE" sz="900" b="0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Ziel:______________________</a:t>
                      </a:r>
                    </a:p>
                    <a:p>
                      <a:pPr marL="171450" indent="-171450" algn="l" fontAlgn="b">
                        <a:buFontTx/>
                        <a:buChar char="-"/>
                      </a:pPr>
                      <a:endParaRPr lang="de-DE" sz="900" b="0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Schicksal des Unternehmens liegt nun in den Händen der</a:t>
                      </a:r>
                    </a:p>
                    <a:p>
                      <a:pPr marL="171450" indent="-171450" algn="l" fontAlgn="b">
                        <a:buFontTx/>
                        <a:buChar char="-"/>
                      </a:pPr>
                      <a:endParaRPr lang="de-DE" sz="900" b="0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________________________</a:t>
                      </a:r>
                    </a:p>
                    <a:p>
                      <a:pPr marL="171450" indent="-171450" algn="l" fontAlgn="b">
                        <a:buFontTx/>
                        <a:buChar char="-"/>
                      </a:pPr>
                      <a:endParaRPr lang="de-DE" sz="900" b="0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KSV von 1870:?        </a:t>
                      </a:r>
                    </a:p>
                    <a:p>
                      <a:pPr marL="171450" indent="-171450" algn="l" fontAlgn="b">
                        <a:buFontTx/>
                        <a:buChar char="-"/>
                      </a:pPr>
                      <a:endParaRPr lang="de-DE" sz="900" b="0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_______________________</a:t>
                      </a:r>
                    </a:p>
                    <a:p>
                      <a:pPr marL="171450" indent="-171450" algn="l" fontAlgn="b">
                        <a:buFontTx/>
                        <a:buChar char="-"/>
                      </a:pPr>
                      <a:endParaRPr lang="de-DE" sz="900" b="0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Welche gerichtliche Möglichkeit besteht im Privatbereich?</a:t>
                      </a:r>
                    </a:p>
                    <a:p>
                      <a:pPr marL="171450" indent="-171450" algn="l" fontAlgn="b">
                        <a:buFontTx/>
                        <a:buChar char="-"/>
                      </a:pPr>
                      <a:endParaRPr lang="de-DE" sz="900" b="0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_________________________</a:t>
                      </a:r>
                    </a:p>
                    <a:p>
                      <a:pPr marL="0" indent="0" algn="l" fontAlgn="b">
                        <a:buFontTx/>
                        <a:buNone/>
                      </a:pPr>
                      <a:endParaRPr lang="de-DE" sz="900" b="0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" name="Bild 1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03432" y="2128445"/>
            <a:ext cx="472167" cy="346385"/>
          </a:xfrm>
          <a:prstGeom prst="rect">
            <a:avLst/>
          </a:prstGeom>
        </p:spPr>
      </p:pic>
      <p:pic>
        <p:nvPicPr>
          <p:cNvPr id="21" name="Bild 2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864225" y="2638114"/>
            <a:ext cx="549340" cy="618975"/>
          </a:xfrm>
          <a:prstGeom prst="rect">
            <a:avLst/>
          </a:prstGeom>
        </p:spPr>
      </p:pic>
      <p:sp>
        <p:nvSpPr>
          <p:cNvPr id="22" name="Textfeld 21"/>
          <p:cNvSpPr txBox="1"/>
          <p:nvPr/>
        </p:nvSpPr>
        <p:spPr>
          <a:xfrm>
            <a:off x="3318064" y="15389"/>
            <a:ext cx="582593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AT" sz="900" dirty="0" smtClean="0">
                <a:latin typeface="+mj-lt"/>
                <a:cs typeface="Chalkduster"/>
              </a:rPr>
              <a:t>Warnsignale und Auslöser der Krise bei Rosenberger identifizieren können</a:t>
            </a:r>
          </a:p>
          <a:p>
            <a:r>
              <a:rPr lang="de-AT" sz="900" dirty="0" smtClean="0">
                <a:latin typeface="+mj-lt"/>
                <a:cs typeface="Chalkduster"/>
              </a:rPr>
              <a:t>Außergerichtliche und gerichtliche Maßnahmen der Sanierung bei Rosenberger erläutern können</a:t>
            </a:r>
          </a:p>
        </p:txBody>
      </p:sp>
      <p:cxnSp>
        <p:nvCxnSpPr>
          <p:cNvPr id="26" name="Gerade Verbindung 25"/>
          <p:cNvCxnSpPr/>
          <p:nvPr/>
        </p:nvCxnSpPr>
        <p:spPr>
          <a:xfrm>
            <a:off x="3577850" y="6060424"/>
            <a:ext cx="0" cy="65569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feld 27"/>
          <p:cNvSpPr txBox="1"/>
          <p:nvPr/>
        </p:nvSpPr>
        <p:spPr>
          <a:xfrm>
            <a:off x="2765354" y="5791200"/>
            <a:ext cx="155683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dirty="0" smtClean="0"/>
              <a:t>A </a:t>
            </a:r>
            <a:r>
              <a:rPr lang="de-DE" sz="900" dirty="0" smtClean="0"/>
              <a:t> Skizze </a:t>
            </a:r>
            <a:r>
              <a:rPr lang="de-DE" sz="900" dirty="0" smtClean="0"/>
              <a:t>Bilanz </a:t>
            </a:r>
            <a:r>
              <a:rPr lang="de-DE" sz="900" dirty="0" smtClean="0"/>
              <a:t>31.12.2017  </a:t>
            </a:r>
            <a:r>
              <a:rPr lang="de-DE" sz="900" dirty="0" smtClean="0"/>
              <a:t>P</a:t>
            </a:r>
            <a:endParaRPr lang="de-DE" sz="900" dirty="0"/>
          </a:p>
        </p:txBody>
      </p:sp>
      <p:cxnSp>
        <p:nvCxnSpPr>
          <p:cNvPr id="27" name="Gerade Verbindung 26"/>
          <p:cNvCxnSpPr/>
          <p:nvPr/>
        </p:nvCxnSpPr>
        <p:spPr>
          <a:xfrm>
            <a:off x="2804320" y="6060424"/>
            <a:ext cx="148057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feld 29"/>
          <p:cNvSpPr txBox="1"/>
          <p:nvPr/>
        </p:nvSpPr>
        <p:spPr>
          <a:xfrm>
            <a:off x="4381734" y="5791200"/>
            <a:ext cx="99934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dirty="0" smtClean="0"/>
              <a:t>Skizze G&amp;V 2017:</a:t>
            </a:r>
            <a:endParaRPr lang="de-DE" sz="900" dirty="0"/>
          </a:p>
        </p:txBody>
      </p:sp>
      <p:sp>
        <p:nvSpPr>
          <p:cNvPr id="31" name="Textfeld 30"/>
          <p:cNvSpPr txBox="1"/>
          <p:nvPr/>
        </p:nvSpPr>
        <p:spPr>
          <a:xfrm>
            <a:off x="2712038" y="5570836"/>
            <a:ext cx="271751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b="1" i="1" dirty="0" smtClean="0"/>
              <a:t>Entwerfen Sie eine Skizze der letzten Bilanz und G&amp;V</a:t>
            </a:r>
            <a:endParaRPr lang="de-DE" sz="900" b="1" i="1" dirty="0"/>
          </a:p>
        </p:txBody>
      </p:sp>
      <p:sp>
        <p:nvSpPr>
          <p:cNvPr id="32" name="Textfeld 31"/>
          <p:cNvSpPr txBox="1"/>
          <p:nvPr/>
        </p:nvSpPr>
        <p:spPr>
          <a:xfrm>
            <a:off x="6420790" y="2414426"/>
            <a:ext cx="273724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b="1" i="1" dirty="0" smtClean="0"/>
              <a:t>Ergänzen Sie die Maßnahmen zur Krisenbewältigung</a:t>
            </a:r>
            <a:endParaRPr lang="de-DE" sz="900" b="1" i="1" dirty="0"/>
          </a:p>
        </p:txBody>
      </p:sp>
    </p:spTree>
    <p:extLst>
      <p:ext uri="{BB962C8B-B14F-4D97-AF65-F5344CB8AC3E}">
        <p14:creationId xmlns:p14="http://schemas.microsoft.com/office/powerpoint/2010/main" val="3442955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445</Words>
  <Application>Microsoft Macintosh PowerPoint</Application>
  <PresentationFormat>Bildschirmpräsentation (4:3)</PresentationFormat>
  <Paragraphs>98</Paragraphs>
  <Slides>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2" baseType="lpstr">
      <vt:lpstr>Office-Design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werner holzheu</dc:creator>
  <cp:lastModifiedBy>werner holzheu</cp:lastModifiedBy>
  <cp:revision>184</cp:revision>
  <cp:lastPrinted>2019-01-08T06:39:30Z</cp:lastPrinted>
  <dcterms:created xsi:type="dcterms:W3CDTF">2015-09-21T19:41:13Z</dcterms:created>
  <dcterms:modified xsi:type="dcterms:W3CDTF">2019-01-08T06:45:49Z</dcterms:modified>
</cp:coreProperties>
</file>