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7" r:id="rId4"/>
    <p:sldId id="265" r:id="rId5"/>
    <p:sldId id="271" r:id="rId6"/>
    <p:sldId id="266" r:id="rId7"/>
    <p:sldId id="267" r:id="rId8"/>
    <p:sldId id="268" r:id="rId9"/>
    <p:sldId id="269" r:id="rId10"/>
    <p:sldId id="258" r:id="rId11"/>
    <p:sldId id="259" r:id="rId12"/>
    <p:sldId id="261" r:id="rId13"/>
    <p:sldId id="270" r:id="rId14"/>
    <p:sldId id="260" r:id="rId15"/>
    <p:sldId id="262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1"/>
    <p:restoredTop sz="94628"/>
  </p:normalViewPr>
  <p:slideViewPr>
    <p:cSldViewPr snapToGrid="0" snapToObjects="1">
      <p:cViewPr varScale="1">
        <p:scale>
          <a:sx n="119" d="100"/>
          <a:sy n="119" d="100"/>
        </p:scale>
        <p:origin x="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D7565-C975-0444-AF0B-7B5B24DC1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212C01-4F54-3747-B67C-714B82393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5491C-6328-4E49-B65D-2379EFB6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145F5A-958D-204E-B03D-190BE745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D78CCF-315E-EC43-AF53-B7B0E1DA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12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0F705-2C5F-4B48-9EBE-DD5741DD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B92BFB2-3585-3A43-8B09-64E62294A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3A111F-E37A-BB4D-8FF0-BC9A8F0B0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D10051-F724-0348-BC42-D28A0CE07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F87476-A754-A046-A458-9031448E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35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0BF9E6D-7C6B-A04A-9A86-999329D08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833664-A601-5244-9DC7-43709C4B4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C7E572-0E1C-604B-96E6-E7FED960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DD0A78-BF38-224E-90FF-AE62C655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120A82-1417-B045-BD2C-F71B0D90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16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0C0A3-FC3B-EF4C-A9F5-7F10567B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D22E76-C876-9544-BFFE-A294537C1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470D78-6B60-534F-B09A-F00B729D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840006-E09E-1B43-807F-57D4D580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53DDD6-5E3D-594A-8366-DEA1118C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67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4E8B8-05C1-6342-90B0-BA012DC49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19B3F5-1969-AD4A-9C91-0A4C99A9F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25BB47-97B2-0B44-B731-B385E04F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C661E1-69F7-A94F-881D-7E5B7885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E0D9D9-015E-1341-B287-F1570DD5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20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708E43-F95E-7B49-907A-6FD18FEBD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01A609-4D45-0149-8A65-60E5F9535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715860-84CD-E540-9F4F-68776C44B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9C4251-DF0C-C743-A9E7-8F3EA2A37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2EDC44-0102-2343-B3DC-7B862F81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18A58D-94AC-A347-A6AE-39EB2D823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47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BE5897-79AD-3747-B373-D5319501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2C5496-28FB-664D-8909-6421C724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EEADC3-4995-F043-BBA0-4714CCF56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0C2372-19FB-8149-8BEF-CADF3657C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E502F45-FD1A-FD44-A736-9F0BAAEBF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8F254A3-5BC5-0F46-9797-82ADC764E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04AAC59-FE7C-4841-A571-1BE0E217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D5C93A9-9367-BF42-8544-3E6A383D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59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8A8BA1-3D32-9143-8F15-64EDF77F1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AC2641-7AB9-3848-9FAE-C27DA61B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6B61D14-BE80-0447-947D-444B28B4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F2D5D2-5C3D-524C-ABDC-051AF059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49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E7D268-FE06-EA4E-8EBD-D7A0039E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56C07D-C4B8-6542-BBE4-EF5C3F6A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1F3BEF-2AF8-C940-859E-2885D35D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2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55AA6-7E41-9D48-833A-6881FD8D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25641F-AB31-1A49-A79B-DE8BA74D4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1A4ADC-07C6-DE4E-8982-403741B84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9E3AFC-A955-E943-9D49-875E55933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996860-C0D2-F248-B0F0-E3461310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A964E7-07CE-8C46-B92C-8CB1182D4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89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8E6DC-6363-BA44-9EA3-C3DCA0E8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391E2D3-8BC5-6843-85C9-20A953C20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8F71EB-231F-7542-8CD2-AEA252C16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FFECC64-1F3B-6D41-8057-70F7A83D9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4F9CC4-496D-174C-BB09-ED245B2A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EB86A3-64C8-ED48-821B-C2676B92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83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797F55B-4C9E-5A46-A96D-AE6DCF87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917B8D-1F9F-A149-877F-299E0E7B5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0B1A23-4F0E-3D43-ACC8-6A974C27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D6239-15C2-F04E-84E4-4F497764F660}" type="datetimeFigureOut">
              <a:rPr lang="de-DE" smtClean="0"/>
              <a:t>19.04.22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1A3674-7C91-6A4C-AC7C-17349C49E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DEB59-16FD-3B40-8BD1-75C2F6FC3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77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572F8-73E1-7E42-94BE-537E3428D4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Förderkurs</a:t>
            </a:r>
            <a:br>
              <a:rPr lang="de-DE" dirty="0"/>
            </a:br>
            <a:r>
              <a:rPr lang="de-DE" dirty="0"/>
              <a:t>RWCO</a:t>
            </a:r>
            <a:br>
              <a:rPr lang="de-DE" dirty="0"/>
            </a:br>
            <a:r>
              <a:rPr lang="de-DE" dirty="0"/>
              <a:t>Beispiele</a:t>
            </a:r>
            <a:br>
              <a:rPr lang="de-DE" dirty="0"/>
            </a:br>
            <a:r>
              <a:rPr lang="de-DE" dirty="0"/>
              <a:t> 1 Jahrgang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071E10-1BE4-B84C-A173-5E1403853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 </a:t>
            </a:r>
            <a:r>
              <a:rPr lang="de-DE" dirty="0" err="1"/>
              <a:t>Holzheu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020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A6F5C4E-43C2-1041-AD30-78447AF44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926" y="721519"/>
            <a:ext cx="6307509" cy="54149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F20BF90-DDA5-294E-9093-CB4B9A68D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009" y="1275375"/>
            <a:ext cx="5980780" cy="16525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F1ED18-FA2E-8741-AD89-3ABF21379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182" y="2927959"/>
            <a:ext cx="5982152" cy="122970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DF09EA5-5DDB-AC49-A2A2-4FC896447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023" y="4157664"/>
            <a:ext cx="5880311" cy="24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94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FC4DE6-2D3F-4644-B9B4-E15FD3394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40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FC538F0-A433-BE40-A8AE-D2EE02349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19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Erfolgskonten, G&amp;V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Eigenkapital erläutern können, G&amp;V als Unterkonto des Eigenkapitals erklären können, Buchungsregeln für aktive, passive Bestandskonten und Aufwände und Erträge anwenden können.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Bilanz (z.B. einer Bäckerei)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3429000"/>
            <a:ext cx="2736304" cy="112824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764704"/>
            <a:ext cx="3356534" cy="165618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5" name="Tabelle 14"/>
          <p:cNvGraphicFramePr>
            <a:graphicFrameLocks noGrp="1"/>
          </p:cNvGraphicFramePr>
          <p:nvPr/>
        </p:nvGraphicFramePr>
        <p:xfrm>
          <a:off x="1631504" y="5661248"/>
          <a:ext cx="3672408" cy="715516"/>
        </p:xfrm>
        <a:graphic>
          <a:graphicData uri="http://schemas.openxmlformats.org/drawingml/2006/table">
            <a:tbl>
              <a:tblPr/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1) Welche Konten sind betroffen?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 Aktives Bestandskonto ,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passives Bestandskonto,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Aufwand oder Ertrag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3) Vermehrung (+) oder Verminderung (-)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4) Soll oder Haben?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16" y="2996952"/>
            <a:ext cx="1343764" cy="342528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736" y="4581129"/>
            <a:ext cx="1294284" cy="395899"/>
          </a:xfrm>
          <a:prstGeom prst="rect">
            <a:avLst/>
          </a:prstGeom>
        </p:spPr>
      </p:pic>
      <p:graphicFrame>
        <p:nvGraphicFramePr>
          <p:cNvPr id="27" name="Tabelle 26"/>
          <p:cNvGraphicFramePr>
            <a:graphicFrameLocks noGrp="1"/>
          </p:cNvGraphicFramePr>
          <p:nvPr/>
        </p:nvGraphicFramePr>
        <p:xfrm>
          <a:off x="1703512" y="2564904"/>
          <a:ext cx="3312368" cy="190500"/>
        </p:xfrm>
        <a:graphic>
          <a:graphicData uri="http://schemas.openxmlformats.org/drawingml/2006/table">
            <a:tbl>
              <a:tblPr/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Buchungsregeln für akt.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BK, pass. BK, Aufwände und Erträge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el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302800"/>
              </p:ext>
            </p:extLst>
          </p:nvPr>
        </p:nvGraphicFramePr>
        <p:xfrm>
          <a:off x="5818063" y="447132"/>
          <a:ext cx="5334124" cy="929640"/>
        </p:xfrm>
        <a:graphic>
          <a:graphicData uri="http://schemas.openxmlformats.org/drawingml/2006/table">
            <a:tbl>
              <a:tblPr/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4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Eigenkapital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Wie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reich ist ein Unternehmen? Wenn das Eigenkapital im Folgejahr um 20.000 steigt ist das Unternehmen reicher geworden (hat ev. Gewinn in Höhe von 20.000 Euro gemacht.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Erfolgskonten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Aufwände und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Erträge, beeinflussen den Gewinn (Buchung im Soll 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de-DE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  <a:sym typeface="Wingdings"/>
                        </a:rPr>
                        <a:t>Buchung im Haben</a:t>
                      </a:r>
                      <a:r>
                        <a:rPr lang="de-DE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de-DE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  <a:sym typeface="Wingdings"/>
                        </a:rPr>
                        <a:t>)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Aufwände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Machen ein Unternehmen ärmer z.B. HW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Einsatz, Personalaufwand, Energieaufwand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Erträge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Machen ein Unternehmen reicher: z.B. HW Erlöse,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Provisionserträge, Zinserträge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Gewinn,</a:t>
                      </a:r>
                      <a:r>
                        <a:rPr lang="de-DE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Verlust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Erträge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&gt; Aufwände = Gewinn, Auswände &gt; Erträge = Verlust, 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G&amp;V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Gewinn &amp; Verlustrechnungskonto (Unterkonto des Eigenkapitals, Zusammenfassung der Erträge, Aufwände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8" name="Gerade Verbindung 17"/>
          <p:cNvCxnSpPr/>
          <p:nvPr/>
        </p:nvCxnSpPr>
        <p:spPr>
          <a:xfrm>
            <a:off x="5159896" y="1412776"/>
            <a:ext cx="2160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7320136" y="1412776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Bild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512" y="1879856"/>
            <a:ext cx="2520280" cy="1010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hteck 23"/>
          <p:cNvSpPr/>
          <p:nvPr/>
        </p:nvSpPr>
        <p:spPr>
          <a:xfrm>
            <a:off x="1631504" y="2564904"/>
            <a:ext cx="3672408" cy="259228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41" name="Tabelle 40"/>
          <p:cNvGraphicFramePr>
            <a:graphicFrameLocks noGrp="1"/>
          </p:cNvGraphicFramePr>
          <p:nvPr/>
        </p:nvGraphicFramePr>
        <p:xfrm>
          <a:off x="1631504" y="5373216"/>
          <a:ext cx="3312368" cy="190500"/>
        </p:xfrm>
        <a:graphic>
          <a:graphicData uri="http://schemas.openxmlformats.org/drawingml/2006/table">
            <a:tbl>
              <a:tblPr/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Fragen für den Buchungssatz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6" name="Gerade Verbindung mit Pfeil 25"/>
          <p:cNvCxnSpPr/>
          <p:nvPr/>
        </p:nvCxnSpPr>
        <p:spPr>
          <a:xfrm>
            <a:off x="5902363" y="227687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679045" y="2185660"/>
            <a:ext cx="432048" cy="43204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5" name="Gerade Verbindung mit Pfeil 44"/>
          <p:cNvCxnSpPr/>
          <p:nvPr/>
        </p:nvCxnSpPr>
        <p:spPr>
          <a:xfrm flipV="1">
            <a:off x="11119895" y="222545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10903871" y="2168859"/>
            <a:ext cx="432048" cy="43204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47" name="Tabelle 46"/>
          <p:cNvGraphicFramePr>
            <a:graphicFrameLocks noGrp="1"/>
          </p:cNvGraphicFramePr>
          <p:nvPr/>
        </p:nvGraphicFramePr>
        <p:xfrm>
          <a:off x="5447928" y="3429000"/>
          <a:ext cx="4752528" cy="190500"/>
        </p:xfrm>
        <a:graphic>
          <a:graphicData uri="http://schemas.openxmlformats.org/drawingml/2006/table">
            <a:tbl>
              <a:tblPr/>
              <a:tblGrid>
                <a:gridCol w="475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Geschäftsfälle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die während des Jahres angefallen sind (inkl. Erträge und Aufwände)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elle 41"/>
          <p:cNvGraphicFramePr>
            <a:graphicFrameLocks noGrp="1"/>
          </p:cNvGraphicFramePr>
          <p:nvPr/>
        </p:nvGraphicFramePr>
        <p:xfrm>
          <a:off x="6023992" y="3789040"/>
          <a:ext cx="3606800" cy="2667000"/>
        </p:xfrm>
        <a:graphic>
          <a:graphicData uri="http://schemas.openxmlformats.org/drawingml/2006/table">
            <a:tbl>
              <a:tblPr/>
              <a:tblGrid>
                <a:gridCol w="360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3.1. Bareinkauf von Getränken 200,00 EUR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Welche Konten: HW Einsatz und Kassa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Kassa: akt. BK, HW Einsatz: Aufwand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Kassa: -, HW Einsatz: +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Kassa im Haben, HW Einsatz im Soll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HW Einsatz 200+ 2Vost 40  /  2  Kassa     240,-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ê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5.1. Barverkauf von Getränken 12,00 EUR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Kassa 12  / HW Erlöse 10,- + 4 Getränkeerlöse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é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6.1. Überweisung von 1.000,00 an Lieferanten zur Begleichung von Verbindlichkeiten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Lieferverbindlichkeiten    / 2 Bank    1.000,-    =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7.1. Überweisung der Mieterträge für Jänner 1.250,00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8.1. Kauf eines Regales gegen spätere Bezahlung um 500,00 EUR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140CC302-08E5-DB4C-AE5F-97232921A145}"/>
              </a:ext>
            </a:extLst>
          </p:cNvPr>
          <p:cNvSpPr/>
          <p:nvPr/>
        </p:nvSpPr>
        <p:spPr>
          <a:xfrm>
            <a:off x="1145728" y="1131706"/>
            <a:ext cx="442912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375BA46-D818-7249-8EAE-73EBC3DA50C1}"/>
              </a:ext>
            </a:extLst>
          </p:cNvPr>
          <p:cNvSpPr/>
          <p:nvPr/>
        </p:nvSpPr>
        <p:spPr>
          <a:xfrm>
            <a:off x="1130786" y="1585108"/>
            <a:ext cx="442912" cy="621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  <a:p>
            <a:pPr algn="ctr"/>
            <a:r>
              <a:rPr lang="de-DE" dirty="0"/>
              <a:t>2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CC7834DF-39C8-A14A-8924-F573D3B8A540}"/>
              </a:ext>
            </a:extLst>
          </p:cNvPr>
          <p:cNvSpPr/>
          <p:nvPr/>
        </p:nvSpPr>
        <p:spPr>
          <a:xfrm>
            <a:off x="5159896" y="1510309"/>
            <a:ext cx="442912" cy="621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E5FC1B7-1DB5-CA44-85B8-A75EC6BE5B3A}"/>
              </a:ext>
            </a:extLst>
          </p:cNvPr>
          <p:cNvSpPr/>
          <p:nvPr/>
        </p:nvSpPr>
        <p:spPr>
          <a:xfrm>
            <a:off x="5183194" y="954439"/>
            <a:ext cx="442912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9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D601E3B-77BE-2942-A47D-2355B556B39C}"/>
              </a:ext>
            </a:extLst>
          </p:cNvPr>
          <p:cNvSpPr/>
          <p:nvPr/>
        </p:nvSpPr>
        <p:spPr>
          <a:xfrm>
            <a:off x="6962064" y="1972657"/>
            <a:ext cx="126932" cy="815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/>
              <a:t>5</a:t>
            </a:r>
          </a:p>
          <a:p>
            <a:pPr algn="ctr"/>
            <a:r>
              <a:rPr lang="de-DE" sz="900" dirty="0"/>
              <a:t>6</a:t>
            </a:r>
          </a:p>
          <a:p>
            <a:pPr algn="ctr"/>
            <a:r>
              <a:rPr lang="de-DE" sz="900" dirty="0"/>
              <a:t>7</a:t>
            </a:r>
          </a:p>
          <a:p>
            <a:pPr algn="ctr"/>
            <a:endParaRPr lang="de-DE" sz="900" dirty="0"/>
          </a:p>
          <a:p>
            <a:pPr algn="ctr"/>
            <a:r>
              <a:rPr lang="de-DE" sz="900" dirty="0"/>
              <a:t>8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A500A5BF-0E74-4405-02C5-FAB0234CAEF6}"/>
              </a:ext>
            </a:extLst>
          </p:cNvPr>
          <p:cNvSpPr/>
          <p:nvPr/>
        </p:nvSpPr>
        <p:spPr>
          <a:xfrm>
            <a:off x="9654336" y="2015689"/>
            <a:ext cx="113608" cy="771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/>
              <a:t>4</a:t>
            </a:r>
          </a:p>
          <a:p>
            <a:pPr algn="ctr"/>
            <a:r>
              <a:rPr lang="de-DE" sz="900" dirty="0"/>
              <a:t>4</a:t>
            </a:r>
          </a:p>
          <a:p>
            <a:pPr algn="ctr"/>
            <a:r>
              <a:rPr lang="de-DE" sz="900" dirty="0"/>
              <a:t>4</a:t>
            </a:r>
          </a:p>
          <a:p>
            <a:pPr algn="ctr"/>
            <a:r>
              <a:rPr lang="de-DE" sz="900" dirty="0"/>
              <a:t>8</a:t>
            </a:r>
          </a:p>
          <a:p>
            <a:pPr algn="ctr"/>
            <a:r>
              <a:rPr lang="de-DE" sz="900" dirty="0"/>
              <a:t>4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7873AAF-AB28-04CD-4D9C-8C21F084C9C4}"/>
              </a:ext>
            </a:extLst>
          </p:cNvPr>
          <p:cNvSpPr txBox="1"/>
          <p:nvPr/>
        </p:nvSpPr>
        <p:spPr>
          <a:xfrm>
            <a:off x="6023992" y="2036508"/>
            <a:ext cx="864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Wareneinkauf</a:t>
            </a:r>
          </a:p>
          <a:p>
            <a:r>
              <a:rPr lang="de-DE" sz="700" dirty="0"/>
              <a:t>Löhne Gehälter</a:t>
            </a:r>
          </a:p>
          <a:p>
            <a:r>
              <a:rPr lang="de-DE" sz="700" dirty="0"/>
              <a:t>Strom, Gas</a:t>
            </a:r>
          </a:p>
          <a:p>
            <a:r>
              <a:rPr lang="de-DE" sz="700" dirty="0"/>
              <a:t>Versicherung, Miete</a:t>
            </a:r>
          </a:p>
          <a:p>
            <a:r>
              <a:rPr lang="de-DE" sz="700" dirty="0"/>
              <a:t>Zinsen für Kredite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25E25B8-4040-51CC-73C7-17AD46F77947}"/>
              </a:ext>
            </a:extLst>
          </p:cNvPr>
          <p:cNvSpPr txBox="1"/>
          <p:nvPr/>
        </p:nvSpPr>
        <p:spPr>
          <a:xfrm>
            <a:off x="9759632" y="2047963"/>
            <a:ext cx="15056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Verkäufe Waren Dienstleistungen</a:t>
            </a:r>
          </a:p>
          <a:p>
            <a:r>
              <a:rPr lang="de-DE" sz="700" dirty="0"/>
              <a:t>Mieteinnahmen</a:t>
            </a:r>
          </a:p>
          <a:p>
            <a:r>
              <a:rPr lang="de-DE" sz="700" dirty="0"/>
              <a:t>Erlöse für Vermittlungen</a:t>
            </a:r>
          </a:p>
          <a:p>
            <a:r>
              <a:rPr lang="de-DE" sz="700" dirty="0"/>
              <a:t>Zinsen für Guthaben</a:t>
            </a:r>
          </a:p>
          <a:p>
            <a:r>
              <a:rPr lang="de-DE" sz="700" dirty="0"/>
              <a:t>Sonstige Erträge</a:t>
            </a:r>
          </a:p>
        </p:txBody>
      </p:sp>
    </p:spTree>
    <p:extLst>
      <p:ext uri="{BB962C8B-B14F-4D97-AF65-F5344CB8AC3E}">
        <p14:creationId xmlns:p14="http://schemas.microsoft.com/office/powerpoint/2010/main" val="134983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46" grpId="0" animBg="1"/>
      <p:bldP spid="2" grpId="0" animBg="1"/>
      <p:bldP spid="25" grpId="0" animBg="1"/>
      <p:bldP spid="30" grpId="0" animBg="1"/>
      <p:bldP spid="31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4FDCBE6-AD10-E14C-85AF-8518782F5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7" y="275458"/>
            <a:ext cx="8328967" cy="62539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36B2EDC-EED8-C743-90AA-5A39A2D9D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155" y="937829"/>
            <a:ext cx="6346328" cy="49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0E52194-736B-0043-92FC-572ECB433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9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F89D41E-87A5-4B43-B91A-B833AC33A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8BC066-6D9D-AC46-B1BD-BA1027A5D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66" y="2965621"/>
            <a:ext cx="5585882" cy="15471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77D9846-D2A6-C24D-B900-881455159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616" y="766117"/>
            <a:ext cx="4951913" cy="290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2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Tisch, Papier, sitzend enthält.&#10;&#10;Automatisch generierte Beschreibung">
            <a:extLst>
              <a:ext uri="{FF2B5EF4-FFF2-40B4-BE49-F238E27FC236}">
                <a16:creationId xmlns:a16="http://schemas.microsoft.com/office/drawing/2014/main" id="{D976C3A5-955B-864C-ACBD-9DFD46DA9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A30E2AE-AAB0-314E-A1B5-51E246EE6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84" y="3429000"/>
            <a:ext cx="4755754" cy="29257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A5796C8-6418-2249-AC04-E4EBB6822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232" y="1100137"/>
            <a:ext cx="3410917" cy="21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Bilanz bis zum Buchungssatz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Aufbau einer Bilanz erklären können, Anlagevermögen, Umlaufvermögen, Fremd- und Eigenkapital erläutern können, Buchungsregeln für aktive und passive Bestandkonten ableiten können, Buchungssätze bilden können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A) Bilanz (z.B. einer Bäckerei)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3933057"/>
            <a:ext cx="2376264" cy="979787"/>
          </a:xfrm>
          <a:prstGeom prst="rect">
            <a:avLst/>
          </a:prstGeom>
        </p:spPr>
      </p:pic>
      <p:sp>
        <p:nvSpPr>
          <p:cNvPr id="31" name="Rectangle 44"/>
          <p:cNvSpPr>
            <a:spLocks noChangeArrowheads="1"/>
          </p:cNvSpPr>
          <p:nvPr/>
        </p:nvSpPr>
        <p:spPr bwMode="auto">
          <a:xfrm>
            <a:off x="1893787" y="1121304"/>
            <a:ext cx="1282379" cy="731863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 eaLnBrk="1" hangingPunct="1"/>
            <a:r>
              <a:rPr lang="de-AT" sz="1400" dirty="0"/>
              <a:t>AV</a:t>
            </a:r>
          </a:p>
        </p:txBody>
      </p:sp>
      <p:sp>
        <p:nvSpPr>
          <p:cNvPr id="35" name="Rectangle 44"/>
          <p:cNvSpPr>
            <a:spLocks noChangeArrowheads="1"/>
          </p:cNvSpPr>
          <p:nvPr/>
        </p:nvSpPr>
        <p:spPr bwMode="auto">
          <a:xfrm>
            <a:off x="3533109" y="1289011"/>
            <a:ext cx="1258576" cy="91440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 eaLnBrk="1" hangingPunct="1"/>
            <a:r>
              <a:rPr lang="de-AT" sz="1400" dirty="0"/>
              <a:t>FK</a:t>
            </a:r>
          </a:p>
        </p:txBody>
      </p:sp>
      <p:sp>
        <p:nvSpPr>
          <p:cNvPr id="36" name="Rectangle 53"/>
          <p:cNvSpPr>
            <a:spLocks noChangeArrowheads="1"/>
          </p:cNvSpPr>
          <p:nvPr/>
        </p:nvSpPr>
        <p:spPr bwMode="auto">
          <a:xfrm>
            <a:off x="3533109" y="1121303"/>
            <a:ext cx="1258470" cy="350244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/>
            <a:r>
              <a:rPr lang="de-DE" sz="1400" dirty="0"/>
              <a:t>EK</a:t>
            </a:r>
            <a:endParaRPr lang="de-AT" sz="1400" dirty="0"/>
          </a:p>
        </p:txBody>
      </p:sp>
      <p:sp>
        <p:nvSpPr>
          <p:cNvPr id="37" name="Rectangle 44"/>
          <p:cNvSpPr>
            <a:spLocks noChangeArrowheads="1"/>
          </p:cNvSpPr>
          <p:nvPr/>
        </p:nvSpPr>
        <p:spPr bwMode="auto">
          <a:xfrm>
            <a:off x="1893786" y="1840667"/>
            <a:ext cx="1282379" cy="362744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 eaLnBrk="1" hangingPunct="1"/>
            <a:r>
              <a:rPr lang="de-AT" sz="1400" dirty="0"/>
              <a:t>UV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919536" y="980728"/>
            <a:ext cx="2978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3337257" y="980729"/>
            <a:ext cx="0" cy="12226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1890139" y="666119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Akt.          Bilanz 31.12...             Pass.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279576" y="213285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GV            =             GK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3284984"/>
            <a:ext cx="1996456" cy="504056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3140969"/>
            <a:ext cx="4158456" cy="2051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37" y="5589240"/>
            <a:ext cx="3528393" cy="401108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5951984" y="2636913"/>
            <a:ext cx="4211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B) Von der Bilanz über die Buchungsregeln zum Buchungssatz</a:t>
            </a: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5375920" y="1124744"/>
          <a:ext cx="5118100" cy="1076960"/>
        </p:xfrm>
        <a:graphic>
          <a:graphicData uri="http://schemas.openxmlformats.org/drawingml/2006/table">
            <a:tbl>
              <a:tblPr/>
              <a:tblGrid>
                <a:gridCol w="90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Bilanz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Gegenüberstellung von Vermögen (AV+UV) und Schulden und Eigenkapital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Aktiva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Vermögen (Wohin ist Geld geflossen?)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Anlagevermögen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langfristiges Vermögen, z.B. Grundstücke, Gebäude, Begriebs- und Geschäftsausstattung,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Umlaufvermögen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kurzfristiges Vermögen, z.B. Vorräte (Handelswaren, Rohstoffe), Kundenforderungen, Bank, Kassa,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Passiva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Schulden (Fremdkapital) und Eigenkapital (Woher ist Geld gekommen?)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Fremdkapital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alles was zurückgezahlt werden muss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Eigenkaptial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was nicht zurückgezahlt werden muss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8" name="Bild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548681"/>
            <a:ext cx="576262" cy="41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6312024" y="5085184"/>
          <a:ext cx="3744416" cy="190500"/>
        </p:xfrm>
        <a:graphic>
          <a:graphicData uri="http://schemas.openxmlformats.org/drawingml/2006/table">
            <a:tbl>
              <a:tblPr/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z.B. Kauf: Regal 1.000,00 EUR gegen spätere Bezahlung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le 14"/>
          <p:cNvGraphicFramePr>
            <a:graphicFrameLocks noGrp="1"/>
          </p:cNvGraphicFramePr>
          <p:nvPr/>
        </p:nvGraphicFramePr>
        <p:xfrm>
          <a:off x="6456040" y="5373216"/>
          <a:ext cx="3238500" cy="762000"/>
        </p:xfrm>
        <a:graphic>
          <a:graphicData uri="http://schemas.openxmlformats.org/drawingml/2006/table">
            <a:tbl>
              <a:tblPr/>
              <a:tblGrid>
                <a:gridCol w="187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1) Welche Konten sind betroffen?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BGA, Lieferverbindlichkeiten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 Aktives oder passives Bestandskonto?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BGA: akt., LV: pass.,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3) Vermehrung (+) oder Verminderung (-)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BGA +, LV: +,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4) Soll oder Haben?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BGA im Soll, LV im Haben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elle 15"/>
          <p:cNvGraphicFramePr>
            <a:graphicFrameLocks noGrp="1"/>
          </p:cNvGraphicFramePr>
          <p:nvPr/>
        </p:nvGraphicFramePr>
        <p:xfrm>
          <a:off x="6456040" y="6309320"/>
          <a:ext cx="1879600" cy="381000"/>
        </p:xfrm>
        <a:graphic>
          <a:graphicData uri="http://schemas.openxmlformats.org/drawingml/2006/table">
            <a:tbl>
              <a:tblPr/>
              <a:tblGrid>
                <a:gridCol w="187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Buchungssatz: Sollkonto / Habenkonto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BGA    /    Lieferverb       1.000,00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elle 18"/>
          <p:cNvGraphicFramePr>
            <a:graphicFrameLocks noGrp="1"/>
          </p:cNvGraphicFramePr>
          <p:nvPr/>
        </p:nvGraphicFramePr>
        <p:xfrm>
          <a:off x="5951984" y="2924944"/>
          <a:ext cx="4608512" cy="288032"/>
        </p:xfrm>
        <a:graphic>
          <a:graphicData uri="http://schemas.openxmlformats.org/drawingml/2006/table">
            <a:tbl>
              <a:tblPr/>
              <a:tblGrid>
                <a:gridCol w="76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Geschäftsfall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Sachverhalt, der die Zusammensetzung einer Bilanz verändert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Rechenfeld zur Darstellung von Veränderungen einzelner Bilanzbestandteile (z.B. Vorräte)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Bild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041" y="476672"/>
            <a:ext cx="900649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1" grpId="0" animBg="1"/>
      <p:bldP spid="35" grpId="0" animBg="1"/>
      <p:bldP spid="36" grpId="0" animBg="1"/>
      <p:bldP spid="37" grpId="0" animBg="1"/>
      <p:bldP spid="40" grpId="0"/>
      <p:bldP spid="2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DDE37A-19DD-1C46-9EEE-9D234DFD7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02" y="128587"/>
            <a:ext cx="4956329" cy="6600825"/>
          </a:xfrm>
          <a:prstGeom prst="rect">
            <a:avLst/>
          </a:prstGeom>
        </p:spPr>
      </p:pic>
      <p:pic>
        <p:nvPicPr>
          <p:cNvPr id="3" name="Bild 3">
            <a:extLst>
              <a:ext uri="{FF2B5EF4-FFF2-40B4-BE49-F238E27FC236}">
                <a16:creationId xmlns:a16="http://schemas.microsoft.com/office/drawing/2014/main" id="{DBB4DDD4-80F8-1149-8214-F08E85E3C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69" y="1928813"/>
            <a:ext cx="6337915" cy="480059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E50064E-CE2B-6842-A2E5-87C0208F3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38" y="128587"/>
            <a:ext cx="3335388" cy="18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1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Hauptbuch Bestandskonten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Ablauf der Aufgaben im Jahr von einer Schlussbilanz zur nächsten Schlussbilanz erklären können, Buchungssätze für Geschäftsfälle (nur Bestandskonten) erstellen können, Buchungssätze auf Konten eintragen können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A) Buchungsregeln &amp; Konten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296" y="620688"/>
            <a:ext cx="1656184" cy="682882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4151784" y="404664"/>
            <a:ext cx="6408712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7" y="764704"/>
            <a:ext cx="1660271" cy="42723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456040" y="548680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</a:t>
            </a:r>
            <a:r>
              <a:rPr lang="de-DE" sz="800" dirty="0" err="1"/>
              <a:t>K^assa</a:t>
            </a:r>
            <a:endParaRPr lang="de-DE" sz="800" dirty="0"/>
          </a:p>
        </p:txBody>
      </p:sp>
      <p:sp>
        <p:nvSpPr>
          <p:cNvPr id="71" name="Textfeld 70"/>
          <p:cNvSpPr txBox="1"/>
          <p:nvPr/>
        </p:nvSpPr>
        <p:spPr>
          <a:xfrm>
            <a:off x="7248128" y="548680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</a:t>
            </a:r>
            <a:r>
              <a:rPr lang="de-DE" sz="800" dirty="0" err="1"/>
              <a:t>Lieferverbindli^chkeiten</a:t>
            </a:r>
            <a:endParaRPr lang="de-DE" sz="800" dirty="0"/>
          </a:p>
        </p:txBody>
      </p:sp>
      <p:sp>
        <p:nvSpPr>
          <p:cNvPr id="32" name="Nach unten gekrümmter Pfeil 31"/>
          <p:cNvSpPr/>
          <p:nvPr/>
        </p:nvSpPr>
        <p:spPr>
          <a:xfrm>
            <a:off x="1524000" y="141277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3" name="Nach unten gekrümmter Pfeil 72"/>
          <p:cNvSpPr/>
          <p:nvPr/>
        </p:nvSpPr>
        <p:spPr>
          <a:xfrm flipH="1" flipV="1">
            <a:off x="1530152" y="177281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1631504" y="1052737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B) Hauptbuch (Kreislaufbeispiel)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1538660" y="2204864"/>
            <a:ext cx="2541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rgbClr val="FF0000"/>
                </a:solidFill>
              </a:rPr>
              <a:t>1) Erstellen der Schlussbilanz </a:t>
            </a:r>
            <a:r>
              <a:rPr lang="de-AT" sz="1000" b="1" dirty="0" err="1">
                <a:solidFill>
                  <a:srgbClr val="FF0000"/>
                </a:solidFill>
              </a:rPr>
              <a:t>i.d.R</a:t>
            </a:r>
            <a:r>
              <a:rPr lang="de-AT" sz="1000" b="1" dirty="0">
                <a:solidFill>
                  <a:srgbClr val="FF0000"/>
                </a:solidFill>
              </a:rPr>
              <a:t>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Vermögen (Inventar)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Gliederung nach AV,UV, FK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Summe GV = Summe GK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EK = GV - FK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1524000" y="306896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2) Eröffnen der Bestandskonten: 1.1.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 akt. BK werden im Soll eröffnet, Gegenbuchung EBK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1524000" y="3789041"/>
            <a:ext cx="2915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3) Buchungssätze erstellen, eintragen: 1.1.-31.12.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Welche Konten?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 BK, Pass PK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+, -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Soll, Haben</a:t>
            </a:r>
          </a:p>
          <a:p>
            <a:r>
              <a:rPr lang="de-AT" sz="1000" dirty="0"/>
              <a:t>Buchungssatz: Sollkonto / Habenkonto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1524000" y="558924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4) Abschluss der Bestandskonten &gt; SBK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Akt. BK im Haben &gt; SBK im Soll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Pass BK im Soll &gt; SBK im Haben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1524000" y="630932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5) Bei Soll / Haben Gleichheit ist wahrscheinlich alles richtig!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423592" y="1412776"/>
            <a:ext cx="15121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z.B. Kanuunternehmer:</a:t>
            </a:r>
          </a:p>
          <a:p>
            <a:r>
              <a:rPr lang="de-AT" sz="800" dirty="0"/>
              <a:t>Kanus: 4.500,-</a:t>
            </a:r>
          </a:p>
          <a:p>
            <a:r>
              <a:rPr lang="de-AT" sz="800" dirty="0"/>
              <a:t>Kassa: 2.500,-</a:t>
            </a:r>
          </a:p>
          <a:p>
            <a:r>
              <a:rPr lang="de-AT" sz="800" dirty="0"/>
              <a:t>Lieferverbindlichkeiten 1.800,-</a:t>
            </a:r>
          </a:p>
          <a:p>
            <a:r>
              <a:rPr lang="de-AT" sz="800" dirty="0"/>
              <a:t>Bilanzstichtag 31.11.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1631504" y="4797152"/>
            <a:ext cx="23762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   </a:t>
            </a:r>
          </a:p>
          <a:p>
            <a:endParaRPr lang="de-AT" sz="800" dirty="0"/>
          </a:p>
          <a:p>
            <a:endParaRPr lang="de-AT" sz="800" dirty="0"/>
          </a:p>
          <a:p>
            <a:endParaRPr lang="de-AT" sz="800" dirty="0"/>
          </a:p>
          <a:p>
            <a:endParaRPr lang="de-AT" sz="800" dirty="0"/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960" y="1484784"/>
            <a:ext cx="6288790" cy="5040560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476672"/>
            <a:ext cx="175123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1" grpId="0"/>
      <p:bldP spid="32" grpId="0" animBg="1"/>
      <p:bldP spid="73" grpId="0" animBg="1"/>
      <p:bldP spid="74" grpId="0"/>
      <p:bldP spid="75" grpId="0"/>
      <p:bldP spid="76" grpId="0"/>
      <p:bldP spid="77" grpId="0"/>
      <p:bldP spid="78" grpId="0"/>
      <p:bldP spid="79" grpId="0"/>
      <p:bldP spid="80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Hauptbuch Bestandskonten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Ablauf der Aufgaben im Jahr von einer Schlussbilanz zur nächsten Schlussbilanz erklären können, Buchungssätze für Geschäftsfälle (nur Bestandskonten) erstellen können, Buchungssätze auf Konten eintragen können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A) Buchungsregeln &amp; Konten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296" y="620688"/>
            <a:ext cx="1656184" cy="682882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4151784" y="404664"/>
            <a:ext cx="6408712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7" y="764704"/>
            <a:ext cx="1660271" cy="42723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456040" y="548680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Kassa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7248128" y="548680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Lieferverbindlichkeiten</a:t>
            </a:r>
          </a:p>
        </p:txBody>
      </p:sp>
      <p:sp>
        <p:nvSpPr>
          <p:cNvPr id="32" name="Nach unten gekrümmter Pfeil 31"/>
          <p:cNvSpPr/>
          <p:nvPr/>
        </p:nvSpPr>
        <p:spPr>
          <a:xfrm>
            <a:off x="1524000" y="141277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3" name="Nach unten gekrümmter Pfeil 72"/>
          <p:cNvSpPr/>
          <p:nvPr/>
        </p:nvSpPr>
        <p:spPr>
          <a:xfrm flipH="1" flipV="1">
            <a:off x="1530152" y="177281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1631504" y="1052737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B) Hauptbuch (Kreislaufbeispiel)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1538660" y="2204864"/>
            <a:ext cx="2541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1) Erstellen der Schlussbilanz </a:t>
            </a:r>
            <a:r>
              <a:rPr lang="de-AT" sz="1000" b="1" dirty="0" err="1"/>
              <a:t>i.d.R</a:t>
            </a:r>
            <a:r>
              <a:rPr lang="de-AT" sz="1000" b="1" dirty="0"/>
              <a:t>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Vermögen (Inventar)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Gliederung nach AV,UV, FK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Summe GV = Summe GK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EK = GV - FK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1524000" y="3789041"/>
            <a:ext cx="2915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3) Buchungssätze erstellen, eintragen: 1.1.-31.12.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Welche Konten?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 BK, Pass PK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+, -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Soll, Haben</a:t>
            </a:r>
          </a:p>
          <a:p>
            <a:r>
              <a:rPr lang="de-AT" sz="1000" dirty="0"/>
              <a:t>Buchungssatz: Sollkonto / Habenkonto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1524000" y="558924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4) Abschluss der Bestandskonten &gt; SBK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Akt. BK im Haben &gt; SBK im Soll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Pass BK im Soll &gt; SBK im Haben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1524000" y="630932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5) Bei Soll / Haben Gleichheit ist wahrscheinlich alles richtig!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423592" y="1412776"/>
            <a:ext cx="15121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z.B. Kanuunternehmer:</a:t>
            </a:r>
          </a:p>
          <a:p>
            <a:r>
              <a:rPr lang="de-AT" sz="800" dirty="0"/>
              <a:t>Kanus: 4.500,-</a:t>
            </a:r>
          </a:p>
          <a:p>
            <a:r>
              <a:rPr lang="de-AT" sz="800" dirty="0"/>
              <a:t>Kassa: 2.500,-</a:t>
            </a:r>
          </a:p>
          <a:p>
            <a:r>
              <a:rPr lang="de-AT" sz="800" dirty="0"/>
              <a:t>Lieferverbindlichkeiten 1.800,-</a:t>
            </a:r>
          </a:p>
          <a:p>
            <a:r>
              <a:rPr lang="de-AT" sz="800" dirty="0"/>
              <a:t>Bilanzstichtag 31.11.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1631504" y="4797152"/>
            <a:ext cx="23762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AT" sz="800" dirty="0"/>
          </a:p>
          <a:p>
            <a:endParaRPr lang="de-AT" sz="800" dirty="0"/>
          </a:p>
          <a:p>
            <a:endParaRPr lang="de-AT" sz="800" dirty="0"/>
          </a:p>
          <a:p>
            <a:endParaRPr lang="de-AT" sz="800" dirty="0"/>
          </a:p>
          <a:p>
            <a:endParaRPr lang="de-AT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93" y="1484784"/>
            <a:ext cx="6272055" cy="505780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524000" y="3068960"/>
            <a:ext cx="262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rgbClr val="FF0000"/>
                </a:solidFill>
              </a:rPr>
              <a:t>2) Eröffnen der Bestandskonten: 1.1.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Anwendung der Buchungsregeln: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>
                <a:solidFill>
                  <a:srgbClr val="FF0000"/>
                </a:solidFill>
              </a:rPr>
              <a:t>a.BK</a:t>
            </a:r>
            <a:r>
              <a:rPr lang="de-AT" sz="1000" dirty="0">
                <a:solidFill>
                  <a:srgbClr val="FF0000"/>
                </a:solidFill>
              </a:rPr>
              <a:t> werden im Soll eröffnet &gt; EBK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>
                <a:solidFill>
                  <a:srgbClr val="FF0000"/>
                </a:solidFill>
              </a:rPr>
              <a:t>p.BK</a:t>
            </a:r>
            <a:r>
              <a:rPr lang="de-AT" sz="1000" dirty="0">
                <a:solidFill>
                  <a:srgbClr val="FF0000"/>
                </a:solidFill>
              </a:rPr>
              <a:t> werden im Haben eröffnet &gt; EBK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476672"/>
            <a:ext cx="175123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2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Hauptbuch Bestandskonten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Ablauf der Aufgaben im Jahr von einer Schlussbilanz zur nächsten Schlussbilanz erklären können, Buchungssätze für Geschäftsfälle (nur Bestandskonten) erstellen können, Buchungssätze auf Konten eintragen können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A) Buchungsregeln &amp; Konten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296" y="620688"/>
            <a:ext cx="1656184" cy="682882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4151784" y="404664"/>
            <a:ext cx="6408712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7" y="764704"/>
            <a:ext cx="1660271" cy="42723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456040" y="548680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Kassa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7248128" y="548680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Lieferverbindlichkeiten</a:t>
            </a:r>
          </a:p>
        </p:txBody>
      </p:sp>
      <p:sp>
        <p:nvSpPr>
          <p:cNvPr id="32" name="Nach unten gekrümmter Pfeil 31"/>
          <p:cNvSpPr/>
          <p:nvPr/>
        </p:nvSpPr>
        <p:spPr>
          <a:xfrm>
            <a:off x="1524000" y="141277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3" name="Nach unten gekrümmter Pfeil 72"/>
          <p:cNvSpPr/>
          <p:nvPr/>
        </p:nvSpPr>
        <p:spPr>
          <a:xfrm flipH="1" flipV="1">
            <a:off x="1530152" y="177281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1631504" y="1052737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B) Hauptbuch (Kreislaufbeispiel)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1538660" y="2204864"/>
            <a:ext cx="2541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1) Erstellen der Schlussbilanz </a:t>
            </a:r>
            <a:r>
              <a:rPr lang="de-AT" sz="1000" b="1" dirty="0" err="1"/>
              <a:t>i.d.R</a:t>
            </a:r>
            <a:r>
              <a:rPr lang="de-AT" sz="1000" b="1" dirty="0"/>
              <a:t>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Vermögen (Inventar)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Gliederung nach AV,UV, FK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Summe GV = Summe GK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EK = GV - FK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1524000" y="3789041"/>
            <a:ext cx="2915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rgbClr val="FF0000"/>
                </a:solidFill>
              </a:rPr>
              <a:t>3) Buchungssätze erstellen, eintragen: 1.1.-31.12.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Welche Konten?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Akt BK, Pass PK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+, -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Soll, Haben</a:t>
            </a:r>
          </a:p>
          <a:p>
            <a:r>
              <a:rPr lang="de-AT" sz="1000" dirty="0">
                <a:solidFill>
                  <a:srgbClr val="FF0000"/>
                </a:solidFill>
              </a:rPr>
              <a:t>Buchungssatz: Sollkonto / Habenkonto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1524000" y="558924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4) Abschluss der Bestandskonten &gt; SBK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Akt. BK im Haben &gt; SBK im Soll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Pass BK im Soll &gt; SBK im Haben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1524000" y="630932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5) Bei Soll / Haben Gleichheit ist wahrscheinlich alles richtig!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423592" y="1412776"/>
            <a:ext cx="15121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z.B. Kanuunternehmer:</a:t>
            </a:r>
          </a:p>
          <a:p>
            <a:r>
              <a:rPr lang="de-AT" sz="800" dirty="0"/>
              <a:t>Kanus: 4.500,-</a:t>
            </a:r>
          </a:p>
          <a:p>
            <a:r>
              <a:rPr lang="de-AT" sz="800" dirty="0"/>
              <a:t>Kassa: 2.500,-</a:t>
            </a:r>
          </a:p>
          <a:p>
            <a:r>
              <a:rPr lang="de-AT" sz="800" dirty="0"/>
              <a:t>Lieferverbindlichkeiten 1.800,-</a:t>
            </a:r>
          </a:p>
          <a:p>
            <a:r>
              <a:rPr lang="de-AT" sz="800" dirty="0"/>
              <a:t>Bilanzstichtag 31.11.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1631504" y="4797152"/>
            <a:ext cx="23762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16.12. Eröffnung Bankkonto, 2000,- bar</a:t>
            </a:r>
          </a:p>
          <a:p>
            <a:r>
              <a:rPr lang="de-AT" sz="800" b="1" dirty="0">
                <a:solidFill>
                  <a:srgbClr val="FF0000"/>
                </a:solidFill>
              </a:rPr>
              <a:t>Buchungssatz; Bank / Kassa 2000,</a:t>
            </a:r>
          </a:p>
          <a:p>
            <a:endParaRPr lang="de-AT" sz="800" dirty="0">
              <a:solidFill>
                <a:srgbClr val="FF0000"/>
              </a:solidFill>
            </a:endParaRPr>
          </a:p>
          <a:p>
            <a:r>
              <a:rPr lang="de-AT" sz="800" dirty="0"/>
              <a:t>23.12. Begleichung der LV durch Banküberweisung</a:t>
            </a:r>
          </a:p>
          <a:p>
            <a:r>
              <a:rPr lang="de-AT" sz="800" dirty="0">
                <a:solidFill>
                  <a:srgbClr val="FF0000"/>
                </a:solidFill>
              </a:rPr>
              <a:t>Bu</a:t>
            </a:r>
            <a:r>
              <a:rPr lang="de-AT" sz="800" b="1" dirty="0">
                <a:solidFill>
                  <a:srgbClr val="FF0000"/>
                </a:solidFill>
              </a:rPr>
              <a:t>chungssatz: Lieferverbindlichkeiten / Bank 1800,</a:t>
            </a:r>
            <a:r>
              <a:rPr lang="de-AT" sz="800" dirty="0"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92" y="1484784"/>
            <a:ext cx="6299070" cy="5112568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524000" y="3068960"/>
            <a:ext cx="262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2) Eröffnen der Bestandskonten: 1.1.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/>
              <a:t>a.BK</a:t>
            </a:r>
            <a:r>
              <a:rPr lang="de-AT" sz="1000" dirty="0"/>
              <a:t> werden im Soll eröffnet &gt; EBK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/>
              <a:t>p.BK</a:t>
            </a:r>
            <a:r>
              <a:rPr lang="de-AT" sz="1000" dirty="0"/>
              <a:t> werden im Haben eröffnet &gt; EBK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476672"/>
            <a:ext cx="175123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5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Hauptbuch Bestandskonten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Ablauf der Aufgaben im Jahr von einer Schlussbilanz zur nächsten Schlussbilanz erklären können, Buchungssätze für Geschäftsfälle (nur Bestandskonten) erstellen können, Buchungssätze auf Konten eintragen können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A) Buchungsregeln &amp; Konten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296" y="620688"/>
            <a:ext cx="1656184" cy="682882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4151784" y="404664"/>
            <a:ext cx="6408712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7" y="764704"/>
            <a:ext cx="1660271" cy="42723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456040" y="548680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Kassa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7248128" y="548680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Lieferverbindlichkeiten</a:t>
            </a:r>
          </a:p>
        </p:txBody>
      </p:sp>
      <p:sp>
        <p:nvSpPr>
          <p:cNvPr id="32" name="Nach unten gekrümmter Pfeil 31"/>
          <p:cNvSpPr/>
          <p:nvPr/>
        </p:nvSpPr>
        <p:spPr>
          <a:xfrm>
            <a:off x="1524000" y="141277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3" name="Nach unten gekrümmter Pfeil 72"/>
          <p:cNvSpPr/>
          <p:nvPr/>
        </p:nvSpPr>
        <p:spPr>
          <a:xfrm flipH="1" flipV="1">
            <a:off x="1530152" y="177281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1631504" y="1052737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B) Hauptbuch (Kreislaufbeispiel)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1538660" y="2204864"/>
            <a:ext cx="2541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1) Erstellen der Schlussbilanz </a:t>
            </a:r>
            <a:r>
              <a:rPr lang="de-AT" sz="1000" b="1" dirty="0" err="1"/>
              <a:t>i.d.R</a:t>
            </a:r>
            <a:r>
              <a:rPr lang="de-AT" sz="1000" b="1" dirty="0"/>
              <a:t>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Vermögen (Inventar)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Gliederung nach AV,UV, FK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Summe GV = Summe GK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EK = GV - FK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1524000" y="3789041"/>
            <a:ext cx="2915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3) Buchungssätze erstellen, eintragen: 1.1.-31.12.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Welche Konten?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 BK, Pass PK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+, -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Soll, Haben</a:t>
            </a:r>
          </a:p>
          <a:p>
            <a:r>
              <a:rPr lang="de-AT" sz="1000" dirty="0"/>
              <a:t>Buchungssatz: Sollkonto / Habenkonto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1524000" y="558924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rgbClr val="FF0000"/>
                </a:solidFill>
              </a:rPr>
              <a:t>4) Abschluss der Bestandskonten &gt; SBK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Anwendung der Buchungsregeln: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Akt. BK im Haben &gt; SBK im Soll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Pass BK im Soll &gt; SBK im Haben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1524000" y="630932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rgbClr val="FF0000"/>
                </a:solidFill>
              </a:rPr>
              <a:t>5) Bei Soll / Haben Gleichheit ist wahrscheinlich alles richtig!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423592" y="1412776"/>
            <a:ext cx="15121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z.B. Kanuunternehmer:</a:t>
            </a:r>
          </a:p>
          <a:p>
            <a:r>
              <a:rPr lang="de-AT" sz="800" dirty="0"/>
              <a:t>Kanus: 4.500,-</a:t>
            </a:r>
          </a:p>
          <a:p>
            <a:r>
              <a:rPr lang="de-AT" sz="800" dirty="0"/>
              <a:t>Kassa: 2.500,-</a:t>
            </a:r>
          </a:p>
          <a:p>
            <a:r>
              <a:rPr lang="de-AT" sz="800" dirty="0"/>
              <a:t>Lieferverbindlichkeiten 1.800,-</a:t>
            </a:r>
          </a:p>
          <a:p>
            <a:r>
              <a:rPr lang="de-AT" sz="800" dirty="0"/>
              <a:t>Bilanzstichtag 31.11.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1524000" y="4797152"/>
            <a:ext cx="262778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16.12. Eröffnung Bankkonto, 2000,- bar</a:t>
            </a:r>
          </a:p>
          <a:p>
            <a:r>
              <a:rPr lang="de-AT" sz="800" b="1" dirty="0"/>
              <a:t>Buchungssatz; Bank 2000,-/ Kassa 2000,</a:t>
            </a:r>
          </a:p>
          <a:p>
            <a:endParaRPr lang="de-AT" sz="800" dirty="0"/>
          </a:p>
          <a:p>
            <a:r>
              <a:rPr lang="de-AT" sz="800" dirty="0"/>
              <a:t>23.12. Begleichung der LV durch Banküberweisung</a:t>
            </a:r>
          </a:p>
          <a:p>
            <a:r>
              <a:rPr lang="de-AT" sz="800" dirty="0"/>
              <a:t>Bu</a:t>
            </a:r>
            <a:r>
              <a:rPr lang="de-AT" sz="800" b="1" dirty="0"/>
              <a:t>chungssatz: Lieferverbindlichkeiten 1800,-/ Bank 1800,</a:t>
            </a:r>
            <a:r>
              <a:rPr lang="de-AT" sz="800" dirty="0"/>
              <a:t>-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93" y="1484784"/>
            <a:ext cx="6318363" cy="5112568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524000" y="3068960"/>
            <a:ext cx="262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2) Eröffnen der Bestandskonten: 1.1.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/>
              <a:t>a.BK</a:t>
            </a:r>
            <a:r>
              <a:rPr lang="de-AT" sz="1000" dirty="0"/>
              <a:t> werden im Soll eröffnet &gt; EBK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/>
              <a:t>p.BK</a:t>
            </a:r>
            <a:r>
              <a:rPr lang="de-AT" sz="1000" dirty="0"/>
              <a:t> werden im Haben eröffnet &gt; EBK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476672"/>
            <a:ext cx="175123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22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1524</Words>
  <Application>Microsoft Macintosh PowerPoint</Application>
  <PresentationFormat>Breitbild</PresentationFormat>
  <Paragraphs>239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</vt:lpstr>
      <vt:lpstr>Förderkurs RWCO Beispiele  1 Jahrgang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Förderkurs RWCO Beispiele  2hrd</dc:title>
  <dc:creator>Werner Holzheu</dc:creator>
  <cp:lastModifiedBy>HOLZHEU Werner</cp:lastModifiedBy>
  <cp:revision>10</cp:revision>
  <dcterms:created xsi:type="dcterms:W3CDTF">2020-11-04T10:11:52Z</dcterms:created>
  <dcterms:modified xsi:type="dcterms:W3CDTF">2022-04-19T19:03:54Z</dcterms:modified>
</cp:coreProperties>
</file>