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7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30.11.20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&gt; </a:t>
            </a:r>
            <a:r>
              <a:rPr lang="de-AT" sz="900" dirty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5790" y="5594632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3) Insolvenz im Privatbereich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-1" y="487894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068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72527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09386"/>
              </p:ext>
            </p:extLst>
          </p:nvPr>
        </p:nvGraphicFramePr>
        <p:xfrm>
          <a:off x="2985859" y="1228770"/>
          <a:ext cx="1347743" cy="4290060"/>
        </p:xfrm>
        <a:graphic>
          <a:graphicData uri="http://schemas.openxmlformats.org/drawingml/2006/table">
            <a:tbl>
              <a:tblPr/>
              <a:tblGrid>
                <a:gridCol w="134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langfristig,…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/>
              <a:t>Kurzvergleich der Verfahren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837" y="5878648"/>
            <a:ext cx="3493911" cy="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1" y="15389"/>
            <a:ext cx="33180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Mit Unternehmenskrisen umgehen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786"/>
            <a:ext cx="2277019" cy="74060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451100" y="474061"/>
            <a:ext cx="669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Die Rosenberger Gruppe ist ein österreichisches Unternehmen im Bereich Gastronomie und Hotellerie mit Schwerpunkt Betrieb von Motels und Autobahnraststätten und Unternehmenssitz in </a:t>
            </a:r>
            <a:r>
              <a:rPr lang="de-DE" sz="1000" dirty="0" err="1"/>
              <a:t>Loosdorf</a:t>
            </a:r>
            <a:r>
              <a:rPr lang="de-DE" sz="1000" dirty="0"/>
              <a:t> im Bezirk </a:t>
            </a:r>
            <a:r>
              <a:rPr lang="de-DE" sz="1000" dirty="0" err="1"/>
              <a:t>Melk</a:t>
            </a:r>
            <a:r>
              <a:rPr lang="de-DE" sz="1000" dirty="0"/>
              <a:t>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432"/>
            <a:ext cx="1748264" cy="119664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264" y="1062506"/>
            <a:ext cx="2536635" cy="117656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899" y="1062506"/>
            <a:ext cx="2262657" cy="11186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39573" y="923591"/>
            <a:ext cx="12250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u="sng" dirty="0">
                <a:solidFill>
                  <a:srgbClr val="FF0000"/>
                </a:solidFill>
              </a:rPr>
              <a:t>Marktumfeld</a:t>
            </a:r>
          </a:p>
          <a:p>
            <a:r>
              <a:rPr lang="de-DE" sz="1000" b="1" dirty="0">
                <a:solidFill>
                  <a:srgbClr val="FF0000"/>
                </a:solidFill>
              </a:rPr>
              <a:t>87 Raststationen</a:t>
            </a:r>
          </a:p>
          <a:p>
            <a:r>
              <a:rPr lang="de-DE" sz="1000" dirty="0">
                <a:solidFill>
                  <a:srgbClr val="FF0000"/>
                </a:solidFill>
              </a:rPr>
              <a:t>53 mit Gastronomie</a:t>
            </a:r>
          </a:p>
          <a:p>
            <a:r>
              <a:rPr lang="de-DE" sz="1000" dirty="0">
                <a:solidFill>
                  <a:srgbClr val="FF0000"/>
                </a:solidFill>
              </a:rPr>
              <a:t>15 </a:t>
            </a:r>
            <a:r>
              <a:rPr lang="de-DE" sz="1000" dirty="0" err="1">
                <a:solidFill>
                  <a:srgbClr val="FF0000"/>
                </a:solidFill>
              </a:rPr>
              <a:t>Landzeit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>
                <a:solidFill>
                  <a:srgbClr val="FF0000"/>
                </a:solidFill>
              </a:rPr>
              <a:t>15 Rosenberger</a:t>
            </a:r>
          </a:p>
          <a:p>
            <a:r>
              <a:rPr lang="de-DE" sz="1000" dirty="0">
                <a:solidFill>
                  <a:srgbClr val="FF0000"/>
                </a:solidFill>
              </a:rPr>
              <a:t>7 Autogrill</a:t>
            </a:r>
          </a:p>
          <a:p>
            <a:r>
              <a:rPr lang="de-DE" sz="1000" dirty="0">
                <a:solidFill>
                  <a:srgbClr val="FF0000"/>
                </a:solidFill>
              </a:rPr>
              <a:t>5 </a:t>
            </a:r>
            <a:r>
              <a:rPr lang="de-DE" sz="1000" dirty="0" err="1">
                <a:solidFill>
                  <a:srgbClr val="FF0000"/>
                </a:solidFill>
              </a:rPr>
              <a:t>Mc</a:t>
            </a:r>
            <a:r>
              <a:rPr lang="de-DE" sz="1000" dirty="0">
                <a:solidFill>
                  <a:srgbClr val="FF0000"/>
                </a:solidFill>
              </a:rPr>
              <a:t> Donalds</a:t>
            </a:r>
          </a:p>
          <a:p>
            <a:r>
              <a:rPr lang="de-DE" sz="1000" dirty="0" err="1">
                <a:solidFill>
                  <a:srgbClr val="FF0000"/>
                </a:solidFill>
              </a:rPr>
              <a:t>Asfinag</a:t>
            </a:r>
            <a:r>
              <a:rPr lang="de-DE" sz="1000" dirty="0">
                <a:solidFill>
                  <a:srgbClr val="FF0000"/>
                </a:solidFill>
              </a:rPr>
              <a:t> Rastplätze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31337" y="2355390"/>
          <a:ext cx="2573763" cy="4437380"/>
        </p:xfrm>
        <a:graphic>
          <a:graphicData uri="http://schemas.openxmlformats.org/drawingml/2006/table">
            <a:tbl>
              <a:tblPr/>
              <a:tblGrid>
                <a:gridCol w="257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Geändertes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Kaufverhalten (junge, ...)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Konkurrenten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Landzeit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Autogrill,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Donalds, andere,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Asfinag</a:t>
                      </a: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 zu sinkenden 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Marktanteilen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Lieferanten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akzeptieren nur noch Barzahlungen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Verlustvortrag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vor 2016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: - 7 </a:t>
                      </a:r>
                      <a:r>
                        <a:rPr lang="de-DE" sz="900" b="1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Umsatz 35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Mio,</a:t>
                      </a:r>
                      <a:r>
                        <a:rPr lang="de-DE" sz="9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EGT</a:t>
                      </a: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2,3 </a:t>
                      </a:r>
                      <a:r>
                        <a:rPr lang="de-DE" sz="9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Vermögen: 20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2,7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inkl. Rückstellungen 18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Umsatz 33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bereinigtes EGT</a:t>
                      </a:r>
                      <a:r>
                        <a:rPr lang="mr-IN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3,7 </a:t>
                      </a:r>
                      <a:r>
                        <a:rPr lang="de-DE" sz="900" b="1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Vermögen 18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16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2013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 chinesische Eigentümer,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keine genauen Informationen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Auslastung,... 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Schlechte Mitarbeiterbewertungen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Kununu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RWCO:</a:t>
                      </a: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ichts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bekannt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83509"/>
              </p:ext>
            </p:extLst>
          </p:nvPr>
        </p:nvGraphicFramePr>
        <p:xfrm>
          <a:off x="2804320" y="3358096"/>
          <a:ext cx="2453158" cy="2105660"/>
        </p:xfrm>
        <a:graphic>
          <a:graphicData uri="http://schemas.openxmlformats.org/drawingml/2006/table">
            <a:tbl>
              <a:tblPr/>
              <a:tblGrid>
                <a:gridCol w="2453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fertig aber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„Banken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verweigern überraschend Kredite?“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Novembergehälter, Weihnachtsgeld konnte nicht bezahlt werden.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kaufen bei alternativen Anbietern,...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wenig Eigenkapital) 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(vgl. alternative Anbieter)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 (zu spät reagiert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 (früheres Sicherstellen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Finanzierungsalternativen)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45075"/>
              </p:ext>
            </p:extLst>
          </p:nvPr>
        </p:nvGraphicFramePr>
        <p:xfrm>
          <a:off x="5388293" y="3267600"/>
          <a:ext cx="1708925" cy="3548380"/>
        </p:xfrm>
        <a:graphic>
          <a:graphicData uri="http://schemas.openxmlformats.org/drawingml/2006/table">
            <a:tbl>
              <a:tblPr/>
              <a:tblGrid>
                <a:gridCol w="170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Gesellschafter (Verluste aus Vorjahren wurden immer wieder abgedeckt)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Schuldenreduktion z.B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Haircut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um 10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Banken und 7 </a:t>
                      </a: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endParaRPr lang="de-DE" sz="9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gelungen (-2Mio)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Reduktion von Kosten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sind fast gleich geblieben</a:t>
                      </a: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(von kurz auf langfristig nicht erfolgreich)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1" y="5882624"/>
            <a:ext cx="1423890" cy="65569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100" y="866683"/>
            <a:ext cx="800099" cy="28044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9" y="1137878"/>
            <a:ext cx="330199" cy="2759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1551" y="1477330"/>
            <a:ext cx="391148" cy="28888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599" y="1806807"/>
            <a:ext cx="1139201" cy="18283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5100" y="2181187"/>
            <a:ext cx="342824" cy="701232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3013" y="2625416"/>
            <a:ext cx="607484" cy="719981"/>
          </a:xfrm>
          <a:prstGeom prst="rect">
            <a:avLst/>
          </a:prstGeom>
        </p:spPr>
      </p:pic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12389"/>
              </p:ext>
            </p:extLst>
          </p:nvPr>
        </p:nvGraphicFramePr>
        <p:xfrm>
          <a:off x="7235436" y="2594500"/>
          <a:ext cx="1730763" cy="4234180"/>
        </p:xfrm>
        <a:graphic>
          <a:graphicData uri="http://schemas.openxmlformats.org/drawingml/2006/table">
            <a:tbl>
              <a:tblPr/>
              <a:tblGrid>
                <a:gridCol w="173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gerichtlichem Verfahren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Dez. 2018: </a:t>
                      </a:r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Antrag auf Sanierungsverfahren ohne Eigenverwaltung 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gestellt.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Beim Landesgericht: 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 Pölten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Schuldenstand:__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13,3Mio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Betroffenen Mitarbeiter: 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448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Angepeilte Quote:_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20%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Ziel:_</a:t>
                      </a:r>
                      <a:r>
                        <a:rPr lang="de-DE" sz="900" b="0" i="0" u="none" strike="noStrike" baseline="0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Fortführung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/ Sanierung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Schicksal des Unternehmens liegt nun in den Händen der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Lieferanten/Gläubiger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KSV von 1870:?       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Kreditorenschutzverband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 gerichtliche Möglichkeit besteht im Privatbereich?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Schuldenregulierungsverfahren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Bild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11551" y="2188811"/>
            <a:ext cx="472167" cy="346385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7556" y="2594500"/>
            <a:ext cx="549340" cy="6189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318064" y="15389"/>
            <a:ext cx="582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  <a:cs typeface="Chalkduster"/>
              </a:rPr>
              <a:t>Warnsignale und Auslöser der Krise bei Rosenberger identifizieren können</a:t>
            </a:r>
          </a:p>
          <a:p>
            <a:r>
              <a:rPr lang="de-AT" sz="900" dirty="0">
                <a:latin typeface="+mj-lt"/>
                <a:cs typeface="Chalkduster"/>
              </a:rPr>
              <a:t>Außergerichtliche und gerichtliche Maßnahmen der Sanierung bei Rosenberger erläutern können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3047924" y="5867400"/>
            <a:ext cx="2044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013200" y="5880100"/>
            <a:ext cx="12700" cy="861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070154" y="5613400"/>
            <a:ext cx="2022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A       Skizze Bilanz 31.12.2016        P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2E4250E-A45E-3049-85B3-4074C7569DD4}"/>
              </a:ext>
            </a:extLst>
          </p:cNvPr>
          <p:cNvSpPr txBox="1"/>
          <p:nvPr/>
        </p:nvSpPr>
        <p:spPr>
          <a:xfrm>
            <a:off x="3121215" y="6009265"/>
            <a:ext cx="7537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AV  15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>
                <a:solidFill>
                  <a:srgbClr val="FF0000"/>
                </a:solidFill>
              </a:rPr>
              <a:t>UV    5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>
                <a:solidFill>
                  <a:srgbClr val="FF0000"/>
                </a:solidFill>
              </a:rPr>
              <a:t>GV  20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964571B-2851-C84F-91CE-F8A38DB82E02}"/>
              </a:ext>
            </a:extLst>
          </p:cNvPr>
          <p:cNvSpPr txBox="1"/>
          <p:nvPr/>
        </p:nvSpPr>
        <p:spPr>
          <a:xfrm>
            <a:off x="4235569" y="6009265"/>
            <a:ext cx="784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EK     3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>
                <a:solidFill>
                  <a:srgbClr val="FF0000"/>
                </a:solidFill>
              </a:rPr>
              <a:t>FK   17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  <a:p>
            <a:r>
              <a:rPr lang="de-DE" sz="1000" dirty="0">
                <a:solidFill>
                  <a:srgbClr val="FF0000"/>
                </a:solidFill>
              </a:rPr>
              <a:t>GK   20 </a:t>
            </a:r>
            <a:r>
              <a:rPr lang="de-DE" sz="1000" dirty="0" err="1">
                <a:solidFill>
                  <a:srgbClr val="FF0000"/>
                </a:solidFill>
              </a:rPr>
              <a:t>Mio</a:t>
            </a:r>
            <a:endParaRPr lang="de-DE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Bildschirmpräsentation (4:3)</PresentationFormat>
  <Paragraphs>157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185</cp:revision>
  <cp:lastPrinted>2019-01-07T18:31:39Z</cp:lastPrinted>
  <dcterms:created xsi:type="dcterms:W3CDTF">2015-09-21T19:41:13Z</dcterms:created>
  <dcterms:modified xsi:type="dcterms:W3CDTF">2020-11-30T16:16:00Z</dcterms:modified>
</cp:coreProperties>
</file>