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mori-Glatz, Miya" initials="KM" lastIdx="9" clrIdx="0">
    <p:extLst>
      <p:ext uri="{19B8F6BF-5375-455C-9EA6-DF929625EA0E}">
        <p15:presenceInfo xmlns:p15="http://schemas.microsoft.com/office/powerpoint/2012/main" userId="S-1-5-21-2427019623-1759575026-195824430-59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6T08:14:20.616" idx="1">
    <p:pos x="5350" y="3317"/>
    <p:text>Oder: The quantity of a good or service that consumers are willing and able to buy at a given price and a given time period.</p:text>
    <p:extLst>
      <p:ext uri="{C676402C-5697-4E1C-873F-D02D1690AC5C}">
        <p15:threadingInfo xmlns:p15="http://schemas.microsoft.com/office/powerpoint/2012/main" timeZoneBias="-60"/>
      </p:ext>
    </p:extLst>
  </p:cm>
  <p:cm authorId="1" dt="2022-03-26T08:14:35.882" idx="2">
    <p:pos x="5350" y="3453"/>
    <p:text>https://www.aqa.org.uk/resources/economics/gcse/economics/teach/subject-specific-vocabulary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  <p:cm authorId="1" dt="2022-03-26T08:20:37.632" idx="3">
    <p:pos x="5350" y="3589"/>
    <p:text>simplified: How much people/consumers can and are willing to buy with the money they have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9T20:49:03.075" idx="4">
    <p:pos x="3843" y="2572"/>
    <p:text>is it really a maximum or is it the target?</p:text>
    <p:extLst>
      <p:ext uri="{C676402C-5697-4E1C-873F-D02D1690AC5C}">
        <p15:threadingInfo xmlns:p15="http://schemas.microsoft.com/office/powerpoint/2012/main" timeZoneBias="-120"/>
      </p:ext>
    </p:extLst>
  </p:cm>
  <p:cm authorId="1" dt="2022-03-29T20:50:21.370" idx="5">
    <p:pos x="3943" y="2880"/>
    <p:text>now about €1 = $1.1 :)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9T20:52:46.484" idx="6">
    <p:pos x="5388" y="2860"/>
    <p:text>i would delete this or put it separately - very technical and a bit confusing here!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9T20:56:56.668" idx="7">
    <p:pos x="4092" y="2200"/>
    <p:text>not sure what you mean by this?</p:text>
    <p:extLst>
      <p:ext uri="{C676402C-5697-4E1C-873F-D02D1690AC5C}">
        <p15:threadingInfo xmlns:p15="http://schemas.microsoft.com/office/powerpoint/2012/main" timeZoneBias="-120"/>
      </p:ext>
    </p:extLst>
  </p:cm>
  <p:cm authorId="1" dt="2022-03-29T20:58:02.660" idx="8">
    <p:pos x="4092" y="2336"/>
    <p:text>respective?</p:text>
    <p:extLst>
      <p:ext uri="{C676402C-5697-4E1C-873F-D02D1690AC5C}">
        <p15:threadingInfo xmlns:p15="http://schemas.microsoft.com/office/powerpoint/2012/main" timeZoneBias="-120">
          <p15:parentCm authorId="1" idx="7"/>
        </p15:threadingInfo>
      </p:ext>
    </p:extLst>
  </p:cm>
  <p:cm authorId="1" dt="2022-03-29T20:58:12.302" idx="9">
    <p:pos x="4092" y="2472"/>
    <p:text>I would just delete it</p:text>
    <p:extLst>
      <p:ext uri="{C676402C-5697-4E1C-873F-D02D1690AC5C}">
        <p15:threadingInfo xmlns:p15="http://schemas.microsoft.com/office/powerpoint/2012/main" timeZoneBias="-120">
          <p15:parentCm authorId="1" idx="7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B11314-D25C-44FC-A760-47F452DCFB3C}" type="datetimeFigureOut">
              <a:rPr lang="de-DE" altLang="en-US"/>
              <a:pPr/>
              <a:t>30.03.22</a:t>
            </a:fld>
            <a:endParaRPr lang="de-D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95584-8577-45EC-B371-805416192204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1381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3EAEC-B9CC-462F-8382-3F924EB59148}" type="datetimeFigureOut">
              <a:rPr lang="de-DE" altLang="en-US"/>
              <a:pPr/>
              <a:t>30.03.22</a:t>
            </a:fld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BB307-9123-4E58-96D8-4E1308B2BDE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549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6BBD92-9905-496E-BF91-DF48E6528E83}" type="datetimeFigureOut">
              <a:rPr lang="de-DE" altLang="en-US"/>
              <a:pPr/>
              <a:t>30.03.22</a:t>
            </a:fld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B38EB-017F-4628-8BA5-207A907E6A2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810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EFD9E-A401-4073-ACCD-4ACDA5D00876}" type="datetimeFigureOut">
              <a:rPr lang="de-DE" altLang="en-US"/>
              <a:pPr/>
              <a:t>30.03.22</a:t>
            </a:fld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51762-F7EE-46D5-8FA5-0E043B420B8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492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609E2-56DC-41F6-B7E0-EDD126C79CC4}" type="datetimeFigureOut">
              <a:rPr lang="de-DE" altLang="en-US"/>
              <a:pPr/>
              <a:t>30.03.22</a:t>
            </a:fld>
            <a:endParaRPr lang="de-D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85E06-8D08-455B-88A1-85E4E3507B3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2725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661FB9-C8B8-44F6-AD6D-808A389075CE}" type="datetimeFigureOut">
              <a:rPr lang="de-DE" altLang="en-US"/>
              <a:pPr/>
              <a:t>30.03.22</a:t>
            </a:fld>
            <a:endParaRPr lang="de-D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9B98E-FF01-436B-A15A-34DFBBDA08B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7608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C1A3C-B116-4019-9FF5-4EFE9A599BA6}" type="datetimeFigureOut">
              <a:rPr lang="de-DE" altLang="en-US"/>
              <a:pPr/>
              <a:t>30.03.22</a:t>
            </a:fld>
            <a:endParaRPr lang="de-DE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827AA-4267-44C1-A4F6-51766D86B46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2984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9304D-BF96-4CDC-A6B9-6FA65FE96A74}" type="datetimeFigureOut">
              <a:rPr lang="de-DE" altLang="en-US"/>
              <a:pPr/>
              <a:t>30.03.22</a:t>
            </a:fld>
            <a:endParaRPr lang="de-DE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BFC0F-86A1-4620-9922-57EC769F827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2835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CA0B0-8D8B-4C89-89ED-353A2A1F6F20}" type="datetimeFigureOut">
              <a:rPr lang="de-DE" altLang="en-US"/>
              <a:pPr/>
              <a:t>30.03.22</a:t>
            </a:fld>
            <a:endParaRPr lang="de-DE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12CEB-CF20-47DB-920B-36EF2A75FD5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9854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60275-4281-4F07-835B-55D3A8E37C8F}" type="datetimeFigureOut">
              <a:rPr lang="de-DE" altLang="en-US"/>
              <a:pPr/>
              <a:t>30.03.22</a:t>
            </a:fld>
            <a:endParaRPr lang="de-DE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689E0-DDF3-451E-83F3-A15C0BA2FE8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7660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AT" noProof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4EE69-24DA-4928-A927-B9CB421BBD1B}" type="datetimeFigureOut">
              <a:rPr lang="de-DE" altLang="en-US"/>
              <a:pPr/>
              <a:t>30.03.22</a:t>
            </a:fld>
            <a:endParaRPr lang="de-D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0B96E-43B8-4EA4-8CE8-132EAE0C6D2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995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/>
              <a:t>Mastertextformat bearbeiten</a:t>
            </a:r>
          </a:p>
          <a:p>
            <a:pPr lvl="1"/>
            <a:r>
              <a:rPr lang="de-AT" altLang="en-US"/>
              <a:t>Zweite Ebene</a:t>
            </a:r>
          </a:p>
          <a:p>
            <a:pPr lvl="2"/>
            <a:r>
              <a:rPr lang="de-AT" altLang="en-US"/>
              <a:t>Dritte Ebene</a:t>
            </a:r>
          </a:p>
          <a:p>
            <a:pPr lvl="3"/>
            <a:r>
              <a:rPr lang="de-AT" altLang="en-US"/>
              <a:t>Vierte Ebene</a:t>
            </a:r>
          </a:p>
          <a:p>
            <a:pPr lvl="4"/>
            <a:r>
              <a:rPr lang="de-AT" altLang="en-US"/>
              <a:t>Fünfte Ebene</a:t>
            </a:r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813E0934-1A64-42AB-AC62-9F3015D88E17}" type="datetimeFigureOut">
              <a:rPr lang="de-DE" altLang="en-US"/>
              <a:pPr/>
              <a:t>30.03.22</a:t>
            </a:fld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300FD573-3E12-4641-B9BB-539E9F8B3863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15" r:id="rId5"/>
    <p:sldLayoutId id="2147483708" r:id="rId6"/>
    <p:sldLayoutId id="2147483709" r:id="rId7"/>
    <p:sldLayoutId id="2147483716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ea typeface="+mj-ea"/>
                <a:cs typeface="+mj-cs"/>
              </a:rPr>
              <a:t>Team Teaching</a:t>
            </a:r>
            <a:br>
              <a:rPr lang="de-DE" dirty="0">
                <a:ea typeface="+mj-ea"/>
                <a:cs typeface="+mj-cs"/>
              </a:rPr>
            </a:br>
            <a:r>
              <a:rPr lang="de-DE" dirty="0" err="1">
                <a:ea typeface="+mj-ea"/>
                <a:cs typeface="+mj-cs"/>
              </a:rPr>
              <a:t>Introduction</a:t>
            </a:r>
            <a:r>
              <a:rPr lang="de-DE" dirty="0">
                <a:ea typeface="+mj-ea"/>
                <a:cs typeface="+mj-cs"/>
              </a:rPr>
              <a:t> </a:t>
            </a:r>
            <a:r>
              <a:rPr lang="de-DE" dirty="0" err="1">
                <a:ea typeface="+mj-ea"/>
                <a:cs typeface="+mj-cs"/>
              </a:rPr>
              <a:t>to</a:t>
            </a:r>
            <a:br>
              <a:rPr lang="de-DE" dirty="0">
                <a:ea typeface="+mj-ea"/>
                <a:cs typeface="+mj-cs"/>
              </a:rPr>
            </a:br>
            <a:r>
              <a:rPr lang="de-DE" dirty="0">
                <a:ea typeface="+mj-ea"/>
                <a:cs typeface="+mj-cs"/>
              </a:rPr>
              <a:t>Economics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2425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n-ea"/>
                <a:cs typeface="+mn-cs"/>
              </a:rPr>
              <a:t>What</a:t>
            </a:r>
            <a:r>
              <a:rPr lang="de-DE" dirty="0">
                <a:ea typeface="+mn-ea"/>
                <a:cs typeface="+mn-cs"/>
              </a:rPr>
              <a:t> do </a:t>
            </a:r>
            <a:r>
              <a:rPr lang="de-DE" dirty="0" err="1">
                <a:ea typeface="+mn-ea"/>
                <a:cs typeface="+mn-cs"/>
              </a:rPr>
              <a:t>we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already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know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about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economics</a:t>
            </a:r>
            <a:r>
              <a:rPr lang="de-DE" dirty="0"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ea typeface="+mj-ea"/>
                <a:cs typeface="+mj-cs"/>
              </a:rPr>
              <a:t>Mixed </a:t>
            </a:r>
            <a:r>
              <a:rPr lang="de-DE" dirty="0" err="1">
                <a:ea typeface="+mj-ea"/>
                <a:cs typeface="+mj-cs"/>
              </a:rPr>
              <a:t>economies</a:t>
            </a:r>
            <a:r>
              <a:rPr lang="de-DE" dirty="0">
                <a:ea typeface="+mj-ea"/>
                <a:cs typeface="+mj-cs"/>
              </a:rPr>
              <a:t> </a:t>
            </a:r>
            <a:br>
              <a:rPr lang="de-DE" dirty="0">
                <a:ea typeface="+mj-ea"/>
                <a:cs typeface="+mj-cs"/>
              </a:rPr>
            </a:br>
            <a:r>
              <a:rPr lang="de-DE" dirty="0">
                <a:ea typeface="+mj-ea"/>
                <a:cs typeface="+mj-cs"/>
              </a:rPr>
              <a:t>(</a:t>
            </a:r>
            <a:r>
              <a:rPr lang="de-DE" dirty="0" err="1">
                <a:ea typeface="+mj-ea"/>
                <a:cs typeface="+mj-cs"/>
              </a:rPr>
              <a:t>eco-social-market</a:t>
            </a:r>
            <a:r>
              <a:rPr lang="de-DE" dirty="0">
                <a:ea typeface="+mj-ea"/>
                <a:cs typeface="+mj-cs"/>
              </a:rPr>
              <a:t> </a:t>
            </a:r>
            <a:r>
              <a:rPr lang="de-DE" dirty="0" err="1">
                <a:ea typeface="+mj-ea"/>
                <a:cs typeface="+mj-cs"/>
              </a:rPr>
              <a:t>economy</a:t>
            </a:r>
            <a:r>
              <a:rPr lang="de-DE" dirty="0">
                <a:ea typeface="+mj-ea"/>
                <a:cs typeface="+mj-cs"/>
              </a:rPr>
              <a:t>)</a:t>
            </a:r>
          </a:p>
        </p:txBody>
      </p:sp>
      <p:pic>
        <p:nvPicPr>
          <p:cNvPr id="22530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8650"/>
            <a:ext cx="446405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9"/>
          <p:cNvSpPr txBox="1">
            <a:spLocks noChangeArrowheads="1"/>
          </p:cNvSpPr>
          <p:nvPr/>
        </p:nvSpPr>
        <p:spPr bwMode="auto">
          <a:xfrm>
            <a:off x="4921250" y="1898650"/>
            <a:ext cx="42227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400" b="1" dirty="0">
                <a:latin typeface="Calibri"/>
                <a:cs typeface="Calibri"/>
              </a:rPr>
              <a:t>Mixed economy: Germany, Austria, EU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Calibri"/>
                <a:cs typeface="Calibri"/>
              </a:rPr>
              <a:t>Economist: Eucken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Calibri"/>
                <a:cs typeface="Calibri"/>
              </a:rPr>
              <a:t>In a </a:t>
            </a:r>
            <a:r>
              <a:rPr lang="en-GB" sz="1400" b="1" dirty="0">
                <a:latin typeface="Calibri"/>
                <a:cs typeface="Calibri"/>
              </a:rPr>
              <a:t>mixed economy,</a:t>
            </a:r>
            <a:r>
              <a:rPr lang="en-GB" sz="1400" dirty="0">
                <a:latin typeface="Calibri"/>
                <a:cs typeface="Calibri"/>
              </a:rPr>
              <a:t> a </a:t>
            </a:r>
            <a:r>
              <a:rPr lang="en-GB" sz="1400" b="1" dirty="0">
                <a:latin typeface="Calibri"/>
                <a:cs typeface="Calibri"/>
              </a:rPr>
              <a:t>government</a:t>
            </a:r>
            <a:r>
              <a:rPr lang="en-GB" sz="1400" dirty="0">
                <a:latin typeface="Calibri"/>
                <a:cs typeface="Calibri"/>
              </a:rPr>
              <a:t> can intervene in different markets in an attempt to correct the worst market failures:</a:t>
            </a:r>
          </a:p>
          <a:p>
            <a:pPr marL="285750" indent="-285750">
              <a:spcBef>
                <a:spcPct val="50000"/>
              </a:spcBef>
              <a:buClr>
                <a:srgbClr val="005037"/>
              </a:buClr>
              <a:buSzPct val="125000"/>
              <a:buFont typeface="Wingdings" charset="2"/>
              <a:buChar char="ü"/>
              <a:defRPr/>
            </a:pPr>
            <a:r>
              <a:rPr lang="en-GB" sz="1400" dirty="0">
                <a:latin typeface="Calibri"/>
                <a:cs typeface="Calibri"/>
              </a:rPr>
              <a:t>It can provide useful and essential goods and services</a:t>
            </a:r>
          </a:p>
          <a:p>
            <a:pPr marL="285750" indent="-285750">
              <a:spcBef>
                <a:spcPct val="50000"/>
              </a:spcBef>
              <a:buClr>
                <a:srgbClr val="005037"/>
              </a:buClr>
              <a:buSzPct val="125000"/>
              <a:buFont typeface="Wingdings" charset="2"/>
              <a:buChar char="ü"/>
              <a:defRPr/>
            </a:pPr>
            <a:r>
              <a:rPr lang="en-GB" sz="1400" dirty="0">
                <a:latin typeface="Calibri"/>
                <a:cs typeface="Calibri"/>
              </a:rPr>
              <a:t>It can provide goods and services for people in the greatest need</a:t>
            </a:r>
          </a:p>
          <a:p>
            <a:pPr marL="285750" indent="-285750">
              <a:spcBef>
                <a:spcPct val="50000"/>
              </a:spcBef>
              <a:buClr>
                <a:srgbClr val="005037"/>
              </a:buClr>
              <a:buSzPct val="125000"/>
              <a:buFont typeface="Wingdings" charset="2"/>
              <a:buChar char="ü"/>
              <a:defRPr/>
            </a:pPr>
            <a:r>
              <a:rPr lang="en-GB" sz="1400" dirty="0">
                <a:latin typeface="Calibri"/>
                <a:cs typeface="Calibri"/>
              </a:rPr>
              <a:t>It can employ people in </a:t>
            </a:r>
            <a:r>
              <a:rPr lang="en-GB" sz="1400" b="1" dirty="0">
                <a:latin typeface="Calibri"/>
                <a:cs typeface="Calibri"/>
              </a:rPr>
              <a:t>public sector organizations</a:t>
            </a:r>
            <a:r>
              <a:rPr lang="en-GB" sz="1400" dirty="0">
                <a:latin typeface="Calibri"/>
                <a:cs typeface="Calibri"/>
              </a:rPr>
              <a:t> and provide financial support to private sector firms to boost output and employment</a:t>
            </a:r>
          </a:p>
          <a:p>
            <a:pPr marL="285750" indent="-285750">
              <a:spcBef>
                <a:spcPct val="50000"/>
              </a:spcBef>
              <a:buClr>
                <a:srgbClr val="005037"/>
              </a:buClr>
              <a:buSzPct val="125000"/>
              <a:buFont typeface="Wingdings" charset="2"/>
              <a:buChar char="ü"/>
              <a:defRPr/>
            </a:pPr>
            <a:r>
              <a:rPr lang="en-GB" sz="1400" dirty="0">
                <a:latin typeface="Calibri"/>
                <a:cs typeface="Calibri"/>
              </a:rPr>
              <a:t>It can outlaw the production of harmful goods and dangerous activities</a:t>
            </a:r>
          </a:p>
          <a:p>
            <a:pPr marL="285750" indent="-285750">
              <a:spcBef>
                <a:spcPct val="50000"/>
              </a:spcBef>
              <a:buClr>
                <a:srgbClr val="005037"/>
              </a:buClr>
              <a:buSzPct val="125000"/>
              <a:buFont typeface="Wingdings" charset="2"/>
              <a:buChar char="ü"/>
              <a:defRPr/>
            </a:pPr>
            <a:r>
              <a:rPr lang="en-GB" sz="1400" dirty="0">
                <a:latin typeface="Calibri"/>
                <a:cs typeface="Calibri"/>
              </a:rPr>
              <a:t>It can outlaw business practices that restrict competition or mislead consumers</a:t>
            </a:r>
          </a:p>
          <a:p>
            <a:pPr marL="285750" indent="-285750">
              <a:spcBef>
                <a:spcPct val="50000"/>
              </a:spcBef>
              <a:buClr>
                <a:srgbClr val="005037"/>
              </a:buClr>
              <a:buSzPct val="125000"/>
              <a:buFont typeface="Wingdings" charset="2"/>
              <a:buChar char="ü"/>
              <a:defRPr/>
            </a:pPr>
            <a:r>
              <a:rPr lang="en-GB" sz="1400" dirty="0">
                <a:latin typeface="Calibri"/>
                <a:cs typeface="Calibri"/>
              </a:rPr>
              <a:t>It can introduce laws to protect the environment.</a:t>
            </a:r>
            <a:r>
              <a:rPr lang="en-GB" sz="1400" b="1" dirty="0">
                <a:latin typeface="Calibri"/>
                <a:cs typeface="Calibri"/>
              </a:rPr>
              <a:t>  </a:t>
            </a:r>
          </a:p>
        </p:txBody>
      </p:sp>
      <p:pic>
        <p:nvPicPr>
          <p:cNvPr id="22532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010150"/>
            <a:ext cx="2393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Bild 32" descr="02 Walter Euck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550863"/>
            <a:ext cx="119062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1038"/>
            <a:ext cx="4124325" cy="142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1286933" y="2153665"/>
            <a:ext cx="3115734" cy="4402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800" dirty="0">
                <a:solidFill>
                  <a:srgbClr val="000000"/>
                </a:solidFill>
              </a:rPr>
              <a:t>State </a:t>
            </a:r>
            <a:r>
              <a:rPr lang="de-DE" sz="800" dirty="0" err="1">
                <a:solidFill>
                  <a:srgbClr val="000000"/>
                </a:solidFill>
              </a:rPr>
              <a:t>intervention</a:t>
            </a:r>
            <a:r>
              <a:rPr lang="de-DE" sz="800" dirty="0">
                <a:solidFill>
                  <a:srgbClr val="000000"/>
                </a:solidFill>
              </a:rPr>
              <a:t>:</a:t>
            </a:r>
          </a:p>
          <a:p>
            <a:pPr>
              <a:defRPr/>
            </a:pPr>
            <a:r>
              <a:rPr lang="de-DE" sz="800" dirty="0" err="1">
                <a:solidFill>
                  <a:srgbClr val="000000"/>
                </a:solidFill>
              </a:rPr>
              <a:t>Health</a:t>
            </a:r>
            <a:r>
              <a:rPr lang="de-DE" sz="800" dirty="0">
                <a:solidFill>
                  <a:srgbClr val="000000"/>
                </a:solidFill>
              </a:rPr>
              <a:t> care, </a:t>
            </a:r>
            <a:r>
              <a:rPr lang="de-DE" sz="800" dirty="0" err="1">
                <a:solidFill>
                  <a:srgbClr val="000000"/>
                </a:solidFill>
              </a:rPr>
              <a:t>taxation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and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redistribution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to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people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with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greater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need</a:t>
            </a:r>
            <a:r>
              <a:rPr lang="de-DE" sz="800" dirty="0">
                <a:solidFill>
                  <a:srgbClr val="000000"/>
                </a:solidFill>
              </a:rPr>
              <a:t>, </a:t>
            </a:r>
            <a:r>
              <a:rPr lang="de-DE" sz="800" dirty="0" err="1">
                <a:solidFill>
                  <a:srgbClr val="000000"/>
                </a:solidFill>
              </a:rPr>
              <a:t>education</a:t>
            </a:r>
            <a:r>
              <a:rPr lang="de-DE" sz="800" dirty="0">
                <a:solidFill>
                  <a:srgbClr val="000000"/>
                </a:solidFill>
              </a:rPr>
              <a:t>, </a:t>
            </a:r>
            <a:r>
              <a:rPr lang="de-DE" sz="800" dirty="0" err="1">
                <a:solidFill>
                  <a:srgbClr val="000000"/>
                </a:solidFill>
              </a:rPr>
              <a:t>infrastructure</a:t>
            </a:r>
            <a:r>
              <a:rPr lang="de-DE" sz="800" dirty="0">
                <a:solidFill>
                  <a:srgbClr val="000000"/>
                </a:solidFill>
              </a:rPr>
              <a:t>, etc.</a:t>
            </a:r>
          </a:p>
          <a:p>
            <a:pPr>
              <a:defRPr/>
            </a:pP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10266" y="5289022"/>
            <a:ext cx="2048933" cy="4402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800" dirty="0" err="1">
                <a:solidFill>
                  <a:srgbClr val="000000"/>
                </a:solidFill>
              </a:rPr>
              <a:t>Protection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of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nature</a:t>
            </a:r>
            <a:endParaRPr lang="de-DE" sz="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800" dirty="0">
                <a:solidFill>
                  <a:srgbClr val="000000"/>
                </a:solidFill>
              </a:rPr>
              <a:t>Environment </a:t>
            </a:r>
            <a:r>
              <a:rPr lang="de-DE" sz="800" dirty="0" err="1">
                <a:solidFill>
                  <a:srgbClr val="000000"/>
                </a:solidFill>
              </a:rPr>
              <a:t>protection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act</a:t>
            </a:r>
            <a:endParaRPr lang="de-DE" sz="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800" dirty="0" err="1">
                <a:solidFill>
                  <a:srgbClr val="000000"/>
                </a:solidFill>
              </a:rPr>
              <a:t>Sustainability</a:t>
            </a:r>
            <a:r>
              <a:rPr lang="de-DE" sz="800" dirty="0">
                <a:solidFill>
                  <a:srgbClr val="000000"/>
                </a:solidFill>
              </a:rPr>
              <a:t>, etc.</a:t>
            </a:r>
          </a:p>
        </p:txBody>
      </p:sp>
      <p:sp>
        <p:nvSpPr>
          <p:cNvPr id="10" name="Rechteck 9"/>
          <p:cNvSpPr/>
          <p:nvPr/>
        </p:nvSpPr>
        <p:spPr>
          <a:xfrm>
            <a:off x="552450" y="2784324"/>
            <a:ext cx="4368800" cy="157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rgbClr val="000000"/>
                </a:solidFill>
                <a:latin typeface="Calibri"/>
                <a:cs typeface="Calibri"/>
              </a:rPr>
              <a:t>Elements </a:t>
            </a:r>
            <a:r>
              <a:rPr lang="de-DE" sz="1200" dirty="0" err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lang="de-DE" sz="1200" dirty="0">
                <a:solidFill>
                  <a:srgbClr val="000000"/>
                </a:solidFill>
                <a:latin typeface="Calibri"/>
                <a:cs typeface="Calibri"/>
              </a:rPr>
              <a:t> a </a:t>
            </a:r>
            <a:r>
              <a:rPr lang="de-DE" sz="1200" dirty="0" err="1">
                <a:solidFill>
                  <a:srgbClr val="000000"/>
                </a:solidFill>
                <a:latin typeface="Calibri"/>
                <a:cs typeface="Calibri"/>
              </a:rPr>
              <a:t>free</a:t>
            </a:r>
            <a:r>
              <a:rPr lang="de-DE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alibri"/>
                <a:cs typeface="Calibri"/>
              </a:rPr>
              <a:t>market</a:t>
            </a:r>
            <a:r>
              <a:rPr lang="de-DE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alibri"/>
                <a:cs typeface="Calibri"/>
              </a:rPr>
              <a:t>economy</a:t>
            </a:r>
            <a:r>
              <a:rPr lang="de-DE" sz="1200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de-DE" sz="1200" dirty="0" err="1">
                <a:solidFill>
                  <a:srgbClr val="000000"/>
                </a:solidFill>
                <a:latin typeface="Calibri"/>
                <a:cs typeface="Calibri"/>
              </a:rPr>
              <a:t>provision</a:t>
            </a:r>
            <a:r>
              <a:rPr lang="de-DE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lang="de-DE" sz="1200" dirty="0">
                <a:solidFill>
                  <a:srgbClr val="000000"/>
                </a:solidFill>
                <a:latin typeface="Calibri"/>
                <a:cs typeface="Calibri"/>
              </a:rPr>
              <a:t> a legal </a:t>
            </a:r>
            <a:r>
              <a:rPr lang="de-DE" sz="1200" dirty="0" err="1">
                <a:solidFill>
                  <a:srgbClr val="000000"/>
                </a:solidFill>
                <a:latin typeface="Calibri"/>
                <a:cs typeface="Calibri"/>
              </a:rPr>
              <a:t>frame</a:t>
            </a:r>
            <a:endParaRPr lang="de-DE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ea typeface="+mj-ea"/>
                <a:cs typeface="+mj-cs"/>
              </a:rPr>
              <a:t>Business </a:t>
            </a:r>
            <a:r>
              <a:rPr lang="de-DE" dirty="0" err="1">
                <a:ea typeface="+mj-ea"/>
                <a:cs typeface="+mj-cs"/>
              </a:rPr>
              <a:t>cycles</a:t>
            </a:r>
            <a:endParaRPr lang="de-DE" dirty="0">
              <a:ea typeface="+mj-ea"/>
              <a:cs typeface="+mj-cs"/>
            </a:endParaRPr>
          </a:p>
        </p:txBody>
      </p:sp>
      <p:pic>
        <p:nvPicPr>
          <p:cNvPr id="23554" name="Bild 30" descr="21 sumpe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533400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feld 6"/>
          <p:cNvSpPr txBox="1">
            <a:spLocks noChangeArrowheads="1"/>
          </p:cNvSpPr>
          <p:nvPr/>
        </p:nvSpPr>
        <p:spPr bwMode="auto">
          <a:xfrm>
            <a:off x="5554663" y="1744663"/>
            <a:ext cx="358933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en-US" sz="1600" b="1" dirty="0">
                <a:latin typeface="Calibri" panose="020F0502020204030204" pitchFamily="34" charset="0"/>
              </a:rPr>
              <a:t>Business </a:t>
            </a:r>
            <a:r>
              <a:rPr lang="de-DE" altLang="en-US" sz="1600" b="1" dirty="0" err="1">
                <a:latin typeface="Calibri" panose="020F0502020204030204" pitchFamily="34" charset="0"/>
              </a:rPr>
              <a:t>cycles</a:t>
            </a:r>
            <a:r>
              <a:rPr lang="de-DE" altLang="en-US" sz="1600" b="1" dirty="0">
                <a:latin typeface="Calibri" panose="020F0502020204030204" pitchFamily="34" charset="0"/>
              </a:rPr>
              <a:t>: </a:t>
            </a:r>
          </a:p>
          <a:p>
            <a:pPr eaLnBrk="1" hangingPunct="1"/>
            <a:r>
              <a:rPr lang="de-DE" altLang="en-US" sz="1600" b="1" dirty="0" err="1">
                <a:latin typeface="Calibri" panose="020F0502020204030204" pitchFamily="34" charset="0"/>
              </a:rPr>
              <a:t>ups</a:t>
            </a:r>
            <a:r>
              <a:rPr lang="de-DE" altLang="en-US" sz="1600" b="1" dirty="0">
                <a:latin typeface="Calibri" panose="020F0502020204030204" pitchFamily="34" charset="0"/>
              </a:rPr>
              <a:t> </a:t>
            </a:r>
            <a:r>
              <a:rPr lang="de-DE" altLang="en-US" sz="1600" b="1" dirty="0" err="1">
                <a:latin typeface="Calibri" panose="020F0502020204030204" pitchFamily="34" charset="0"/>
              </a:rPr>
              <a:t>and</a:t>
            </a:r>
            <a:r>
              <a:rPr lang="de-DE" altLang="en-US" sz="1600" b="1" dirty="0">
                <a:latin typeface="Calibri" panose="020F0502020204030204" pitchFamily="34" charset="0"/>
              </a:rPr>
              <a:t> </a:t>
            </a:r>
            <a:r>
              <a:rPr lang="de-DE" altLang="en-US" sz="1600" b="1" dirty="0" err="1">
                <a:latin typeface="Calibri" panose="020F0502020204030204" pitchFamily="34" charset="0"/>
              </a:rPr>
              <a:t>downs</a:t>
            </a:r>
            <a:r>
              <a:rPr lang="de-DE" altLang="en-US" sz="1600" b="1" dirty="0">
                <a:latin typeface="Calibri" panose="020F0502020204030204" pitchFamily="34" charset="0"/>
              </a:rPr>
              <a:t> in </a:t>
            </a:r>
            <a:r>
              <a:rPr lang="de-DE" altLang="en-US" sz="1600" b="1" dirty="0" err="1">
                <a:latin typeface="Calibri" panose="020F0502020204030204" pitchFamily="34" charset="0"/>
              </a:rPr>
              <a:t>the</a:t>
            </a:r>
            <a:r>
              <a:rPr lang="de-DE" altLang="en-US" sz="1600" b="1" dirty="0">
                <a:latin typeface="Calibri" panose="020F0502020204030204" pitchFamily="34" charset="0"/>
              </a:rPr>
              <a:t> </a:t>
            </a:r>
            <a:r>
              <a:rPr lang="de-DE" altLang="en-US" sz="1600" b="1" dirty="0" err="1">
                <a:latin typeface="Calibri" panose="020F0502020204030204" pitchFamily="34" charset="0"/>
              </a:rPr>
              <a:t>economy</a:t>
            </a:r>
            <a:endParaRPr lang="de-DE" altLang="en-US" sz="1600" b="1" dirty="0">
              <a:latin typeface="Calibri" panose="020F0502020204030204" pitchFamily="34" charset="0"/>
            </a:endParaRPr>
          </a:p>
          <a:p>
            <a:pPr eaLnBrk="1" hangingPunct="1"/>
            <a:endParaRPr lang="de-DE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en-US" sz="1600" dirty="0">
                <a:latin typeface="Calibri" panose="020F0502020204030204" pitchFamily="34" charset="0"/>
              </a:rPr>
              <a:t>GDP </a:t>
            </a:r>
            <a:r>
              <a:rPr lang="de-DE" altLang="en-US" sz="1600" dirty="0" err="1">
                <a:latin typeface="Calibri" panose="020F0502020204030204" pitchFamily="34" charset="0"/>
              </a:rPr>
              <a:t>gross</a:t>
            </a:r>
            <a:r>
              <a:rPr lang="de-DE" altLang="en-US" sz="1600" dirty="0">
                <a:latin typeface="Calibri" panose="020F0502020204030204" pitchFamily="34" charset="0"/>
              </a:rPr>
              <a:t> </a:t>
            </a:r>
            <a:r>
              <a:rPr lang="de-DE" altLang="en-US" sz="1600" dirty="0" err="1">
                <a:latin typeface="Calibri" panose="020F0502020204030204" pitchFamily="34" charset="0"/>
              </a:rPr>
              <a:t>domestic</a:t>
            </a:r>
            <a:r>
              <a:rPr lang="de-DE" altLang="en-US" sz="1600" dirty="0">
                <a:latin typeface="Calibri" panose="020F0502020204030204" pitchFamily="34" charset="0"/>
              </a:rPr>
              <a:t> </a:t>
            </a:r>
            <a:r>
              <a:rPr lang="de-DE" altLang="en-US" sz="1600" dirty="0" err="1">
                <a:latin typeface="Calibri" panose="020F0502020204030204" pitchFamily="34" charset="0"/>
              </a:rPr>
              <a:t>product</a:t>
            </a:r>
            <a:r>
              <a:rPr lang="de-DE" altLang="en-US" sz="1600" dirty="0">
                <a:latin typeface="Calibri" panose="020F0502020204030204" pitchFamily="34" charset="0"/>
              </a:rPr>
              <a:t> = total </a:t>
            </a:r>
            <a:r>
              <a:rPr lang="de-DE" altLang="en-US" sz="1600" dirty="0" err="1">
                <a:latin typeface="Calibri" panose="020F0502020204030204" pitchFamily="34" charset="0"/>
              </a:rPr>
              <a:t>yearly</a:t>
            </a:r>
            <a:r>
              <a:rPr lang="de-DE" altLang="en-US" sz="1600" dirty="0">
                <a:latin typeface="Calibri" panose="020F0502020204030204" pitchFamily="34" charset="0"/>
              </a:rPr>
              <a:t> </a:t>
            </a:r>
            <a:r>
              <a:rPr lang="de-DE" altLang="en-US" sz="1600" dirty="0" err="1">
                <a:latin typeface="Calibri" panose="020F0502020204030204" pitchFamily="34" charset="0"/>
              </a:rPr>
              <a:t>income</a:t>
            </a:r>
            <a:r>
              <a:rPr lang="de-DE" altLang="en-US" sz="1600" dirty="0">
                <a:latin typeface="Calibri" panose="020F0502020204030204" pitchFamily="34" charset="0"/>
              </a:rPr>
              <a:t> in an </a:t>
            </a:r>
            <a:r>
              <a:rPr lang="de-DE" altLang="en-US" sz="1600" dirty="0" err="1">
                <a:latin typeface="Calibri" panose="020F0502020204030204" pitchFamily="34" charset="0"/>
              </a:rPr>
              <a:t>economy</a:t>
            </a:r>
            <a:endParaRPr lang="de-DE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en-US" sz="1600" dirty="0">
                <a:latin typeface="Calibri" panose="020F0502020204030204" pitchFamily="34" charset="0"/>
              </a:rPr>
              <a:t>Measurement: </a:t>
            </a:r>
            <a:r>
              <a:rPr lang="de-DE" altLang="en-US" sz="1600" dirty="0" err="1">
                <a:latin typeface="Calibri" panose="020F0502020204030204" pitchFamily="34" charset="0"/>
              </a:rPr>
              <a:t>average</a:t>
            </a:r>
            <a:r>
              <a:rPr lang="de-DE" altLang="en-US" sz="1600" dirty="0">
                <a:latin typeface="Calibri" panose="020F0502020204030204" pitchFamily="34" charset="0"/>
              </a:rPr>
              <a:t> GDP per </a:t>
            </a:r>
            <a:r>
              <a:rPr lang="de-DE" altLang="en-US" sz="1600" dirty="0" err="1">
                <a:latin typeface="Calibri" panose="020F0502020204030204" pitchFamily="34" charset="0"/>
              </a:rPr>
              <a:t>head</a:t>
            </a:r>
            <a:endParaRPr lang="de-DE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en-US" sz="1600" dirty="0">
                <a:latin typeface="Calibri" panose="020F0502020204030204" pitchFamily="34" charset="0"/>
              </a:rPr>
              <a:t>= </a:t>
            </a:r>
            <a:r>
              <a:rPr lang="de-DE" altLang="en-US" sz="1600" dirty="0" err="1">
                <a:latin typeface="Calibri" panose="020F0502020204030204" pitchFamily="34" charset="0"/>
              </a:rPr>
              <a:t>sum</a:t>
            </a:r>
            <a:r>
              <a:rPr lang="de-DE" altLang="en-US" sz="1600" dirty="0">
                <a:latin typeface="Calibri" panose="020F0502020204030204" pitchFamily="34" charset="0"/>
              </a:rPr>
              <a:t> </a:t>
            </a:r>
            <a:r>
              <a:rPr lang="de-DE" altLang="en-US" sz="1600" dirty="0" err="1">
                <a:latin typeface="Calibri" panose="020F0502020204030204" pitchFamily="34" charset="0"/>
              </a:rPr>
              <a:t>of</a:t>
            </a:r>
            <a:r>
              <a:rPr lang="de-DE" altLang="en-US" sz="1600" dirty="0">
                <a:latin typeface="Calibri" panose="020F0502020204030204" pitchFamily="34" charset="0"/>
              </a:rPr>
              <a:t> all </a:t>
            </a:r>
            <a:r>
              <a:rPr lang="de-DE" altLang="en-US" sz="1600" dirty="0" err="1">
                <a:latin typeface="Calibri" panose="020F0502020204030204" pitchFamily="34" charset="0"/>
              </a:rPr>
              <a:t>goods</a:t>
            </a:r>
            <a:r>
              <a:rPr lang="de-DE" altLang="en-US" sz="1600" dirty="0">
                <a:latin typeface="Calibri" panose="020F0502020204030204" pitchFamily="34" charset="0"/>
              </a:rPr>
              <a:t> &amp; </a:t>
            </a:r>
            <a:r>
              <a:rPr lang="de-DE" altLang="en-US" sz="1600" dirty="0" err="1">
                <a:latin typeface="Calibri" panose="020F0502020204030204" pitchFamily="34" charset="0"/>
              </a:rPr>
              <a:t>services</a:t>
            </a:r>
            <a:r>
              <a:rPr lang="de-DE" altLang="en-US" sz="1600" dirty="0">
                <a:latin typeface="Calibri" panose="020F0502020204030204" pitchFamily="34" charset="0"/>
              </a:rPr>
              <a:t> </a:t>
            </a:r>
            <a:r>
              <a:rPr lang="mr-IN" altLang="en-US" sz="1600" dirty="0">
                <a:latin typeface="Calibri" panose="020F0502020204030204" pitchFamily="34" charset="0"/>
              </a:rPr>
              <a:t>–</a:t>
            </a:r>
            <a:r>
              <a:rPr lang="de-DE" altLang="en-US" sz="1600" dirty="0">
                <a:latin typeface="Calibri" panose="020F0502020204030204" pitchFamily="34" charset="0"/>
              </a:rPr>
              <a:t> </a:t>
            </a:r>
            <a:r>
              <a:rPr lang="en-US" altLang="en-US" sz="1600" dirty="0" err="1">
                <a:latin typeface="Calibri" panose="020F0502020204030204" pitchFamily="34" charset="0"/>
              </a:rPr>
              <a:t>resprecive</a:t>
            </a:r>
            <a:r>
              <a:rPr lang="de-DE" altLang="en-US" sz="1600" dirty="0">
                <a:latin typeface="Calibri" panose="020F0502020204030204" pitchFamily="34" charset="0"/>
              </a:rPr>
              <a:t> </a:t>
            </a:r>
            <a:r>
              <a:rPr lang="de-DE" altLang="en-US" sz="1600" dirty="0" err="1">
                <a:latin typeface="Calibri" panose="020F0502020204030204" pitchFamily="34" charset="0"/>
              </a:rPr>
              <a:t>inputs</a:t>
            </a:r>
            <a:r>
              <a:rPr lang="de-DE" altLang="en-US" sz="1600" dirty="0">
                <a:latin typeface="Calibri" panose="020F0502020204030204" pitchFamily="34" charset="0"/>
              </a:rPr>
              <a:t> </a:t>
            </a:r>
            <a:r>
              <a:rPr lang="de-DE" altLang="en-US" sz="1600" dirty="0" err="1">
                <a:latin typeface="Calibri" panose="020F0502020204030204" pitchFamily="34" charset="0"/>
              </a:rPr>
              <a:t>to</a:t>
            </a:r>
            <a:r>
              <a:rPr lang="de-DE" altLang="en-US" sz="1600" dirty="0">
                <a:latin typeface="Calibri" panose="020F0502020204030204" pitchFamily="34" charset="0"/>
              </a:rPr>
              <a:t> </a:t>
            </a:r>
            <a:r>
              <a:rPr lang="de-DE" altLang="en-US" sz="1600" dirty="0" err="1">
                <a:latin typeface="Calibri" panose="020F0502020204030204" pitchFamily="34" charset="0"/>
              </a:rPr>
              <a:t>avoid</a:t>
            </a:r>
            <a:r>
              <a:rPr lang="de-DE" altLang="en-US" sz="1600" dirty="0">
                <a:latin typeface="Calibri" panose="020F0502020204030204" pitchFamily="34" charset="0"/>
              </a:rPr>
              <a:t> double </a:t>
            </a:r>
            <a:r>
              <a:rPr lang="de-DE" altLang="en-US" sz="1600" dirty="0" err="1">
                <a:latin typeface="Calibri" panose="020F0502020204030204" pitchFamily="34" charset="0"/>
              </a:rPr>
              <a:t>counting</a:t>
            </a:r>
            <a:endParaRPr lang="de-DE" altLang="en-US" sz="1600" dirty="0"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ì"/>
            </a:pPr>
            <a:r>
              <a:rPr lang="de-DE" altLang="en-US" sz="1600" dirty="0">
                <a:latin typeface="Calibri" panose="020F0502020204030204" pitchFamily="34" charset="0"/>
                <a:sym typeface="Wingdings" panose="05000000000000000000" pitchFamily="2" charset="2"/>
              </a:rPr>
              <a:t>GDP</a:t>
            </a:r>
            <a:r>
              <a:rPr lang="de-DE" altLang="en-US" sz="1600" dirty="0">
                <a:latin typeface="Calibri" panose="020F0502020204030204" pitchFamily="34" charset="0"/>
              </a:rPr>
              <a:t>= </a:t>
            </a:r>
            <a:r>
              <a:rPr lang="de-DE" altLang="en-US" sz="1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economic</a:t>
            </a:r>
            <a:r>
              <a:rPr lang="de-DE" altLang="en-US" sz="1600" b="1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de-DE" altLang="en-US" sz="1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growth</a:t>
            </a:r>
            <a:r>
              <a:rPr lang="de-DE" altLang="en-US" sz="1600" b="1" dirty="0">
                <a:solidFill>
                  <a:srgbClr val="008000"/>
                </a:solidFill>
                <a:latin typeface="Calibri" panose="020F0502020204030204" pitchFamily="34" charset="0"/>
              </a:rPr>
              <a:t>  </a:t>
            </a:r>
            <a:r>
              <a:rPr lang="de-DE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(+ </a:t>
            </a:r>
            <a:r>
              <a:rPr lang="de-DE" altLang="en-US" sz="1600" dirty="0" err="1">
                <a:solidFill>
                  <a:srgbClr val="008000"/>
                </a:solidFill>
                <a:latin typeface="Calibri" panose="020F0502020204030204" pitchFamily="34" charset="0"/>
              </a:rPr>
              <a:t>income</a:t>
            </a:r>
            <a:r>
              <a:rPr lang="de-DE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, </a:t>
            </a:r>
          </a:p>
          <a:p>
            <a:pPr eaLnBrk="1" hangingPunct="1"/>
            <a:r>
              <a:rPr lang="de-DE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+ </a:t>
            </a:r>
            <a:r>
              <a:rPr lang="de-DE" altLang="en-US" sz="1600" dirty="0" err="1">
                <a:solidFill>
                  <a:srgbClr val="008000"/>
                </a:solidFill>
                <a:latin typeface="Calibri" panose="020F0502020204030204" pitchFamily="34" charset="0"/>
              </a:rPr>
              <a:t>jobs</a:t>
            </a:r>
            <a:r>
              <a:rPr lang="de-DE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, </a:t>
            </a:r>
            <a:r>
              <a:rPr lang="de-DE" alt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- </a:t>
            </a:r>
            <a:r>
              <a:rPr lang="de-DE" altLang="en-US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environment</a:t>
            </a:r>
            <a:r>
              <a:rPr lang="de-DE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) </a:t>
            </a:r>
          </a:p>
          <a:p>
            <a:pPr eaLnBrk="1" hangingPunct="1"/>
            <a:r>
              <a:rPr lang="de-DE" altLang="en-US" sz="1600" dirty="0">
                <a:latin typeface="Wingdings" panose="05000000000000000000" pitchFamily="2" charset="2"/>
                <a:sym typeface="Wingdings" panose="05000000000000000000" pitchFamily="2" charset="2"/>
              </a:rPr>
              <a:t></a:t>
            </a:r>
            <a:r>
              <a:rPr lang="de-DE" altLang="en-US" sz="1600" dirty="0">
                <a:latin typeface="Calibri" panose="020F0502020204030204" pitchFamily="34" charset="0"/>
              </a:rPr>
              <a:t>  GDP = </a:t>
            </a:r>
            <a:r>
              <a:rPr lang="de-DE" altLang="en-US" sz="1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recession</a:t>
            </a:r>
            <a:r>
              <a:rPr lang="de-DE" alt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de-DE" alt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(- </a:t>
            </a:r>
            <a:r>
              <a:rPr lang="de-DE" altLang="en-US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income</a:t>
            </a:r>
            <a:r>
              <a:rPr lang="de-DE" alt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, - </a:t>
            </a:r>
            <a:r>
              <a:rPr lang="de-DE" altLang="en-US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jobs</a:t>
            </a:r>
            <a:r>
              <a:rPr lang="de-DE" alt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de-DE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+ </a:t>
            </a:r>
            <a:r>
              <a:rPr lang="de-DE" altLang="en-US" sz="1600" dirty="0" err="1">
                <a:solidFill>
                  <a:srgbClr val="008000"/>
                </a:solidFill>
                <a:latin typeface="Calibri" panose="020F0502020204030204" pitchFamily="34" charset="0"/>
              </a:rPr>
              <a:t>environment</a:t>
            </a:r>
            <a:r>
              <a:rPr lang="de-DE" alt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de-DE" alt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Textfeld 7"/>
          <p:cNvSpPr txBox="1">
            <a:spLocks noChangeArrowheads="1"/>
          </p:cNvSpPr>
          <p:nvPr/>
        </p:nvSpPr>
        <p:spPr bwMode="auto">
          <a:xfrm>
            <a:off x="5554663" y="5022850"/>
            <a:ext cx="35893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en-US" sz="1600" b="1" dirty="0" err="1">
                <a:latin typeface="Calibri" panose="020F0502020204030204" pitchFamily="34" charset="0"/>
              </a:rPr>
              <a:t>Weaknesses</a:t>
            </a:r>
            <a:r>
              <a:rPr lang="de-DE" altLang="en-US" sz="1600" b="1" dirty="0">
                <a:latin typeface="Calibri" panose="020F0502020204030204" pitchFamily="34" charset="0"/>
              </a:rPr>
              <a:t> </a:t>
            </a:r>
            <a:r>
              <a:rPr lang="de-DE" altLang="en-US" sz="1600" b="1" dirty="0" err="1">
                <a:latin typeface="Calibri" panose="020F0502020204030204" pitchFamily="34" charset="0"/>
              </a:rPr>
              <a:t>of</a:t>
            </a:r>
            <a:r>
              <a:rPr lang="de-DE" altLang="en-US" sz="1600" b="1" dirty="0">
                <a:latin typeface="Calibri" panose="020F0502020204030204" pitchFamily="34" charset="0"/>
              </a:rPr>
              <a:t> </a:t>
            </a:r>
            <a:r>
              <a:rPr lang="de-DE" altLang="en-US" sz="1600" b="1" dirty="0" err="1">
                <a:latin typeface="Calibri" panose="020F0502020204030204" pitchFamily="34" charset="0"/>
              </a:rPr>
              <a:t>focusing</a:t>
            </a:r>
            <a:r>
              <a:rPr lang="de-DE" altLang="en-US" sz="1600" b="1" dirty="0">
                <a:latin typeface="Calibri" panose="020F0502020204030204" pitchFamily="34" charset="0"/>
              </a:rPr>
              <a:t> on GDP (</a:t>
            </a:r>
            <a:r>
              <a:rPr lang="de-DE" altLang="en-US" sz="1600" b="1" dirty="0" err="1">
                <a:latin typeface="Calibri" panose="020F0502020204030204" pitchFamily="34" charset="0"/>
              </a:rPr>
              <a:t>ecological</a:t>
            </a:r>
            <a:r>
              <a:rPr lang="de-DE" altLang="en-US" sz="1600" b="1" dirty="0">
                <a:latin typeface="Calibri" panose="020F0502020204030204" pitchFamily="34" charset="0"/>
              </a:rPr>
              <a:t> </a:t>
            </a:r>
            <a:r>
              <a:rPr lang="de-DE" altLang="en-US" sz="1600" b="1" dirty="0" err="1">
                <a:latin typeface="Calibri" panose="020F0502020204030204" pitchFamily="34" charset="0"/>
              </a:rPr>
              <a:t>or</a:t>
            </a:r>
            <a:r>
              <a:rPr lang="de-DE" altLang="en-US" sz="1600" b="1" dirty="0">
                <a:latin typeface="Calibri" panose="020F0502020204030204" pitchFamily="34" charset="0"/>
              </a:rPr>
              <a:t> </a:t>
            </a:r>
            <a:r>
              <a:rPr lang="de-DE" altLang="en-US" sz="1600" b="1" dirty="0" err="1">
                <a:latin typeface="Calibri" panose="020F0502020204030204" pitchFamily="34" charset="0"/>
              </a:rPr>
              <a:t>social</a:t>
            </a:r>
            <a:r>
              <a:rPr lang="de-DE" altLang="en-US" sz="1600" b="1" dirty="0">
                <a:latin typeface="Calibri" panose="020F0502020204030204" pitchFamily="34" charset="0"/>
              </a:rPr>
              <a:t> </a:t>
            </a:r>
            <a:r>
              <a:rPr lang="de-DE" altLang="en-US" sz="1600" b="1" dirty="0" err="1">
                <a:latin typeface="Calibri" panose="020F0502020204030204" pitchFamily="34" charset="0"/>
              </a:rPr>
              <a:t>aspects</a:t>
            </a:r>
            <a:r>
              <a:rPr lang="de-DE" altLang="en-US" sz="1600" b="1" dirty="0">
                <a:latin typeface="Calibri" panose="020F0502020204030204" pitchFamily="34" charset="0"/>
              </a:rPr>
              <a:t> </a:t>
            </a:r>
            <a:r>
              <a:rPr lang="de-DE" altLang="en-US" sz="1600" b="1" dirty="0" err="1">
                <a:latin typeface="Calibri" panose="020F0502020204030204" pitchFamily="34" charset="0"/>
              </a:rPr>
              <a:t>are</a:t>
            </a:r>
            <a:r>
              <a:rPr lang="de-DE" altLang="en-US" sz="1600" b="1" dirty="0">
                <a:latin typeface="Calibri" panose="020F0502020204030204" pitchFamily="34" charset="0"/>
              </a:rPr>
              <a:t> </a:t>
            </a:r>
            <a:r>
              <a:rPr lang="de-DE" altLang="en-US" sz="1600" b="1" dirty="0" err="1">
                <a:latin typeface="Calibri" panose="020F0502020204030204" pitchFamily="34" charset="0"/>
              </a:rPr>
              <a:t>neglected</a:t>
            </a:r>
            <a:r>
              <a:rPr lang="de-DE" altLang="en-US" sz="1600" b="1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endParaRPr lang="de-DE" altLang="en-US" sz="1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en-US" sz="1600" b="1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altLang="en-US" sz="1600" b="1" dirty="0">
                <a:latin typeface="Calibri" panose="020F0502020204030204" pitchFamily="34" charset="0"/>
              </a:rPr>
              <a:t> Alternatives: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</a:pPr>
            <a:r>
              <a:rPr lang="de-DE" altLang="en-US" sz="1600" dirty="0">
                <a:latin typeface="Calibri" panose="020F0502020204030204" pitchFamily="34" charset="0"/>
              </a:rPr>
              <a:t>HDI – Human Development Index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</a:pPr>
            <a:r>
              <a:rPr lang="de-DE" altLang="en-US" sz="1600" dirty="0">
                <a:latin typeface="Calibri" panose="020F0502020204030204" pitchFamily="34" charset="0"/>
              </a:rPr>
              <a:t>Happy Planet Index, </a:t>
            </a:r>
            <a:r>
              <a:rPr lang="de-DE" altLang="en-US" sz="1600" dirty="0" err="1">
                <a:latin typeface="Calibri" panose="020F0502020204030204" pitchFamily="34" charset="0"/>
              </a:rPr>
              <a:t>and</a:t>
            </a:r>
            <a:r>
              <a:rPr lang="de-DE" altLang="en-US" sz="1600" dirty="0">
                <a:latin typeface="Calibri" panose="020F0502020204030204" pitchFamily="34" charset="0"/>
              </a:rPr>
              <a:t> </a:t>
            </a:r>
            <a:r>
              <a:rPr lang="de-DE" altLang="en-US" sz="1600" dirty="0" err="1">
                <a:latin typeface="Calibri" panose="020F0502020204030204" pitchFamily="34" charset="0"/>
              </a:rPr>
              <a:t>others</a:t>
            </a:r>
            <a:endParaRPr lang="de-DE" altLang="en-US" sz="1600" dirty="0">
              <a:latin typeface="Calibri" panose="020F0502020204030204" pitchFamily="34" charset="0"/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4"/>
          <a:stretch>
            <a:fillRect/>
          </a:stretch>
        </p:blipFill>
        <p:spPr bwMode="auto">
          <a:xfrm>
            <a:off x="0" y="2405063"/>
            <a:ext cx="5341938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ea typeface="+mj-ea"/>
                <a:cs typeface="+mj-cs"/>
              </a:rPr>
              <a:t>Implementation </a:t>
            </a:r>
            <a:r>
              <a:rPr lang="de-DE" dirty="0" err="1">
                <a:ea typeface="+mj-ea"/>
                <a:cs typeface="+mj-cs"/>
              </a:rPr>
              <a:t>of</a:t>
            </a:r>
            <a:r>
              <a:rPr lang="de-DE" dirty="0">
                <a:ea typeface="+mj-ea"/>
                <a:cs typeface="+mj-cs"/>
              </a:rPr>
              <a:t> </a:t>
            </a:r>
            <a:r>
              <a:rPr lang="de-DE" dirty="0" err="1">
                <a:ea typeface="+mj-ea"/>
                <a:cs typeface="+mj-cs"/>
              </a:rPr>
              <a:t>the</a:t>
            </a:r>
            <a:r>
              <a:rPr lang="de-DE" dirty="0">
                <a:ea typeface="+mj-ea"/>
                <a:cs typeface="+mj-cs"/>
              </a:rPr>
              <a:t> </a:t>
            </a:r>
            <a:br>
              <a:rPr lang="de-DE" dirty="0">
                <a:ea typeface="+mj-ea"/>
                <a:cs typeface="+mj-cs"/>
              </a:rPr>
            </a:br>
            <a:r>
              <a:rPr lang="de-DE" dirty="0" err="1">
                <a:ea typeface="+mj-ea"/>
                <a:cs typeface="+mj-cs"/>
              </a:rPr>
              <a:t>eco-social-market</a:t>
            </a:r>
            <a:r>
              <a:rPr lang="de-DE" dirty="0">
                <a:ea typeface="+mj-ea"/>
                <a:cs typeface="+mj-cs"/>
              </a:rPr>
              <a:t> </a:t>
            </a:r>
            <a:r>
              <a:rPr lang="de-DE" dirty="0" err="1">
                <a:ea typeface="+mj-ea"/>
                <a:cs typeface="+mj-cs"/>
              </a:rPr>
              <a:t>economy</a:t>
            </a:r>
            <a:endParaRPr lang="de-DE" dirty="0">
              <a:ea typeface="+mj-ea"/>
              <a:cs typeface="+mj-cs"/>
            </a:endParaRPr>
          </a:p>
        </p:txBody>
      </p:sp>
      <p:pic>
        <p:nvPicPr>
          <p:cNvPr id="24578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533400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664200" y="1838325"/>
            <a:ext cx="3186113" cy="4770537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975" indent="-180975" eaLnBrk="1" hangingPunct="1"/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1) Implementation of the “social partnership” </a:t>
            </a:r>
          </a:p>
          <a:p>
            <a:pPr eaLnBrk="1" hangingPunct="1"/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80975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important instrument of the Austrian social market economy 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80975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system of institutionalized cooperation between labor, business and government that is involved in all important aspects of economic and social policy such as minimal wages, working hours, etc. 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80975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avoid conflicts between the participants in the economic cycle</a:t>
            </a:r>
          </a:p>
          <a:p>
            <a:pPr eaLnBrk="1" hangingPunct="1"/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80975" eaLnBrk="1" hangingPunct="1"/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2) Laws which protect the environment</a:t>
            </a:r>
          </a:p>
        </p:txBody>
      </p:sp>
      <p:sp>
        <p:nvSpPr>
          <p:cNvPr id="7" name="Rechteck 6"/>
          <p:cNvSpPr/>
          <p:nvPr/>
        </p:nvSpPr>
        <p:spPr>
          <a:xfrm>
            <a:off x="1143000" y="2641600"/>
            <a:ext cx="2755900" cy="50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 err="1">
                <a:solidFill>
                  <a:srgbClr val="000000"/>
                </a:solidFill>
              </a:rPr>
              <a:t>Social</a:t>
            </a:r>
            <a:r>
              <a:rPr lang="de-DE" sz="1000" dirty="0">
                <a:solidFill>
                  <a:srgbClr val="000000"/>
                </a:solidFill>
              </a:rPr>
              <a:t> </a:t>
            </a:r>
            <a:r>
              <a:rPr lang="de-DE" sz="1000" dirty="0" err="1">
                <a:solidFill>
                  <a:srgbClr val="000000"/>
                </a:solidFill>
              </a:rPr>
              <a:t>Partnership</a:t>
            </a:r>
            <a:r>
              <a:rPr lang="de-DE" sz="1000" dirty="0">
                <a:solidFill>
                  <a:srgbClr val="000000"/>
                </a:solidFill>
              </a:rPr>
              <a:t> Austria</a:t>
            </a:r>
          </a:p>
        </p:txBody>
      </p:sp>
      <p:sp>
        <p:nvSpPr>
          <p:cNvPr id="9" name="Rechteck 8"/>
          <p:cNvSpPr/>
          <p:nvPr/>
        </p:nvSpPr>
        <p:spPr>
          <a:xfrm>
            <a:off x="635000" y="3441700"/>
            <a:ext cx="10160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 err="1">
                <a:solidFill>
                  <a:srgbClr val="000000"/>
                </a:solidFill>
              </a:rPr>
              <a:t>Employer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00400" y="3454400"/>
            <a:ext cx="10160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 err="1">
                <a:solidFill>
                  <a:srgbClr val="000000"/>
                </a:solidFill>
              </a:rPr>
              <a:t>Employees</a:t>
            </a:r>
            <a:r>
              <a:rPr lang="de-DE" sz="1000" dirty="0">
                <a:solidFill>
                  <a:srgbClr val="000000"/>
                </a:solidFill>
              </a:rPr>
              <a:t>/ </a:t>
            </a:r>
            <a:r>
              <a:rPr lang="de-DE" sz="1000" dirty="0" err="1">
                <a:solidFill>
                  <a:srgbClr val="000000"/>
                </a:solidFill>
              </a:rPr>
              <a:t>Workers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7000" y="4114800"/>
            <a:ext cx="10160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800" dirty="0" err="1">
                <a:solidFill>
                  <a:srgbClr val="000000"/>
                </a:solidFill>
              </a:rPr>
              <a:t>Chamber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of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de-DE" sz="800" dirty="0" err="1">
                <a:solidFill>
                  <a:srgbClr val="000000"/>
                </a:solidFill>
              </a:rPr>
              <a:t>commerce</a:t>
            </a: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295400" y="4114800"/>
            <a:ext cx="10160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800" dirty="0" err="1">
                <a:solidFill>
                  <a:srgbClr val="000000"/>
                </a:solidFill>
              </a:rPr>
              <a:t>Chamber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of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de-DE" sz="800" dirty="0" err="1">
                <a:solidFill>
                  <a:srgbClr val="000000"/>
                </a:solidFill>
              </a:rPr>
              <a:t>agriculture</a:t>
            </a: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692400" y="4114800"/>
            <a:ext cx="10160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800" dirty="0" err="1">
                <a:solidFill>
                  <a:srgbClr val="000000"/>
                </a:solidFill>
              </a:rPr>
              <a:t>Chamber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of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de-DE" sz="800" dirty="0" err="1">
                <a:solidFill>
                  <a:srgbClr val="000000"/>
                </a:solidFill>
              </a:rPr>
              <a:t>workers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and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employees</a:t>
            </a: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960813" y="4114800"/>
            <a:ext cx="10160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800" dirty="0">
                <a:solidFill>
                  <a:srgbClr val="000000"/>
                </a:solidFill>
              </a:rPr>
              <a:t>Trade </a:t>
            </a:r>
            <a:r>
              <a:rPr lang="de-DE" sz="800" dirty="0" err="1">
                <a:solidFill>
                  <a:srgbClr val="000000"/>
                </a:solidFill>
              </a:rPr>
              <a:t>unions</a:t>
            </a:r>
            <a:endParaRPr lang="de-DE" sz="800" dirty="0">
              <a:solidFill>
                <a:srgbClr val="000000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 flipH="1">
            <a:off x="952500" y="3149600"/>
            <a:ext cx="457200" cy="292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>
            <a:off x="457200" y="3810000"/>
            <a:ext cx="457200" cy="292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3187700" y="3822700"/>
            <a:ext cx="457200" cy="292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352800" y="3149600"/>
            <a:ext cx="3556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1409700" y="3810000"/>
            <a:ext cx="3556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3998913" y="3810000"/>
            <a:ext cx="3556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ea typeface="+mj-ea"/>
                <a:cs typeface="+mj-cs"/>
              </a:rPr>
              <a:t>Goals </a:t>
            </a:r>
            <a:r>
              <a:rPr lang="de-DE" dirty="0" err="1">
                <a:ea typeface="+mj-ea"/>
                <a:cs typeface="+mj-cs"/>
              </a:rPr>
              <a:t>of</a:t>
            </a:r>
            <a:r>
              <a:rPr lang="de-DE" dirty="0">
                <a:ea typeface="+mj-ea"/>
                <a:cs typeface="+mj-cs"/>
              </a:rPr>
              <a:t> </a:t>
            </a:r>
            <a:r>
              <a:rPr lang="de-DE" dirty="0" err="1">
                <a:ea typeface="+mj-ea"/>
                <a:cs typeface="+mj-cs"/>
              </a:rPr>
              <a:t>economic</a:t>
            </a:r>
            <a:r>
              <a:rPr lang="de-DE" dirty="0">
                <a:ea typeface="+mj-ea"/>
                <a:cs typeface="+mj-cs"/>
              </a:rPr>
              <a:t> </a:t>
            </a:r>
            <a:r>
              <a:rPr lang="de-DE" dirty="0" err="1">
                <a:ea typeface="+mj-ea"/>
                <a:cs typeface="+mj-cs"/>
              </a:rPr>
              <a:t>policy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900613" y="1639888"/>
            <a:ext cx="4098925" cy="4770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0000"/>
                </a:solidFill>
              </a:rPr>
              <a:t>Economic policy:</a:t>
            </a: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Sum of all planned measures of the state and other institutions (ECB, national banks, social partnership, EU) to stimulate the economy through:</a:t>
            </a: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marL="180975" indent="-180975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Monetary policy (central bank: ECB)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Fiscal policy (taxes)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Labor market and social policy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Health and  education policy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Environmental policy</a:t>
            </a:r>
          </a:p>
          <a:p>
            <a:pPr eaLnBrk="1" hangingPunct="1"/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rgbClr val="000000"/>
                </a:solidFill>
              </a:rPr>
              <a:t>Targets / Magic polygon:</a:t>
            </a: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&gt; very difficult to realize several goals at the same time:</a:t>
            </a: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... very often you’ll find conflicting goals</a:t>
            </a: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e.g. growth and environmental protection</a:t>
            </a:r>
          </a:p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at the 3rd runway for the Vienna </a:t>
            </a:r>
            <a:r>
              <a:rPr lang="en-US" altLang="en-US" sz="1600" dirty="0" err="1">
                <a:solidFill>
                  <a:srgbClr val="000000"/>
                </a:solidFill>
              </a:rPr>
              <a:t>Schwechat</a:t>
            </a:r>
            <a:r>
              <a:rPr lang="en-US" altLang="en-US" sz="1600" dirty="0">
                <a:solidFill>
                  <a:srgbClr val="000000"/>
                </a:solidFill>
              </a:rPr>
              <a:t> airport</a:t>
            </a:r>
          </a:p>
        </p:txBody>
      </p:sp>
      <p:pic>
        <p:nvPicPr>
          <p:cNvPr id="25603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930400"/>
            <a:ext cx="46545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ea typeface="+mj-ea"/>
                <a:cs typeface="+mj-cs"/>
              </a:rPr>
              <a:t>Needs </a:t>
            </a:r>
          </a:p>
        </p:txBody>
      </p:sp>
      <p:pic>
        <p:nvPicPr>
          <p:cNvPr id="14338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747838"/>
            <a:ext cx="42291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feld 87"/>
          <p:cNvSpPr txBox="1">
            <a:spLocks noChangeArrowheads="1"/>
          </p:cNvSpPr>
          <p:nvPr/>
        </p:nvSpPr>
        <p:spPr bwMode="auto">
          <a:xfrm>
            <a:off x="5343525" y="2055813"/>
            <a:ext cx="33432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</a:rPr>
              <a:t>Human needs are endless! </a:t>
            </a:r>
          </a:p>
          <a:p>
            <a:pPr eaLnBrk="1" hangingPunct="1"/>
            <a:endParaRPr lang="en-US" altLang="en-US" sz="1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</a:rPr>
              <a:t>Abraham Maslow </a:t>
            </a:r>
            <a:r>
              <a:rPr lang="en-US" altLang="en-US" sz="1600" dirty="0">
                <a:latin typeface="Calibri" panose="020F0502020204030204" pitchFamily="34" charset="0"/>
              </a:rPr>
              <a:t>(a 1950s US psychologist) grouped all human needs according to their urgency:</a:t>
            </a:r>
          </a:p>
          <a:p>
            <a:pPr eaLnBrk="1" hangingPunct="1"/>
            <a:endParaRPr lang="en-US" altLang="en-US" sz="1600" dirty="0">
              <a:latin typeface="Calibri" panose="020F0502020204030204" pitchFamily="34" charset="0"/>
            </a:endParaRPr>
          </a:p>
          <a:p>
            <a:pPr marL="179388" indent="-179388" eaLnBrk="1" hangingPunct="1"/>
            <a:r>
              <a:rPr lang="en-US" altLang="en-US" sz="1600" dirty="0">
                <a:latin typeface="Calibri" panose="020F0502020204030204" pitchFamily="34" charset="0"/>
              </a:rPr>
              <a:t>5) </a:t>
            </a:r>
            <a:r>
              <a:rPr lang="en-US" altLang="en-US" sz="1600" b="1" dirty="0">
                <a:latin typeface="Calibri" panose="020F0502020204030204" pitchFamily="34" charset="0"/>
              </a:rPr>
              <a:t>Self-actualization</a:t>
            </a:r>
            <a:r>
              <a:rPr lang="en-US" altLang="en-US" sz="1600" dirty="0">
                <a:latin typeface="Calibri" panose="020F0502020204030204" pitchFamily="34" charset="0"/>
              </a:rPr>
              <a:t>: morality, creativity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4) </a:t>
            </a:r>
            <a:r>
              <a:rPr lang="en-US" altLang="en-US" sz="1600" b="1" dirty="0">
                <a:latin typeface="Calibri" panose="020F0502020204030204" pitchFamily="34" charset="0"/>
              </a:rPr>
              <a:t>Esteem needs</a:t>
            </a:r>
            <a:r>
              <a:rPr lang="en-US" altLang="en-US" sz="1600" dirty="0">
                <a:latin typeface="Calibri" panose="020F0502020204030204" pitchFamily="34" charset="0"/>
              </a:rPr>
              <a:t>: independence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3) </a:t>
            </a:r>
            <a:r>
              <a:rPr lang="en-US" altLang="en-US" sz="1600" b="1" dirty="0">
                <a:latin typeface="Calibri" panose="020F0502020204030204" pitchFamily="34" charset="0"/>
              </a:rPr>
              <a:t>Love / Belonging needs</a:t>
            </a:r>
            <a:r>
              <a:rPr lang="en-US" altLang="en-US" sz="1600" dirty="0">
                <a:latin typeface="Calibri" panose="020F0502020204030204" pitchFamily="34" charset="0"/>
              </a:rPr>
              <a:t>: friends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2) </a:t>
            </a:r>
            <a:r>
              <a:rPr lang="en-US" altLang="en-US" sz="1600" b="1" dirty="0">
                <a:latin typeface="Calibri" panose="020F0502020204030204" pitchFamily="34" charset="0"/>
              </a:rPr>
              <a:t>Safety needs</a:t>
            </a:r>
            <a:r>
              <a:rPr lang="en-US" altLang="en-US" sz="1600" dirty="0">
                <a:latin typeface="Calibri" panose="020F0502020204030204" pitchFamily="34" charset="0"/>
              </a:rPr>
              <a:t>: security, health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1) </a:t>
            </a:r>
            <a:r>
              <a:rPr lang="en-US" altLang="en-US" sz="1600" b="1" dirty="0">
                <a:latin typeface="Calibri" panose="020F0502020204030204" pitchFamily="34" charset="0"/>
              </a:rPr>
              <a:t>Basic needs</a:t>
            </a:r>
            <a:r>
              <a:rPr lang="en-US" altLang="en-US" sz="1600" dirty="0">
                <a:latin typeface="Calibri" panose="020F0502020204030204" pitchFamily="34" charset="0"/>
              </a:rPr>
              <a:t>: water, food, sleep</a:t>
            </a:r>
          </a:p>
          <a:p>
            <a:pPr eaLnBrk="1" hangingPunct="1"/>
            <a:endParaRPr lang="en-US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</a:rPr>
              <a:t>Demand</a:t>
            </a:r>
            <a:r>
              <a:rPr lang="en-US" altLang="en-US" sz="1600" dirty="0">
                <a:latin typeface="Calibri" panose="020F0502020204030204" pitchFamily="34" charset="0"/>
              </a:rPr>
              <a:t>: everything customers have the buying power for</a:t>
            </a:r>
          </a:p>
          <a:p>
            <a:pPr eaLnBrk="1" hangingPunct="1"/>
            <a:endParaRPr lang="en-US" alt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Sustainability</a:t>
            </a:r>
          </a:p>
        </p:txBody>
      </p:sp>
      <p:pic>
        <p:nvPicPr>
          <p:cNvPr id="15362" name="Bild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35200"/>
            <a:ext cx="30003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hteck 2"/>
          <p:cNvSpPr>
            <a:spLocks noChangeArrowheads="1"/>
          </p:cNvSpPr>
          <p:nvPr/>
        </p:nvSpPr>
        <p:spPr bwMode="auto">
          <a:xfrm>
            <a:off x="3394075" y="1298575"/>
            <a:ext cx="57499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Resources are scarce: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 have only 1 planet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we have to take care of our planet and live </a:t>
            </a: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sustainably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Sustainability: </a:t>
            </a:r>
          </a:p>
          <a:p>
            <a:pPr eaLnBrk="1" hangingPunct="1"/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(factors of production) are used to produce </a:t>
            </a: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goods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purpose of goods is to meet our </a:t>
            </a: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Because resources are scarce, we have to make </a:t>
            </a: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decisions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 principles apply:</a:t>
            </a:r>
          </a:p>
          <a:p>
            <a:pPr eaLnBrk="1" hangingPunct="1"/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eaLnBrk="1" hangingPunct="1"/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 Minimum Principle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to reach a given goal with the </a:t>
            </a: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minimum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possible</a:t>
            </a:r>
          </a:p>
          <a:p>
            <a:pPr marL="268288" indent="-268288" eaLnBrk="1" hangingPunct="1"/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 Maximum Principle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to reach a </a:t>
            </a: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maximum of output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with a given input</a:t>
            </a:r>
          </a:p>
          <a:p>
            <a:pPr eaLnBrk="1" hangingPunct="1"/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Economics basically deals with scarcity and decision making, i.e., how to share scarce resources.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Resources = factors of production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Traditional factors of production: earth, labor, capital 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Modern factors of production: information &amp; innovation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Circular</a:t>
            </a:r>
            <a:r>
              <a:rPr lang="de-DE" dirty="0">
                <a:ea typeface="+mj-ea"/>
                <a:cs typeface="+mj-cs"/>
              </a:rPr>
              <a:t> Flow Model</a:t>
            </a:r>
          </a:p>
        </p:txBody>
      </p:sp>
      <p:pic>
        <p:nvPicPr>
          <p:cNvPr id="16386" name="Bild 32" descr="10 Francois Quesn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533400"/>
            <a:ext cx="110648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76538"/>
            <a:ext cx="43370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345113" y="2184400"/>
            <a:ext cx="3471862" cy="4032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Participants in the simple model:</a:t>
            </a:r>
          </a:p>
          <a:p>
            <a:pPr marL="268288" indent="-268288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Households</a:t>
            </a:r>
          </a:p>
          <a:p>
            <a:pPr marL="268288" indent="-268288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Firms 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sz="1600" b="1" dirty="0"/>
              <a:t>Firms</a:t>
            </a:r>
            <a:r>
              <a:rPr lang="en-US" altLang="en-US" sz="1600" dirty="0"/>
              <a:t> supply goods and services to meet consumers’ needs</a:t>
            </a:r>
          </a:p>
          <a:p>
            <a:pPr eaLnBrk="1" hangingPunct="1"/>
            <a:r>
              <a:rPr lang="en-US" altLang="en-US" sz="1600" b="1" dirty="0"/>
              <a:t>HH</a:t>
            </a:r>
            <a:r>
              <a:rPr lang="en-US" altLang="en-US" sz="1600" dirty="0"/>
              <a:t> pay for those ($ or €)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sz="1600" dirty="0"/>
              <a:t>HH provide e.g. </a:t>
            </a:r>
            <a:r>
              <a:rPr lang="en-US" altLang="en-US" sz="1600" b="1" dirty="0"/>
              <a:t>labor</a:t>
            </a:r>
            <a:r>
              <a:rPr lang="en-US" altLang="en-US" sz="1600" dirty="0"/>
              <a:t> to firms. </a:t>
            </a:r>
          </a:p>
          <a:p>
            <a:pPr eaLnBrk="1" hangingPunct="1"/>
            <a:r>
              <a:rPr lang="en-US" altLang="en-US" sz="1600" dirty="0"/>
              <a:t>Firms pay </a:t>
            </a:r>
            <a:r>
              <a:rPr lang="en-US" altLang="en-US" sz="1600" b="1" dirty="0"/>
              <a:t>wages</a:t>
            </a:r>
            <a:r>
              <a:rPr lang="en-US" altLang="en-US" sz="1600" dirty="0"/>
              <a:t> in return.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sz="1600" dirty="0"/>
              <a:t>The simple circular flow of a market economy can be expanded by:</a:t>
            </a:r>
          </a:p>
          <a:p>
            <a:pPr marL="268288" indent="-268288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Banks</a:t>
            </a:r>
          </a:p>
          <a:p>
            <a:pPr marL="268288" indent="-268288" eaLnBrk="1" hangingPunct="1">
              <a:buFont typeface="Wingdings" panose="05000000000000000000" pitchFamily="2" charset="2"/>
              <a:buChar char="Ø"/>
            </a:pPr>
            <a:r>
              <a:rPr lang="de-AT" altLang="en-US" sz="1600" dirty="0"/>
              <a:t>States (= </a:t>
            </a:r>
            <a:r>
              <a:rPr lang="de-AT" altLang="en-US" sz="1600" dirty="0" err="1"/>
              <a:t>governments</a:t>
            </a:r>
            <a:r>
              <a:rPr lang="de-AT" altLang="en-US" sz="1600" dirty="0"/>
              <a:t>)</a:t>
            </a:r>
            <a:endParaRPr lang="en-US" altLang="en-US" sz="1600" dirty="0"/>
          </a:p>
          <a:p>
            <a:pPr marL="268288" indent="-268288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The rest of the world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ea typeface="+mj-ea"/>
                <a:cs typeface="+mj-cs"/>
              </a:rPr>
              <a:t>Division </a:t>
            </a:r>
            <a:r>
              <a:rPr lang="de-DE" dirty="0" err="1">
                <a:ea typeface="+mj-ea"/>
                <a:cs typeface="+mj-cs"/>
              </a:rPr>
              <a:t>of</a:t>
            </a:r>
            <a:r>
              <a:rPr lang="de-DE" dirty="0">
                <a:ea typeface="+mj-ea"/>
                <a:cs typeface="+mj-cs"/>
              </a:rPr>
              <a:t> </a:t>
            </a:r>
            <a:r>
              <a:rPr lang="de-DE" dirty="0" err="1">
                <a:ea typeface="+mj-ea"/>
                <a:cs typeface="+mj-cs"/>
              </a:rPr>
              <a:t>labor</a:t>
            </a:r>
            <a:endParaRPr lang="de-DE" dirty="0">
              <a:ea typeface="+mj-ea"/>
              <a:cs typeface="+mj-cs"/>
            </a:endParaRPr>
          </a:p>
        </p:txBody>
      </p:sp>
      <p:pic>
        <p:nvPicPr>
          <p:cNvPr id="17410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33400"/>
            <a:ext cx="10906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351088"/>
            <a:ext cx="359727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feld 22"/>
          <p:cNvSpPr txBox="1">
            <a:spLocks noChangeArrowheads="1"/>
          </p:cNvSpPr>
          <p:nvPr/>
        </p:nvSpPr>
        <p:spPr bwMode="auto">
          <a:xfrm>
            <a:off x="4046538" y="1581150"/>
            <a:ext cx="50974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Calibri" charset="0"/>
              </a:rPr>
              <a:t>Types of division of labor:</a:t>
            </a:r>
          </a:p>
          <a:p>
            <a:pPr eaLnBrk="1" hangingPunct="1">
              <a:defRPr/>
            </a:pPr>
            <a:r>
              <a:rPr lang="en-US" sz="1600" dirty="0">
                <a:latin typeface="Calibri" charset="0"/>
              </a:rPr>
              <a:t>1) Within an </a:t>
            </a:r>
            <a:r>
              <a:rPr lang="en-US" sz="1600" b="1" dirty="0">
                <a:latin typeface="Calibri" charset="0"/>
              </a:rPr>
              <a:t>enterprise</a:t>
            </a:r>
            <a:r>
              <a:rPr lang="en-US" sz="1600" dirty="0">
                <a:latin typeface="Calibri" charset="0"/>
              </a:rPr>
              <a:t>: different departments (marketing)</a:t>
            </a:r>
          </a:p>
          <a:p>
            <a:pPr eaLnBrk="1" hangingPunct="1">
              <a:defRPr/>
            </a:pPr>
            <a:endParaRPr lang="en-US" sz="1600" dirty="0">
              <a:latin typeface="Calibri" charset="0"/>
            </a:endParaRPr>
          </a:p>
          <a:p>
            <a:pPr eaLnBrk="1" hangingPunct="1">
              <a:defRPr/>
            </a:pPr>
            <a:r>
              <a:rPr lang="en-US" sz="1600" dirty="0">
                <a:latin typeface="Calibri" charset="0"/>
              </a:rPr>
              <a:t>2) </a:t>
            </a:r>
            <a:r>
              <a:rPr lang="en-US" sz="1600" b="1" dirty="0">
                <a:latin typeface="Calibri" charset="0"/>
              </a:rPr>
              <a:t>Regional</a:t>
            </a:r>
            <a:r>
              <a:rPr lang="en-US" sz="1600" dirty="0">
                <a:latin typeface="Calibri" charset="0"/>
              </a:rPr>
              <a:t> division of labor: wine &amp; fruit  (</a:t>
            </a:r>
            <a:r>
              <a:rPr lang="en-US" sz="1600" dirty="0" err="1">
                <a:latin typeface="Calibri" charset="0"/>
              </a:rPr>
              <a:t>Wachau</a:t>
            </a:r>
            <a:r>
              <a:rPr lang="en-US" sz="1600" dirty="0">
                <a:latin typeface="Calibri" charset="0"/>
              </a:rPr>
              <a:t> valley)</a:t>
            </a:r>
          </a:p>
          <a:p>
            <a:pPr eaLnBrk="1" hangingPunct="1">
              <a:defRPr/>
            </a:pPr>
            <a:endParaRPr lang="en-US" sz="1600" dirty="0">
              <a:latin typeface="Calibri" charset="0"/>
            </a:endParaRPr>
          </a:p>
          <a:p>
            <a:pPr eaLnBrk="1" hangingPunct="1">
              <a:defRPr/>
            </a:pPr>
            <a:r>
              <a:rPr lang="en-US" sz="1600" dirty="0">
                <a:latin typeface="Calibri" charset="0"/>
              </a:rPr>
              <a:t>3) </a:t>
            </a:r>
            <a:r>
              <a:rPr lang="en-US" sz="1600" b="1" dirty="0">
                <a:latin typeface="Calibri" charset="0"/>
              </a:rPr>
              <a:t>International</a:t>
            </a:r>
            <a:r>
              <a:rPr lang="en-US" sz="1600" dirty="0">
                <a:latin typeface="Calibri" charset="0"/>
              </a:rPr>
              <a:t> division of labor: globalization (China)</a:t>
            </a:r>
          </a:p>
          <a:p>
            <a:pPr eaLnBrk="1" hangingPunct="1">
              <a:defRPr/>
            </a:pPr>
            <a:endParaRPr lang="en-US" sz="1600" dirty="0">
              <a:latin typeface="Calibri" charset="0"/>
            </a:endParaRPr>
          </a:p>
          <a:p>
            <a:pPr eaLnBrk="1" hangingPunct="1">
              <a:defRPr/>
            </a:pPr>
            <a:r>
              <a:rPr lang="en-US" sz="1600" dirty="0">
                <a:latin typeface="Calibri" charset="0"/>
              </a:rPr>
              <a:t>4) Economic </a:t>
            </a:r>
            <a:r>
              <a:rPr lang="en-US" sz="1600" b="1" dirty="0">
                <a:latin typeface="Calibri" charset="0"/>
              </a:rPr>
              <a:t>sectors</a:t>
            </a:r>
            <a:r>
              <a:rPr lang="en-US" sz="1600" dirty="0">
                <a:latin typeface="Calibri" charset="0"/>
              </a:rPr>
              <a:t> within one country: </a:t>
            </a:r>
          </a:p>
          <a:p>
            <a:pPr marL="285750" indent="-198438" eaLnBrk="1" hangingPunct="1">
              <a:buFont typeface="Arial"/>
              <a:buChar char="•"/>
              <a:defRPr/>
            </a:pPr>
            <a:r>
              <a:rPr lang="en-US" sz="1600" b="1" dirty="0">
                <a:latin typeface="Calibri" charset="0"/>
              </a:rPr>
              <a:t>Primary</a:t>
            </a:r>
            <a:r>
              <a:rPr lang="en-US" sz="1600" dirty="0">
                <a:latin typeface="Calibri" charset="0"/>
              </a:rPr>
              <a:t> (agriculture) </a:t>
            </a:r>
          </a:p>
          <a:p>
            <a:pPr marL="285750" indent="-198438" eaLnBrk="1" hangingPunct="1">
              <a:buFont typeface="Arial"/>
              <a:buChar char="•"/>
              <a:defRPr/>
            </a:pPr>
            <a:r>
              <a:rPr lang="en-US" sz="1600" b="1" dirty="0">
                <a:latin typeface="Calibri" charset="0"/>
              </a:rPr>
              <a:t>Secondary</a:t>
            </a:r>
            <a:r>
              <a:rPr lang="en-US" sz="1600" dirty="0">
                <a:latin typeface="Calibri" charset="0"/>
              </a:rPr>
              <a:t> (industry) </a:t>
            </a:r>
          </a:p>
          <a:p>
            <a:pPr marL="285750" indent="-198438" eaLnBrk="1" hangingPunct="1">
              <a:buFont typeface="Arial"/>
              <a:buChar char="•"/>
              <a:defRPr/>
            </a:pPr>
            <a:r>
              <a:rPr lang="en-US" sz="1600" b="1" dirty="0">
                <a:latin typeface="Calibri" charset="0"/>
              </a:rPr>
              <a:t>Tertiary</a:t>
            </a:r>
            <a:r>
              <a:rPr lang="en-US" sz="1600" dirty="0">
                <a:latin typeface="Calibri" charset="0"/>
              </a:rPr>
              <a:t> (retail &amp; services)</a:t>
            </a:r>
          </a:p>
          <a:p>
            <a:pPr eaLnBrk="1" hangingPunct="1">
              <a:defRPr/>
            </a:pPr>
            <a:endParaRPr lang="en-US" sz="1600" dirty="0">
              <a:latin typeface="Calibri" charset="0"/>
            </a:endParaRPr>
          </a:p>
          <a:p>
            <a:pPr eaLnBrk="1" hangingPunct="1">
              <a:defRPr/>
            </a:pPr>
            <a:r>
              <a:rPr lang="en-US" sz="1600" b="1" dirty="0">
                <a:latin typeface="Calibri" charset="0"/>
              </a:rPr>
              <a:t>&gt; </a:t>
            </a:r>
            <a:r>
              <a:rPr lang="en-US" sz="1600" b="1" dirty="0" err="1">
                <a:latin typeface="Calibri" charset="0"/>
              </a:rPr>
              <a:t>Mindmap</a:t>
            </a:r>
            <a:r>
              <a:rPr lang="en-US" sz="1600" b="1" dirty="0">
                <a:latin typeface="Calibri" charset="0"/>
              </a:rPr>
              <a:t> of the division of labor for a sandwich</a:t>
            </a:r>
          </a:p>
          <a:p>
            <a:pPr eaLnBrk="1" hangingPunct="1">
              <a:defRPr/>
            </a:pPr>
            <a:r>
              <a:rPr lang="en-US" sz="1600" dirty="0">
                <a:latin typeface="Calibri" charset="0"/>
              </a:rPr>
              <a:t>We can trace a sandwich back from a supermarket, to the factory, to agriculture.</a:t>
            </a:r>
          </a:p>
          <a:p>
            <a:pPr eaLnBrk="1" hangingPunct="1">
              <a:defRPr/>
            </a:pPr>
            <a:endParaRPr lang="en-US" sz="1600" dirty="0">
              <a:latin typeface="Calibri" charset="0"/>
            </a:endParaRPr>
          </a:p>
          <a:p>
            <a:pPr eaLnBrk="1" hangingPunct="1">
              <a:defRPr/>
            </a:pPr>
            <a:r>
              <a:rPr lang="en-US" sz="1600" dirty="0">
                <a:latin typeface="Calibri" charset="0"/>
              </a:rPr>
              <a:t>+ Advantages: higher productivity per worker </a:t>
            </a:r>
          </a:p>
          <a:p>
            <a:pPr eaLnBrk="1" hangingPunct="1">
              <a:defRPr/>
            </a:pPr>
            <a:r>
              <a:rPr lang="en-US" sz="1600" dirty="0">
                <a:latin typeface="Calibri" charset="0"/>
              </a:rPr>
              <a:t>- Disadvantages: potential unemployment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How does a market work?</a:t>
            </a:r>
          </a:p>
        </p:txBody>
      </p:sp>
      <p:pic>
        <p:nvPicPr>
          <p:cNvPr id="18434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417638"/>
            <a:ext cx="15303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Bild 36" descr="04 alfred marsh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59055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57488"/>
            <a:ext cx="37830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feld 30"/>
          <p:cNvSpPr txBox="1">
            <a:spLocks noChangeArrowheads="1"/>
          </p:cNvSpPr>
          <p:nvPr/>
        </p:nvSpPr>
        <p:spPr bwMode="auto">
          <a:xfrm>
            <a:off x="4799013" y="1726434"/>
            <a:ext cx="388778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en-US" sz="1600" b="1" dirty="0" err="1">
                <a:latin typeface="Calibri" panose="020F0502020204030204" pitchFamily="34" charset="0"/>
              </a:rPr>
              <a:t>Markets</a:t>
            </a:r>
            <a:r>
              <a:rPr lang="de-AT" altLang="en-US" sz="1600" dirty="0">
                <a:latin typeface="Calibri" panose="020F0502020204030204" pitchFamily="34" charset="0"/>
              </a:rPr>
              <a:t>: </a:t>
            </a:r>
            <a:r>
              <a:rPr lang="de-AT" altLang="en-US" sz="1600" dirty="0" err="1">
                <a:latin typeface="Calibri" panose="020F0502020204030204" pitchFamily="34" charset="0"/>
              </a:rPr>
              <a:t>fish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market</a:t>
            </a:r>
            <a:r>
              <a:rPr lang="de-AT" altLang="en-US" sz="1600" dirty="0">
                <a:latin typeface="Calibri" panose="020F0502020204030204" pitchFamily="34" charset="0"/>
              </a:rPr>
              <a:t>, </a:t>
            </a:r>
            <a:r>
              <a:rPr lang="de-AT" altLang="en-US" sz="1600" dirty="0" err="1">
                <a:latin typeface="Calibri" panose="020F0502020204030204" pitchFamily="34" charset="0"/>
              </a:rPr>
              <a:t>car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boot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sale</a:t>
            </a:r>
            <a:r>
              <a:rPr lang="de-AT" altLang="en-US" sz="1600" dirty="0">
                <a:latin typeface="Calibri" panose="020F0502020204030204" pitchFamily="34" charset="0"/>
              </a:rPr>
              <a:t>, </a:t>
            </a:r>
            <a:r>
              <a:rPr lang="de-AT" altLang="en-US" sz="1600" dirty="0" err="1">
                <a:latin typeface="Calibri" panose="020F0502020204030204" pitchFamily="34" charset="0"/>
              </a:rPr>
              <a:t>financial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market</a:t>
            </a:r>
            <a:r>
              <a:rPr lang="de-AT" altLang="en-US" sz="1600" dirty="0">
                <a:latin typeface="Calibri" panose="020F0502020204030204" pitchFamily="34" charset="0"/>
              </a:rPr>
              <a:t>…</a:t>
            </a:r>
          </a:p>
          <a:p>
            <a:pPr eaLnBrk="1" hangingPunct="1"/>
            <a:r>
              <a:rPr lang="de-AT" altLang="en-US" sz="1600" dirty="0">
                <a:latin typeface="Calibri" panose="020F0502020204030204" pitchFamily="34" charset="0"/>
              </a:rPr>
              <a:t>The </a:t>
            </a:r>
            <a:r>
              <a:rPr lang="de-AT" altLang="en-US" sz="1600" dirty="0" err="1">
                <a:latin typeface="Calibri" panose="020F0502020204030204" pitchFamily="34" charset="0"/>
              </a:rPr>
              <a:t>market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is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where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b="1" dirty="0" err="1">
                <a:latin typeface="Calibri" panose="020F0502020204030204" pitchFamily="34" charset="0"/>
              </a:rPr>
              <a:t>buyers</a:t>
            </a:r>
            <a:r>
              <a:rPr lang="de-AT" altLang="en-US" sz="1600" b="1" dirty="0">
                <a:latin typeface="Calibri" panose="020F0502020204030204" pitchFamily="34" charset="0"/>
              </a:rPr>
              <a:t> </a:t>
            </a:r>
            <a:r>
              <a:rPr lang="de-AT" altLang="en-US" sz="1600" b="1" dirty="0" err="1">
                <a:latin typeface="Calibri" panose="020F0502020204030204" pitchFamily="34" charset="0"/>
              </a:rPr>
              <a:t>and</a:t>
            </a:r>
            <a:r>
              <a:rPr lang="de-AT" altLang="en-US" sz="1600" b="1" dirty="0">
                <a:latin typeface="Calibri" panose="020F0502020204030204" pitchFamily="34" charset="0"/>
              </a:rPr>
              <a:t> </a:t>
            </a:r>
            <a:r>
              <a:rPr lang="de-AT" altLang="en-US" sz="1600" b="1" dirty="0" err="1">
                <a:latin typeface="Calibri" panose="020F0502020204030204" pitchFamily="34" charset="0"/>
              </a:rPr>
              <a:t>sellers</a:t>
            </a:r>
            <a:r>
              <a:rPr lang="de-AT" altLang="en-US" sz="1600" b="1" dirty="0">
                <a:latin typeface="Calibri" panose="020F0502020204030204" pitchFamily="34" charset="0"/>
              </a:rPr>
              <a:t> </a:t>
            </a:r>
            <a:r>
              <a:rPr lang="de-AT" altLang="en-US" sz="1600" b="1" dirty="0" err="1">
                <a:latin typeface="Calibri" panose="020F0502020204030204" pitchFamily="34" charset="0"/>
              </a:rPr>
              <a:t>meet</a:t>
            </a:r>
            <a:r>
              <a:rPr lang="de-AT" altLang="en-US" sz="1600" b="1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and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b="1" dirty="0" err="1">
                <a:latin typeface="Calibri" panose="020F0502020204030204" pitchFamily="34" charset="0"/>
              </a:rPr>
              <a:t>agree</a:t>
            </a:r>
            <a:r>
              <a:rPr lang="de-AT" altLang="en-US" sz="1600" b="1" dirty="0">
                <a:latin typeface="Calibri" panose="020F0502020204030204" pitchFamily="34" charset="0"/>
              </a:rPr>
              <a:t> on </a:t>
            </a:r>
            <a:r>
              <a:rPr lang="de-AT" altLang="en-US" sz="1600" b="1" dirty="0" err="1">
                <a:latin typeface="Calibri" panose="020F0502020204030204" pitchFamily="34" charset="0"/>
              </a:rPr>
              <a:t>prices</a:t>
            </a:r>
            <a:r>
              <a:rPr lang="de-AT" altLang="en-US" sz="1600" dirty="0">
                <a:latin typeface="Calibri" panose="020F0502020204030204" pitchFamily="34" charset="0"/>
              </a:rPr>
              <a:t>.</a:t>
            </a:r>
          </a:p>
          <a:p>
            <a:pPr eaLnBrk="1" hangingPunct="1"/>
            <a:endParaRPr lang="de-AT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de-AT" altLang="en-US" sz="1600" b="1" dirty="0">
                <a:latin typeface="Calibri" panose="020F0502020204030204" pitchFamily="34" charset="0"/>
              </a:rPr>
              <a:t>Market </a:t>
            </a:r>
            <a:r>
              <a:rPr lang="de-AT" altLang="en-US" sz="1600" b="1" dirty="0" err="1">
                <a:latin typeface="Calibri" panose="020F0502020204030204" pitchFamily="34" charset="0"/>
              </a:rPr>
              <a:t>model</a:t>
            </a:r>
            <a:r>
              <a:rPr lang="de-AT" altLang="en-US" sz="1600" b="1" dirty="0">
                <a:latin typeface="Calibri" panose="020F0502020204030204" pitchFamily="34" charset="0"/>
              </a:rPr>
              <a:t>:</a:t>
            </a:r>
          </a:p>
          <a:p>
            <a:pPr eaLnBrk="1" hangingPunct="1"/>
            <a:r>
              <a:rPr lang="de-AT" altLang="en-US" sz="1600" dirty="0" err="1">
                <a:latin typeface="Calibri" panose="020F0502020204030204" pitchFamily="34" charset="0"/>
              </a:rPr>
              <a:t>Function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of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prices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and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quantity</a:t>
            </a:r>
            <a:endParaRPr lang="de-AT" altLang="en-US" sz="1600" dirty="0">
              <a:latin typeface="Calibri" panose="020F0502020204030204" pitchFamily="34" charset="0"/>
            </a:endParaRPr>
          </a:p>
          <a:p>
            <a:pPr eaLnBrk="1" hangingPunct="1"/>
            <a:endParaRPr lang="de-AT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de-AT" altLang="en-US" sz="1600" b="1" dirty="0">
                <a:latin typeface="Calibri" panose="020F0502020204030204" pitchFamily="34" charset="0"/>
              </a:rPr>
              <a:t>Demand </a:t>
            </a:r>
            <a:r>
              <a:rPr lang="de-AT" altLang="en-US" sz="1600" b="1" dirty="0" err="1">
                <a:latin typeface="Calibri" panose="020F0502020204030204" pitchFamily="34" charset="0"/>
              </a:rPr>
              <a:t>Curve</a:t>
            </a:r>
            <a:endParaRPr lang="de-AT" altLang="en-US" sz="1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de-AT" altLang="en-US" sz="1600" dirty="0">
                <a:latin typeface="Calibri" panose="020F0502020204030204" pitchFamily="34" charset="0"/>
              </a:rPr>
              <a:t>The </a:t>
            </a:r>
            <a:r>
              <a:rPr lang="de-AT" altLang="en-US" sz="1600" dirty="0" err="1">
                <a:latin typeface="Calibri" panose="020F0502020204030204" pitchFamily="34" charset="0"/>
              </a:rPr>
              <a:t>higher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the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price</a:t>
            </a:r>
            <a:r>
              <a:rPr lang="de-AT" altLang="en-US" sz="1600" dirty="0">
                <a:latin typeface="Calibri" panose="020F0502020204030204" pitchFamily="34" charset="0"/>
              </a:rPr>
              <a:t>, </a:t>
            </a:r>
            <a:r>
              <a:rPr lang="de-AT" altLang="en-US" sz="1600" dirty="0" err="1">
                <a:latin typeface="Calibri" panose="020F0502020204030204" pitchFamily="34" charset="0"/>
              </a:rPr>
              <a:t>the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lower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the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demand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de-AT" altLang="en-US" sz="1600" b="1" dirty="0">
                <a:latin typeface="Calibri" panose="020F0502020204030204" pitchFamily="34" charset="0"/>
              </a:rPr>
              <a:t>Supply </a:t>
            </a:r>
            <a:r>
              <a:rPr lang="de-AT" altLang="en-US" sz="1600" b="1" dirty="0" err="1">
                <a:latin typeface="Calibri" panose="020F0502020204030204" pitchFamily="34" charset="0"/>
              </a:rPr>
              <a:t>Curve</a:t>
            </a:r>
            <a:endParaRPr lang="de-AT" altLang="en-US" sz="1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de-AT" altLang="en-US" sz="1600" dirty="0">
                <a:latin typeface="Calibri" panose="020F0502020204030204" pitchFamily="34" charset="0"/>
              </a:rPr>
              <a:t>The </a:t>
            </a:r>
            <a:r>
              <a:rPr lang="de-AT" altLang="en-US" sz="1600" dirty="0" err="1">
                <a:latin typeface="Calibri" panose="020F0502020204030204" pitchFamily="34" charset="0"/>
              </a:rPr>
              <a:t>higher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the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price</a:t>
            </a:r>
            <a:r>
              <a:rPr lang="de-AT" altLang="en-US" sz="1600" dirty="0">
                <a:latin typeface="Calibri" panose="020F0502020204030204" pitchFamily="34" charset="0"/>
              </a:rPr>
              <a:t>, </a:t>
            </a:r>
            <a:r>
              <a:rPr lang="de-AT" altLang="en-US" sz="1600" dirty="0" err="1">
                <a:latin typeface="Calibri" panose="020F0502020204030204" pitchFamily="34" charset="0"/>
              </a:rPr>
              <a:t>the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higher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the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supply</a:t>
            </a:r>
            <a:endParaRPr lang="de-AT" altLang="en-US" sz="1600" dirty="0">
              <a:latin typeface="Calibri" panose="020F0502020204030204" pitchFamily="34" charset="0"/>
            </a:endParaRPr>
          </a:p>
          <a:p>
            <a:pPr eaLnBrk="1" hangingPunct="1"/>
            <a:endParaRPr lang="de-AT" altLang="en-US" sz="1600" dirty="0"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AT" altLang="en-US" sz="1600" dirty="0">
                <a:latin typeface="Calibri" panose="020F0502020204030204" pitchFamily="34" charset="0"/>
              </a:rPr>
              <a:t>In Vienna, </a:t>
            </a:r>
            <a:r>
              <a:rPr lang="de-AT" altLang="en-US" sz="1600" dirty="0" err="1">
                <a:latin typeface="Calibri" panose="020F0502020204030204" pitchFamily="34" charset="0"/>
              </a:rPr>
              <a:t>the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market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price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for</a:t>
            </a:r>
            <a:r>
              <a:rPr lang="de-AT" altLang="en-US" sz="1600" dirty="0">
                <a:latin typeface="Calibri" panose="020F0502020204030204" pitchFamily="34" charset="0"/>
              </a:rPr>
              <a:t> a </a:t>
            </a:r>
            <a:r>
              <a:rPr lang="de-AT" altLang="en-US" sz="1600" dirty="0" err="1">
                <a:latin typeface="Calibri" panose="020F0502020204030204" pitchFamily="34" charset="0"/>
              </a:rPr>
              <a:t>kebab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is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currently</a:t>
            </a:r>
            <a:r>
              <a:rPr lang="de-AT" altLang="en-US" sz="1600" dirty="0">
                <a:latin typeface="Calibri" panose="020F0502020204030204" pitchFamily="34" charset="0"/>
              </a:rPr>
              <a:t> €3.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AT" altLang="en-US" sz="1600" dirty="0">
                <a:latin typeface="Calibri" panose="020F0502020204030204" pitchFamily="34" charset="0"/>
              </a:rPr>
              <a:t>At </a:t>
            </a:r>
            <a:r>
              <a:rPr lang="de-AT" altLang="en-US" sz="1600" dirty="0" err="1">
                <a:latin typeface="Calibri" panose="020F0502020204030204" pitchFamily="34" charset="0"/>
              </a:rPr>
              <a:t>this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price</a:t>
            </a:r>
            <a:r>
              <a:rPr lang="de-AT" altLang="en-US" sz="1600" dirty="0">
                <a:latin typeface="Calibri" panose="020F0502020204030204" pitchFamily="34" charset="0"/>
              </a:rPr>
              <a:t>, </a:t>
            </a:r>
            <a:r>
              <a:rPr lang="de-AT" altLang="en-US" sz="1600" dirty="0" err="1">
                <a:latin typeface="Calibri" panose="020F0502020204030204" pitchFamily="34" charset="0"/>
              </a:rPr>
              <a:t>approximately</a:t>
            </a:r>
            <a:r>
              <a:rPr lang="de-AT" altLang="en-US" sz="1600" dirty="0">
                <a:latin typeface="Calibri" panose="020F0502020204030204" pitchFamily="34" charset="0"/>
              </a:rPr>
              <a:t> 2000 </a:t>
            </a:r>
            <a:r>
              <a:rPr lang="de-AT" altLang="en-US" sz="1600" dirty="0" err="1">
                <a:latin typeface="Calibri" panose="020F0502020204030204" pitchFamily="34" charset="0"/>
              </a:rPr>
              <a:t>kebabs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are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sold</a:t>
            </a:r>
            <a:r>
              <a:rPr lang="de-AT" altLang="en-US" sz="1600" dirty="0">
                <a:latin typeface="Calibri" panose="020F0502020204030204" pitchFamily="34" charset="0"/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AT" altLang="en-US" sz="1600" dirty="0">
                <a:latin typeface="Calibri" panose="020F0502020204030204" pitchFamily="34" charset="0"/>
              </a:rPr>
              <a:t>At a </a:t>
            </a:r>
            <a:r>
              <a:rPr lang="de-AT" altLang="en-US" sz="1600" dirty="0" err="1">
                <a:latin typeface="Calibri" panose="020F0502020204030204" pitchFamily="34" charset="0"/>
              </a:rPr>
              <a:t>price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of</a:t>
            </a:r>
            <a:r>
              <a:rPr lang="de-AT" altLang="en-US" sz="1600" dirty="0">
                <a:latin typeface="Calibri" panose="020F0502020204030204" pitchFamily="34" charset="0"/>
              </a:rPr>
              <a:t> €6, </a:t>
            </a:r>
            <a:r>
              <a:rPr lang="de-AT" altLang="en-US" sz="1600" dirty="0" err="1">
                <a:latin typeface="Calibri" panose="020F0502020204030204" pitchFamily="34" charset="0"/>
              </a:rPr>
              <a:t>more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than</a:t>
            </a:r>
            <a:r>
              <a:rPr lang="de-AT" altLang="en-US" sz="1600" dirty="0">
                <a:latin typeface="Calibri" panose="020F0502020204030204" pitchFamily="34" charset="0"/>
              </a:rPr>
              <a:t> 3000 </a:t>
            </a:r>
            <a:r>
              <a:rPr lang="de-AT" altLang="en-US" sz="1600" dirty="0" err="1">
                <a:latin typeface="Calibri" panose="020F0502020204030204" pitchFamily="34" charset="0"/>
              </a:rPr>
              <a:t>kebabs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would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be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offered</a:t>
            </a:r>
            <a:r>
              <a:rPr lang="de-AT" altLang="en-US" sz="1600" dirty="0">
                <a:latin typeface="Calibri" panose="020F0502020204030204" pitchFamily="34" charset="0"/>
              </a:rPr>
              <a:t>, but </a:t>
            </a:r>
            <a:r>
              <a:rPr lang="de-AT" altLang="en-US" sz="1600" dirty="0" err="1">
                <a:latin typeface="Calibri" panose="020F0502020204030204" pitchFamily="34" charset="0"/>
              </a:rPr>
              <a:t>only</a:t>
            </a:r>
            <a:r>
              <a:rPr lang="de-AT" altLang="en-US" sz="1600" dirty="0">
                <a:latin typeface="Calibri" panose="020F0502020204030204" pitchFamily="34" charset="0"/>
              </a:rPr>
              <a:t> 500 </a:t>
            </a:r>
            <a:r>
              <a:rPr lang="de-AT" altLang="en-US" sz="1600" dirty="0" err="1">
                <a:latin typeface="Calibri" panose="020F0502020204030204" pitchFamily="34" charset="0"/>
              </a:rPr>
              <a:t>would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be</a:t>
            </a:r>
            <a:r>
              <a:rPr lang="de-AT" altLang="en-US" sz="1600" dirty="0">
                <a:latin typeface="Calibri" panose="020F0502020204030204" pitchFamily="34" charset="0"/>
              </a:rPr>
              <a:t> </a:t>
            </a:r>
            <a:r>
              <a:rPr lang="de-AT" altLang="en-US" sz="1600" dirty="0" err="1">
                <a:latin typeface="Calibri" panose="020F0502020204030204" pitchFamily="34" charset="0"/>
              </a:rPr>
              <a:t>sold</a:t>
            </a:r>
            <a:r>
              <a:rPr lang="de-AT" altLang="en-US" sz="1600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ea typeface="+mj-ea"/>
                <a:cs typeface="+mj-cs"/>
              </a:rPr>
              <a:t>Money</a:t>
            </a:r>
          </a:p>
        </p:txBody>
      </p:sp>
      <p:pic>
        <p:nvPicPr>
          <p:cNvPr id="19458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883025"/>
            <a:ext cx="19304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Bild 37" descr="17 Milton Fried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581025"/>
            <a:ext cx="104298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Bi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624013"/>
            <a:ext cx="12763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31"/>
          <p:cNvSpPr txBox="1">
            <a:spLocks noChangeArrowheads="1"/>
          </p:cNvSpPr>
          <p:nvPr/>
        </p:nvSpPr>
        <p:spPr bwMode="auto">
          <a:xfrm>
            <a:off x="2568575" y="874713"/>
            <a:ext cx="61182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</a:rPr>
              <a:t>Money, everything you can use for payments</a:t>
            </a:r>
          </a:p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</a:rPr>
              <a:t>Functions of money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Means of exchange (instead of barter/trade)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Preserves value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Calculation: 1€+2€=3€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Financing </a:t>
            </a:r>
            <a:r>
              <a:rPr lang="en-US" altLang="en-US" sz="16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latin typeface="Calibri" panose="020F0502020204030204" pitchFamily="34" charset="0"/>
              </a:rPr>
              <a:t> you can ask your bank for a loan</a:t>
            </a:r>
          </a:p>
          <a:p>
            <a:pPr eaLnBrk="1" hangingPunct="1"/>
            <a:endParaRPr lang="en-US" altLang="en-US" sz="1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</a:rPr>
              <a:t>The value of money can change!</a:t>
            </a:r>
          </a:p>
          <a:p>
            <a:pPr eaLnBrk="1" hangingPunct="1">
              <a:buFontTx/>
              <a:buAutoNum type="arabicParenR"/>
            </a:pPr>
            <a:r>
              <a:rPr lang="en-US" altLang="en-US" sz="1600" b="1" dirty="0">
                <a:latin typeface="Calibri" panose="020F0502020204030204" pitchFamily="34" charset="0"/>
              </a:rPr>
              <a:t> Inflation &amp; Deflation</a:t>
            </a:r>
          </a:p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</a:rPr>
              <a:t>Inflation</a:t>
            </a:r>
            <a:r>
              <a:rPr lang="en-US" altLang="en-US" sz="1600" dirty="0">
                <a:latin typeface="Calibri" panose="020F0502020204030204" pitchFamily="34" charset="0"/>
              </a:rPr>
              <a:t>: level of prices </a:t>
            </a:r>
            <a:r>
              <a:rPr lang="en-US" altLang="en-US" sz="1600" b="1" dirty="0">
                <a:latin typeface="Calibri" panose="020F0502020204030204" pitchFamily="34" charset="0"/>
              </a:rPr>
              <a:t>rises</a:t>
            </a:r>
            <a:r>
              <a:rPr lang="en-US" altLang="en-US" sz="1600" dirty="0">
                <a:latin typeface="Calibri" panose="020F0502020204030204" pitchFamily="34" charset="0"/>
              </a:rPr>
              <a:t> (money </a:t>
            </a:r>
            <a:r>
              <a:rPr lang="en-US" altLang="en-US" sz="1600" b="1" dirty="0">
                <a:latin typeface="Calibri" panose="020F0502020204030204" pitchFamily="34" charset="0"/>
              </a:rPr>
              <a:t>loses</a:t>
            </a:r>
            <a:r>
              <a:rPr lang="en-US" altLang="en-US" sz="1600" dirty="0">
                <a:latin typeface="Calibri" panose="020F0502020204030204" pitchFamily="34" charset="0"/>
              </a:rPr>
              <a:t> value) 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   Picture: Hyperinflation in Germany 1923</a:t>
            </a:r>
          </a:p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</a:rPr>
              <a:t>Deflation</a:t>
            </a:r>
            <a:r>
              <a:rPr lang="en-US" altLang="en-US" sz="1600" dirty="0">
                <a:latin typeface="Calibri" panose="020F0502020204030204" pitchFamily="34" charset="0"/>
              </a:rPr>
              <a:t>: level of prices </a:t>
            </a:r>
            <a:r>
              <a:rPr lang="en-US" altLang="en-US" sz="1600" b="1" dirty="0">
                <a:latin typeface="Calibri" panose="020F0502020204030204" pitchFamily="34" charset="0"/>
              </a:rPr>
              <a:t>decreases</a:t>
            </a:r>
            <a:r>
              <a:rPr lang="en-US" altLang="en-US" sz="1600" dirty="0">
                <a:latin typeface="Calibri" panose="020F0502020204030204" pitchFamily="34" charset="0"/>
              </a:rPr>
              <a:t> (money </a:t>
            </a:r>
            <a:r>
              <a:rPr lang="en-US" altLang="en-US" sz="1600" b="1" dirty="0">
                <a:latin typeface="Calibri" panose="020F0502020204030204" pitchFamily="34" charset="0"/>
              </a:rPr>
              <a:t>gains</a:t>
            </a:r>
            <a:r>
              <a:rPr lang="en-US" altLang="en-US" sz="1600" dirty="0">
                <a:latin typeface="Calibri" panose="020F0502020204030204" pitchFamily="34" charset="0"/>
              </a:rPr>
              <a:t> value)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Both inflation and deflation are a problem: The European Central Bank’ (ECB) target is a maximum of </a:t>
            </a:r>
            <a:r>
              <a:rPr lang="en-US" altLang="en-US" sz="1600" b="1" dirty="0">
                <a:latin typeface="Calibri" panose="020F0502020204030204" pitchFamily="34" charset="0"/>
              </a:rPr>
              <a:t>2% inflation</a:t>
            </a:r>
          </a:p>
          <a:p>
            <a:pPr eaLnBrk="1" hangingPunct="1"/>
            <a:endParaRPr lang="en-US" altLang="en-US" sz="1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</a:rPr>
              <a:t>2) Exchange rates (Sep. 2017): €1 = US$1.2</a:t>
            </a:r>
          </a:p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</a:rPr>
              <a:t>High</a:t>
            </a:r>
            <a:r>
              <a:rPr lang="en-US" altLang="en-US" sz="1600" dirty="0">
                <a:latin typeface="Calibri" panose="020F0502020204030204" pitchFamily="34" charset="0"/>
              </a:rPr>
              <a:t> rate of exchange (e.g. €1 = US$2) </a:t>
            </a:r>
            <a:r>
              <a:rPr lang="en-US" altLang="en-US" sz="16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600" dirty="0">
                <a:latin typeface="Calibri" panose="020F0502020204030204" pitchFamily="34" charset="0"/>
              </a:rPr>
              <a:t>good for Europeans traveling to the US and for </a:t>
            </a:r>
            <a:r>
              <a:rPr lang="en-US" altLang="en-US" sz="1600" b="1" dirty="0">
                <a:latin typeface="Calibri" panose="020F0502020204030204" pitchFamily="34" charset="0"/>
              </a:rPr>
              <a:t>imports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latin typeface="Calibri" panose="020F0502020204030204" pitchFamily="34" charset="0"/>
              </a:rPr>
              <a:t> because you get more US$ per €</a:t>
            </a:r>
          </a:p>
          <a:p>
            <a:pPr eaLnBrk="1" hangingPunct="1"/>
            <a:r>
              <a:rPr lang="en-US" altLang="en-US" sz="1600" b="1" dirty="0">
                <a:latin typeface="Calibri" panose="020F0502020204030204" pitchFamily="34" charset="0"/>
              </a:rPr>
              <a:t>Low</a:t>
            </a:r>
            <a:r>
              <a:rPr lang="en-US" altLang="en-US" sz="1600" dirty="0">
                <a:latin typeface="Calibri" panose="020F0502020204030204" pitchFamily="34" charset="0"/>
              </a:rPr>
              <a:t> rate of exchange (e.g. €1 = US$1) </a:t>
            </a:r>
            <a:r>
              <a:rPr lang="en-US" altLang="en-US" sz="16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latin typeface="Calibri" panose="020F0502020204030204" pitchFamily="34" charset="0"/>
              </a:rPr>
              <a:t> good for Americans traveling to Europe &amp; exports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600" dirty="0">
                <a:latin typeface="Calibri" panose="020F0502020204030204" pitchFamily="34" charset="0"/>
              </a:rPr>
              <a:t>because Americans get more € per US$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ea typeface="+mj-ea"/>
                <a:cs typeface="+mj-cs"/>
              </a:rPr>
              <a:t>Free </a:t>
            </a:r>
            <a:r>
              <a:rPr lang="de-DE" dirty="0" err="1">
                <a:ea typeface="+mj-ea"/>
                <a:cs typeface="+mj-cs"/>
              </a:rPr>
              <a:t>market</a:t>
            </a:r>
            <a:r>
              <a:rPr lang="de-DE" dirty="0">
                <a:ea typeface="+mj-ea"/>
                <a:cs typeface="+mj-cs"/>
              </a:rPr>
              <a:t> </a:t>
            </a:r>
            <a:r>
              <a:rPr lang="de-DE" dirty="0" err="1">
                <a:ea typeface="+mj-ea"/>
                <a:cs typeface="+mj-cs"/>
              </a:rPr>
              <a:t>economy</a:t>
            </a:r>
            <a:endParaRPr lang="de-DE" dirty="0">
              <a:ea typeface="+mj-ea"/>
              <a:cs typeface="+mj-cs"/>
            </a:endParaRPr>
          </a:p>
        </p:txBody>
      </p:sp>
      <p:pic>
        <p:nvPicPr>
          <p:cNvPr id="20482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536575"/>
            <a:ext cx="1160462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5472113" y="2298700"/>
            <a:ext cx="3490912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dirty="0">
                <a:latin typeface="Calibri"/>
                <a:ea typeface="ＭＳ Ｐゴシック" charset="0"/>
                <a:cs typeface="Calibri"/>
              </a:rPr>
              <a:t>Free market economy:</a:t>
            </a:r>
          </a:p>
          <a:p>
            <a:pPr>
              <a:spcBef>
                <a:spcPct val="50000"/>
              </a:spcBef>
              <a:defRPr/>
            </a:pPr>
            <a:r>
              <a:rPr lang="en-GB" sz="1600" b="1" dirty="0">
                <a:latin typeface="Calibri"/>
                <a:ea typeface="ＭＳ Ｐゴシック" charset="0"/>
                <a:cs typeface="Calibri"/>
              </a:rPr>
              <a:t>e.g. UK, Hong Kong, US</a:t>
            </a:r>
          </a:p>
          <a:p>
            <a:pPr>
              <a:spcBef>
                <a:spcPct val="50000"/>
              </a:spcBef>
              <a:defRPr/>
            </a:pPr>
            <a:endParaRPr lang="en-GB" sz="1600" dirty="0">
              <a:latin typeface="Calibri"/>
              <a:ea typeface="ＭＳ Ｐゴシック" charset="0"/>
              <a:cs typeface="Calibri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600" dirty="0">
                <a:latin typeface="Calibri"/>
                <a:ea typeface="ＭＳ Ｐゴシック" charset="0"/>
                <a:cs typeface="Calibri"/>
              </a:rPr>
              <a:t>Economist: Smith</a:t>
            </a:r>
          </a:p>
          <a:p>
            <a:pPr>
              <a:spcBef>
                <a:spcPct val="50000"/>
              </a:spcBef>
              <a:defRPr/>
            </a:pPr>
            <a:r>
              <a:rPr lang="en-GB" sz="1600" dirty="0">
                <a:latin typeface="Calibri"/>
                <a:ea typeface="ＭＳ Ｐゴシック" charset="0"/>
                <a:cs typeface="Calibri"/>
              </a:rPr>
              <a:t>In a </a:t>
            </a:r>
            <a:r>
              <a:rPr lang="en-GB" sz="1600" b="1" dirty="0">
                <a:latin typeface="Calibri"/>
                <a:ea typeface="ＭＳ Ｐゴシック" charset="0"/>
                <a:cs typeface="Calibri"/>
              </a:rPr>
              <a:t>free market economic system, </a:t>
            </a:r>
            <a:r>
              <a:rPr lang="en-GB" sz="1600" dirty="0">
                <a:latin typeface="Calibri"/>
                <a:ea typeface="ＭＳ Ｐゴシック" charset="0"/>
                <a:cs typeface="Calibri"/>
              </a:rPr>
              <a:t>all decisions are taken by </a:t>
            </a:r>
            <a:r>
              <a:rPr lang="en-GB" sz="1600" b="1" dirty="0">
                <a:latin typeface="Calibri"/>
                <a:ea typeface="ＭＳ Ｐゴシック" charset="0"/>
                <a:cs typeface="Calibri"/>
              </a:rPr>
              <a:t>private sector </a:t>
            </a:r>
            <a:r>
              <a:rPr lang="en-GB" sz="1600" dirty="0">
                <a:latin typeface="Calibri"/>
                <a:ea typeface="ＭＳ Ｐゴシック" charset="0"/>
                <a:cs typeface="Calibri"/>
              </a:rPr>
              <a:t>organizations and individuals. </a:t>
            </a:r>
          </a:p>
          <a:p>
            <a:pPr>
              <a:spcBef>
                <a:spcPct val="50000"/>
              </a:spcBef>
              <a:defRPr/>
            </a:pPr>
            <a:r>
              <a:rPr lang="en-GB" sz="1600" dirty="0">
                <a:latin typeface="Calibri"/>
                <a:ea typeface="ＭＳ Ｐゴシック" charset="0"/>
                <a:cs typeface="Calibri"/>
              </a:rPr>
              <a:t>There is little (</a:t>
            </a:r>
            <a:r>
              <a:rPr lang="en-GB" sz="1600" b="1" dirty="0">
                <a:latin typeface="Calibri"/>
                <a:ea typeface="ＭＳ Ｐゴシック" charset="0"/>
                <a:cs typeface="Calibri"/>
              </a:rPr>
              <a:t>provision of the legal frame</a:t>
            </a:r>
            <a:r>
              <a:rPr lang="en-GB" sz="1600" dirty="0">
                <a:latin typeface="Calibri"/>
                <a:ea typeface="ＭＳ Ｐゴシック" charset="0"/>
                <a:cs typeface="Calibri"/>
              </a:rPr>
              <a:t>) or no role for the government or a </a:t>
            </a:r>
            <a:r>
              <a:rPr lang="en-GB" sz="1600" b="1" dirty="0">
                <a:latin typeface="Calibri"/>
                <a:ea typeface="ＭＳ Ｐゴシック" charset="0"/>
                <a:cs typeface="Calibri"/>
              </a:rPr>
              <a:t>public sector</a:t>
            </a:r>
            <a:r>
              <a:rPr lang="en-GB" sz="1600" dirty="0">
                <a:latin typeface="Calibri"/>
                <a:ea typeface="ＭＳ Ｐゴシック" charset="0"/>
                <a:cs typeface="Calibri"/>
              </a:rPr>
              <a:t> and therefore little or no taxation or public spending.</a:t>
            </a:r>
          </a:p>
        </p:txBody>
      </p:sp>
      <p:pic>
        <p:nvPicPr>
          <p:cNvPr id="20484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298700"/>
            <a:ext cx="522763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Planned</a:t>
            </a:r>
            <a:r>
              <a:rPr lang="de-DE" dirty="0">
                <a:ea typeface="+mj-ea"/>
                <a:cs typeface="+mj-cs"/>
              </a:rPr>
              <a:t> </a:t>
            </a:r>
            <a:r>
              <a:rPr lang="de-DE" dirty="0" err="1">
                <a:ea typeface="+mj-ea"/>
                <a:cs typeface="+mj-cs"/>
              </a:rPr>
              <a:t>economy</a:t>
            </a:r>
            <a:endParaRPr lang="de-DE" dirty="0">
              <a:ea typeface="+mj-ea"/>
              <a:cs typeface="+mj-cs"/>
            </a:endParaRPr>
          </a:p>
        </p:txBody>
      </p:sp>
      <p:pic>
        <p:nvPicPr>
          <p:cNvPr id="21506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835150"/>
            <a:ext cx="526573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33400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5472113" y="2298700"/>
            <a:ext cx="3490912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dirty="0">
                <a:latin typeface="Calibri"/>
                <a:ea typeface="ＭＳ Ｐゴシック" charset="0"/>
                <a:cs typeface="Calibri"/>
              </a:rPr>
              <a:t>Planned Economy:</a:t>
            </a:r>
          </a:p>
          <a:p>
            <a:pPr>
              <a:spcBef>
                <a:spcPct val="50000"/>
              </a:spcBef>
              <a:defRPr/>
            </a:pPr>
            <a:r>
              <a:rPr lang="en-GB" sz="1600" b="1" dirty="0">
                <a:latin typeface="Calibri"/>
                <a:ea typeface="ＭＳ Ｐゴシック" charset="0"/>
                <a:cs typeface="Calibri"/>
              </a:rPr>
              <a:t>e.g. North Korea, </a:t>
            </a:r>
          </a:p>
          <a:p>
            <a:pPr>
              <a:spcBef>
                <a:spcPct val="50000"/>
              </a:spcBef>
              <a:defRPr/>
            </a:pPr>
            <a:r>
              <a:rPr lang="en-GB" sz="1600" b="1" dirty="0">
                <a:latin typeface="Calibri"/>
                <a:ea typeface="ＭＳ Ｐゴシック" charset="0"/>
                <a:cs typeface="Calibri"/>
              </a:rPr>
              <a:t>earlier: Soviet Union, China, Cuba</a:t>
            </a:r>
          </a:p>
          <a:p>
            <a:pPr>
              <a:spcBef>
                <a:spcPct val="50000"/>
              </a:spcBef>
              <a:defRPr/>
            </a:pPr>
            <a:endParaRPr lang="en-GB" sz="1600" dirty="0">
              <a:latin typeface="Calibri"/>
              <a:ea typeface="ＭＳ Ｐゴシック" charset="0"/>
              <a:cs typeface="Calibri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600" dirty="0">
                <a:latin typeface="Calibri"/>
                <a:ea typeface="ＭＳ Ｐゴシック" charset="0"/>
                <a:cs typeface="Calibri"/>
              </a:rPr>
              <a:t>Economist: Marx</a:t>
            </a:r>
          </a:p>
          <a:p>
            <a:pPr>
              <a:spcBef>
                <a:spcPct val="50000"/>
              </a:spcBef>
              <a:defRPr/>
            </a:pPr>
            <a:r>
              <a:rPr lang="en-GB" sz="1600" dirty="0">
                <a:latin typeface="Calibri"/>
                <a:ea typeface="ＭＳ Ｐゴシック" charset="0"/>
                <a:cs typeface="Calibri"/>
              </a:rPr>
              <a:t>In a </a:t>
            </a:r>
            <a:r>
              <a:rPr lang="en-GB" sz="1600" b="1" dirty="0">
                <a:latin typeface="Calibri"/>
                <a:ea typeface="ＭＳ Ｐゴシック" charset="0"/>
                <a:cs typeface="Calibri"/>
              </a:rPr>
              <a:t>planned economy </a:t>
            </a:r>
            <a:r>
              <a:rPr lang="en-GB" sz="1600" dirty="0">
                <a:latin typeface="Calibri"/>
                <a:ea typeface="ＭＳ Ｐゴシック" charset="0"/>
                <a:cs typeface="Calibri"/>
              </a:rPr>
              <a:t>all decisions are taken by </a:t>
            </a:r>
            <a:r>
              <a:rPr lang="en-GB" sz="1600" b="1" dirty="0">
                <a:latin typeface="Calibri"/>
                <a:ea typeface="ＭＳ Ｐゴシック" charset="0"/>
                <a:cs typeface="Calibri"/>
              </a:rPr>
              <a:t>the state. </a:t>
            </a:r>
          </a:p>
          <a:p>
            <a:pPr>
              <a:spcBef>
                <a:spcPct val="50000"/>
              </a:spcBef>
              <a:defRPr/>
            </a:pPr>
            <a:r>
              <a:rPr lang="en-GB" sz="1600" dirty="0">
                <a:latin typeface="Calibri"/>
                <a:ea typeface="ＭＳ Ｐゴシック" charset="0"/>
                <a:cs typeface="Calibri"/>
              </a:rPr>
              <a:t>Decisions on production and distribution of goods and services are done centrally by the state through a planning agency.</a:t>
            </a:r>
            <a:r>
              <a:rPr lang="en-GB" sz="1600" b="1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GB" sz="1600" dirty="0">
                <a:latin typeface="Calibri"/>
                <a:ea typeface="ＭＳ Ｐゴシック" charset="0"/>
                <a:cs typeface="Calibri"/>
              </a:rPr>
              <a:t>There is no private equity. </a:t>
            </a:r>
          </a:p>
        </p:txBody>
      </p:sp>
      <p:sp>
        <p:nvSpPr>
          <p:cNvPr id="7" name="Rechteck 6"/>
          <p:cNvSpPr/>
          <p:nvPr/>
        </p:nvSpPr>
        <p:spPr>
          <a:xfrm>
            <a:off x="2032001" y="2140857"/>
            <a:ext cx="1233714" cy="157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 err="1">
                <a:solidFill>
                  <a:srgbClr val="000000"/>
                </a:solidFill>
                <a:latin typeface="Calibri"/>
                <a:cs typeface="Calibri"/>
              </a:rPr>
              <a:t>Government</a:t>
            </a:r>
            <a:endParaRPr lang="de-DE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889829" y="5049687"/>
            <a:ext cx="1233714" cy="157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 err="1">
                <a:solidFill>
                  <a:srgbClr val="000000"/>
                </a:solidFill>
                <a:latin typeface="Calibri"/>
                <a:cs typeface="Calibri"/>
              </a:rPr>
              <a:t>Households</a:t>
            </a:r>
            <a:endParaRPr lang="de-DE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79401" y="5049687"/>
            <a:ext cx="1233714" cy="157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 err="1">
                <a:solidFill>
                  <a:srgbClr val="000000"/>
                </a:solidFill>
                <a:latin typeface="Calibri"/>
                <a:cs typeface="Calibri"/>
              </a:rPr>
              <a:t>Firms</a:t>
            </a:r>
            <a:endParaRPr lang="de-DE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457200" y="3068638"/>
            <a:ext cx="1398588" cy="1571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12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Planning</a:t>
            </a:r>
            <a:r>
              <a:rPr lang="de-DE" sz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of</a:t>
            </a:r>
            <a:r>
              <a:rPr lang="de-DE" sz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needs</a:t>
            </a:r>
            <a:endParaRPr lang="de-DE" sz="12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693738" y="3636963"/>
            <a:ext cx="1614487" cy="6953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12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Production</a:t>
            </a:r>
            <a:endParaRPr lang="de-DE" sz="12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  <a:p>
            <a:pPr algn="ctr">
              <a:defRPr/>
            </a:pPr>
            <a:r>
              <a:rPr lang="de-DE" sz="12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Coordination</a:t>
            </a:r>
            <a:endParaRPr lang="de-DE" sz="12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  <a:p>
            <a:pPr algn="ctr">
              <a:defRPr/>
            </a:pPr>
            <a:r>
              <a:rPr lang="de-DE" sz="12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Control</a:t>
            </a:r>
            <a:endParaRPr lang="de-DE" sz="12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032001" y="3262840"/>
            <a:ext cx="1233714" cy="157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 err="1">
                <a:solidFill>
                  <a:srgbClr val="000000"/>
                </a:solidFill>
                <a:latin typeface="Calibri"/>
                <a:cs typeface="Calibri"/>
              </a:rPr>
              <a:t>Planning</a:t>
            </a:r>
            <a:r>
              <a:rPr lang="de-DE" sz="1200" dirty="0">
                <a:solidFill>
                  <a:srgbClr val="000000"/>
                </a:solidFill>
                <a:latin typeface="Calibri"/>
                <a:cs typeface="Calibri"/>
              </a:rPr>
              <a:t> Agency</a:t>
            </a:r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3581400" y="3054350"/>
            <a:ext cx="1233488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Provision </a:t>
            </a:r>
            <a:r>
              <a:rPr lang="de-DE" sz="12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of</a:t>
            </a:r>
            <a:endParaRPr lang="de-DE" sz="12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  <a:p>
            <a:pPr algn="ctr">
              <a:defRPr/>
            </a:pPr>
            <a:r>
              <a:rPr lang="de-DE" sz="12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goods</a:t>
            </a:r>
            <a:endParaRPr lang="de-DE" sz="12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  <a:p>
            <a:pPr algn="ctr">
              <a:defRPr/>
            </a:pPr>
            <a:r>
              <a:rPr lang="de-DE" sz="12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and</a:t>
            </a:r>
            <a:r>
              <a:rPr lang="de-DE" sz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services</a:t>
            </a:r>
            <a:endParaRPr lang="de-DE" sz="12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3784600" y="4175125"/>
            <a:ext cx="1233488" cy="157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12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Wishes</a:t>
            </a:r>
            <a:endParaRPr lang="de-DE" sz="12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>
            <a:off x="2008188" y="2497138"/>
            <a:ext cx="1398587" cy="1571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Guidelines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larheit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1287</Words>
  <Application>Microsoft Macintosh PowerPoint</Application>
  <PresentationFormat>Bildschirmpräsentation (4:3)</PresentationFormat>
  <Paragraphs>196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Klarheit</vt:lpstr>
      <vt:lpstr>Team Teaching Introduction to Economics</vt:lpstr>
      <vt:lpstr>Needs </vt:lpstr>
      <vt:lpstr>Sustainability</vt:lpstr>
      <vt:lpstr>Circular Flow Model</vt:lpstr>
      <vt:lpstr>Division of labor</vt:lpstr>
      <vt:lpstr>How does a market work?</vt:lpstr>
      <vt:lpstr>Money</vt:lpstr>
      <vt:lpstr>Free market economy</vt:lpstr>
      <vt:lpstr>Planned economy</vt:lpstr>
      <vt:lpstr>Mixed economies  (eco-social-market economy)</vt:lpstr>
      <vt:lpstr>Business cycles</vt:lpstr>
      <vt:lpstr>Implementation of the  eco-social-market economy</vt:lpstr>
      <vt:lpstr>Goals of economic 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Teaching Einführung Wirtschaft</dc:title>
  <dc:creator>werner holzheu</dc:creator>
  <cp:lastModifiedBy>HOLZHEU Werner</cp:lastModifiedBy>
  <cp:revision>39</cp:revision>
  <dcterms:created xsi:type="dcterms:W3CDTF">2018-08-29T17:40:46Z</dcterms:created>
  <dcterms:modified xsi:type="dcterms:W3CDTF">2022-03-30T09:33:27Z</dcterms:modified>
</cp:coreProperties>
</file>