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ink/ink6.xml" ContentType="application/inkml+xml"/>
  <Override PartName="/ppt/ink/ink1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43" d="100"/>
          <a:sy n="43" d="100"/>
        </p:scale>
        <p:origin x="2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50:05.1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6:40.321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1,'1247'0,"-1229"0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6:40.322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0,'0'1067,"0"-1046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7:12.254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1,'1247'0,"-1229"0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7:12.255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0,'0'1067,"0"-1046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7:38.863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1,'1247'0,"-1229"0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7:38.864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0,'0'1067,"0"-1046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7:50.975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1,'1002'0,"-988"0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7:50.976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0,'0'1067,"0"-1046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8:04.563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1,'1247'0,"-1229"0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8:04.564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0,'0'1067,"0"-1046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19:36.663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1,'1247'0,"-1229"0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19:52.723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274 1,'1004'0,"-2281"0,2732 0,-1434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0:37.111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0 271,'17'-204,"-10"137,-13 134,4-37,1-26,2-9,4-60,-3 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0:47.821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0,'0'1067,"0"-1046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2:03.660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1 1,'0'1186,"0"-1163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2:50.454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1 293,'0'-292,"0"1445,0-1153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5:57.023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1,'1247'0,"-1229"0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2T15:25:57.024"/>
    </inkml:context>
    <inkml:brush xml:id="br0">
      <inkml:brushProperty name="width" value="0.025" units="cm"/>
      <inkml:brushProperty name="height" value="0.025" units="cm"/>
      <inkml:brushProperty name="color" value="#90129A"/>
      <inkml:brushProperty name="ignorePressure" value="1"/>
    </inkml:brush>
  </inkml:definitions>
  <inkml:trace contextRef="#ctx0" brushRef="#br0">0 0,'0'1067,"0"-1046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AC0A3-A8A5-4E61-B5AF-7939C2AB2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7E21B-9A1C-4071-B2CF-0EC695531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E24DA-4AD8-4BA6-9BD3-849104D2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E85911-41FA-4C87-A018-221FA1D2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4B6780-EF92-41C5-8CB4-75EAEB96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05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440EF-B0AC-4EE0-BF65-6DEC97D7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3E994E-765E-4BB1-B756-38409A384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FD06E3-F680-4F37-BD1B-8DF5CE05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1ADC2-7887-4C36-A859-6DB7D2F7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9E20CC-1F7D-4DCF-B85C-76F65BDC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289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02BA907-C2CA-4165-9653-1D80BFCC4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C96637-1670-46D8-AEC2-D2D3D5BC3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D3ED9C-49CF-46AE-8B70-2DA95617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D68030-643C-4D6D-84C7-22CCAACA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9FDE15-096F-4039-9195-CB43A475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627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A1723-4345-4D8E-8645-A8754900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42D5A0-B26A-494D-AB6B-793E8610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62BA35-3F90-4DB2-90E4-012B5816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1DCEEF-7C98-4E63-B913-599E565F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42E8E6-33E1-4E67-AD99-CE88F6DF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FD934-67E6-4C52-848B-0946B30B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FE56A3-D3E9-455C-A9A0-60EDB745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51B40-3B6E-495C-B8F6-478B8CD1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FC6500-4529-4364-8F8A-A143057A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62D324-B087-4564-8118-BA5963E1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183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CC023-70C7-4B2E-89C5-56B07622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22173A-B97D-46BC-8ABE-3CE629E30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A10001-1126-4C61-9ABB-F137D48F6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8846A6-1DFB-426F-AD1B-2842A309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AFE02B-A7C5-4952-9BE0-53F0033A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7599D8-476E-4BA4-8752-963456B4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460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7587C-35D8-4ACC-A4C1-734D88E0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B3C723-73C9-4063-BC9C-A47C1F598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A53886-C66E-4F3F-8229-478F5343F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E35BE0-87F2-4433-B863-B69A6CF0E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423EF9-8F87-46C9-8D0E-139CC44AA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27DD5E-BEFD-4411-979C-50ED7D38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8E41AC0-B223-4FA4-8C40-31F54EFD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2D63F9-F997-4FDF-BEEF-AF3B3B19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665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5581C-01B6-4691-B8EB-ECEC0040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B55750-7D20-4064-A192-B1761944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8D6E57-1209-432E-8389-065A926E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775812-4DF4-485E-92F5-DC47EE95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442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BA891B-77AE-401A-B3F4-B2106952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8E2B9E-3943-427A-A65A-8CC02DBA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38B5C0-5CE4-4DD8-A969-C30FE239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42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A924B-E119-4836-9A9A-409AEA28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ED5494-5BDC-4DD3-BC4E-90AC18EF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AAFD02-B5C7-4802-90E3-3007C97D3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F83248-21AF-434D-8B46-87122914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8A0FAA-FC96-4BB0-BB4D-C34BFA22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CE4999-B154-4378-9B85-42E002AF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416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22CB1-98D5-40D2-BDBD-C9D5ADD1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737CC6B-E79F-44E9-AF27-4EA29D9D9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756095-F7BF-4E0A-98AE-331CDD7C8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380B64-3965-4986-BCBC-ACDEC19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8B772A-B41B-4CB3-928A-36121D1B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FBBDCC-7940-43AC-9A4B-53863350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02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CD9AC00-A3E8-4D5A-BE6B-8E043B1B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FF784D-5553-4562-8901-578E90EDE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F27685-562B-413F-9522-AA7E15FB0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F4B4-4D04-4849-A8A7-10B8516D58D7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96F92-A08F-4C7B-AB3A-BD70D7838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CD53B-BB25-4A1B-9213-4F479E16D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B9D2-CAA1-4D5E-A30D-1EF0E00D59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47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30.svg"/><Relationship Id="rId26" Type="http://schemas.openxmlformats.org/officeDocument/2006/relationships/image" Target="../media/image33.png"/><Relationship Id="rId39" Type="http://schemas.openxmlformats.org/officeDocument/2006/relationships/customXml" Target="../ink/ink14.xml"/><Relationship Id="rId21" Type="http://schemas.openxmlformats.org/officeDocument/2006/relationships/customXml" Target="../ink/ink2.xml"/><Relationship Id="rId34" Type="http://schemas.openxmlformats.org/officeDocument/2006/relationships/customXml" Target="../ink/ink9.xml"/><Relationship Id="rId42" Type="http://schemas.openxmlformats.org/officeDocument/2006/relationships/customXml" Target="../ink/ink17.xml"/><Relationship Id="rId47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28.png"/><Relationship Id="rId16" Type="http://schemas.openxmlformats.org/officeDocument/2006/relationships/image" Target="../media/image6.svg"/><Relationship Id="rId29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0.png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customXml" Target="../ink/ink12.xml"/><Relationship Id="rId40" Type="http://schemas.openxmlformats.org/officeDocument/2006/relationships/customXml" Target="../ink/ink15.xml"/><Relationship Id="rId45" Type="http://schemas.openxmlformats.org/officeDocument/2006/relationships/image" Target="../media/image1.png"/><Relationship Id="rId5" Type="http://schemas.openxmlformats.org/officeDocument/2006/relationships/image" Target="../media/image23.svg"/><Relationship Id="rId15" Type="http://schemas.openxmlformats.org/officeDocument/2006/relationships/image" Target="../media/image5.png"/><Relationship Id="rId23" Type="http://schemas.openxmlformats.org/officeDocument/2006/relationships/customXml" Target="../ink/ink3.xml"/><Relationship Id="rId28" Type="http://schemas.openxmlformats.org/officeDocument/2006/relationships/image" Target="../media/image34.png"/><Relationship Id="rId36" Type="http://schemas.openxmlformats.org/officeDocument/2006/relationships/customXml" Target="../ink/ink11.xml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customXml" Target="../ink/ink7.xml"/><Relationship Id="rId44" Type="http://schemas.openxmlformats.org/officeDocument/2006/relationships/customXml" Target="../ink/ink19.xml"/><Relationship Id="rId4" Type="http://schemas.openxmlformats.org/officeDocument/2006/relationships/image" Target="../media/image22.png"/><Relationship Id="rId9" Type="http://schemas.openxmlformats.org/officeDocument/2006/relationships/image" Target="../media/image17.jpg"/><Relationship Id="rId14" Type="http://schemas.openxmlformats.org/officeDocument/2006/relationships/image" Target="../media/image13.svg"/><Relationship Id="rId22" Type="http://schemas.openxmlformats.org/officeDocument/2006/relationships/image" Target="../media/image31.png"/><Relationship Id="rId27" Type="http://schemas.openxmlformats.org/officeDocument/2006/relationships/customXml" Target="../ink/ink5.xml"/><Relationship Id="rId30" Type="http://schemas.openxmlformats.org/officeDocument/2006/relationships/image" Target="../media/image35.png"/><Relationship Id="rId35" Type="http://schemas.openxmlformats.org/officeDocument/2006/relationships/customXml" Target="../ink/ink10.xml"/><Relationship Id="rId43" Type="http://schemas.openxmlformats.org/officeDocument/2006/relationships/customXml" Target="../ink/ink18.xml"/><Relationship Id="rId48" Type="http://schemas.microsoft.com/office/2007/relationships/hdphoto" Target="../media/hdphoto2.wdp"/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12" Type="http://schemas.openxmlformats.org/officeDocument/2006/relationships/image" Target="../media/image11.svg"/><Relationship Id="rId17" Type="http://schemas.openxmlformats.org/officeDocument/2006/relationships/image" Target="../media/image29.png"/><Relationship Id="rId25" Type="http://schemas.openxmlformats.org/officeDocument/2006/relationships/customXml" Target="../ink/ink4.xml"/><Relationship Id="rId33" Type="http://schemas.openxmlformats.org/officeDocument/2006/relationships/customXml" Target="../ink/ink8.xml"/><Relationship Id="rId38" Type="http://schemas.openxmlformats.org/officeDocument/2006/relationships/customXml" Target="../ink/ink13.xml"/><Relationship Id="rId46" Type="http://schemas.microsoft.com/office/2007/relationships/hdphoto" Target="../media/hdphoto1.wdp"/><Relationship Id="rId20" Type="http://schemas.openxmlformats.org/officeDocument/2006/relationships/image" Target="../media/image16.svg"/><Relationship Id="rId41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812B5-FFC9-4D32-A46B-D9670B243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241" y="2984026"/>
            <a:ext cx="9144000" cy="1022257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de-AT" dirty="0">
                <a:latin typeface="Maiandra GD" panose="020E0502030308020204" pitchFamily="34" charset="0"/>
              </a:rPr>
              <a:t>Keynes Beauty Contest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68CF89-313A-410B-9AF5-40A008E5E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308" y="4006283"/>
            <a:ext cx="9144000" cy="1655762"/>
          </a:xfrm>
        </p:spPr>
        <p:txBody>
          <a:bodyPr/>
          <a:lstStyle/>
          <a:p>
            <a:r>
              <a:rPr lang="de-AT" dirty="0"/>
              <a:t>By Paula Stöckelle &amp; Kirsten </a:t>
            </a:r>
            <a:r>
              <a:rPr lang="de-AT" dirty="0" err="1"/>
              <a:t>Viardo</a:t>
            </a:r>
            <a:endParaRPr lang="de-AT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3FCC1FA-DE28-4DAE-92C8-A0E5F4A9C410}"/>
              </a:ext>
            </a:extLst>
          </p:cNvPr>
          <p:cNvGrpSpPr/>
          <p:nvPr/>
        </p:nvGrpSpPr>
        <p:grpSpPr>
          <a:xfrm>
            <a:off x="5220312" y="1328264"/>
            <a:ext cx="1781991" cy="2022501"/>
            <a:chOff x="4958003" y="629582"/>
            <a:chExt cx="2021021" cy="2284170"/>
          </a:xfrm>
        </p:grpSpPr>
        <p:pic>
          <p:nvPicPr>
            <p:cNvPr id="5" name="Grafik 4" descr="Ein Bild, das Spielzeug, Puppe enthält.&#10;&#10;Automatisch generierte Beschreibung">
              <a:extLst>
                <a:ext uri="{FF2B5EF4-FFF2-40B4-BE49-F238E27FC236}">
                  <a16:creationId xmlns:a16="http://schemas.microsoft.com/office/drawing/2014/main" id="{0896B9C1-5452-4658-BE03-BE69BFF25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728" y="629582"/>
              <a:ext cx="1986296" cy="1986296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5EB555D-B85C-4F48-949F-60E738A24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81" b="90000" l="9970" r="89426">
                          <a14:foregroundMark x1="21072" y1="20218" x2="18731" y2="31905"/>
                          <a14:foregroundMark x1="18731" y1="31905" x2="35650" y2="54762"/>
                          <a14:foregroundMark x1="35650" y1="54762" x2="43505" y2="59524"/>
                          <a14:foregroundMark x1="54985" y1="22381" x2="50453" y2="34286"/>
                          <a14:foregroundMark x1="50453" y1="34286" x2="62840" y2="26429"/>
                          <a14:foregroundMark x1="62840" y1="26429" x2="51662" y2="26905"/>
                          <a14:foregroundMark x1="23867" y1="43333" x2="38671" y2="55000"/>
                          <a14:foregroundMark x1="23867" y1="43571" x2="33837" y2="54286"/>
                          <a14:foregroundMark x1="33837" y1="54286" x2="42296" y2="59048"/>
                          <a14:backgroundMark x1="50755" y1="66190" x2="50755" y2="66190"/>
                          <a14:backgroundMark x1="29305" y1="6905" x2="60725" y2="4286"/>
                          <a14:backgroundMark x1="60725" y1="4286" x2="64048" y2="4286"/>
                          <a14:backgroundMark x1="64955" y1="13095" x2="64955" y2="13095"/>
                          <a14:backgroundMark x1="64955" y1="13095" x2="64955" y2="13095"/>
                          <a14:backgroundMark x1="61934" y1="10714" x2="61934" y2="10714"/>
                          <a14:backgroundMark x1="63444" y1="11905" x2="63444" y2="11905"/>
                          <a14:backgroundMark x1="45921" y1="6905" x2="45921" y2="6905"/>
                          <a14:backgroundMark x1="47432" y1="7619" x2="47432" y2="7619"/>
                          <a14:backgroundMark x1="43505" y1="8095" x2="43505" y2="8095"/>
                          <a14:backgroundMark x1="38671" y1="8810" x2="38671" y2="8810"/>
                          <a14:backgroundMark x1="41088" y1="8810" x2="41088" y2="8810"/>
                          <a14:backgroundMark x1="51057" y1="7857" x2="51057" y2="7857"/>
                          <a14:backgroundMark x1="61631" y1="10952" x2="61631" y2="10952"/>
                          <a14:backgroundMark x1="59517" y1="10476" x2="28399" y2="10714"/>
                          <a14:backgroundMark x1="28399" y1="10714" x2="25378" y2="11905"/>
                          <a14:backgroundMark x1="57402" y1="11429" x2="70997" y2="15000"/>
                          <a14:backgroundMark x1="63444" y1="14524" x2="67069" y2="17143"/>
                          <a14:backgroundMark x1="29607" y1="11667" x2="18731" y2="18571"/>
                          <a14:backgroundMark x1="55287" y1="11905" x2="70997" y2="19048"/>
                          <a14:backgroundMark x1="51360" y1="10952" x2="68882" y2="185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58003" y="774588"/>
              <a:ext cx="1685864" cy="2139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53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93C1C77-1D9F-487E-9FAA-24423654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90" y="1"/>
            <a:ext cx="12837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F23946-4EE7-4DD3-AE00-D1D87FFC35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de-AT" sz="4800" b="1" dirty="0">
                <a:solidFill>
                  <a:schemeClr val="tx2">
                    <a:lumMod val="50000"/>
                  </a:schemeClr>
                </a:solidFill>
                <a:latin typeface="Maiandra GD" panose="020E0502030308020204" pitchFamily="34" charset="0"/>
              </a:rPr>
              <a:t>The game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4C99B-4266-4CD6-AA9C-13B4AAD64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433"/>
            <a:ext cx="10515600" cy="420853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de-AT" sz="4000" dirty="0" err="1"/>
              <a:t>Number</a:t>
            </a:r>
            <a:r>
              <a:rPr lang="de-AT" sz="4000" dirty="0"/>
              <a:t> </a:t>
            </a:r>
            <a:r>
              <a:rPr lang="de-AT" sz="4000" dirty="0" err="1"/>
              <a:t>between</a:t>
            </a:r>
            <a:r>
              <a:rPr lang="de-AT" sz="4000" dirty="0"/>
              <a:t> 0 &amp; 100</a:t>
            </a:r>
          </a:p>
          <a:p>
            <a:r>
              <a:rPr lang="de-AT" sz="4000" dirty="0"/>
              <a:t>Write </a:t>
            </a:r>
            <a:r>
              <a:rPr lang="de-AT" sz="4000" dirty="0" err="1"/>
              <a:t>onto</a:t>
            </a:r>
            <a:r>
              <a:rPr lang="de-AT" sz="4000" dirty="0"/>
              <a:t> White Board</a:t>
            </a:r>
          </a:p>
          <a:p>
            <a:r>
              <a:rPr lang="de-AT" sz="4000" dirty="0"/>
              <a:t>Winner: </a:t>
            </a:r>
            <a:r>
              <a:rPr lang="de-AT" sz="4000" dirty="0" err="1"/>
              <a:t>closest</a:t>
            </a:r>
            <a:r>
              <a:rPr lang="de-AT" sz="4000" dirty="0"/>
              <a:t> </a:t>
            </a:r>
            <a:r>
              <a:rPr lang="de-AT" sz="4000" dirty="0" err="1"/>
              <a:t>to</a:t>
            </a:r>
            <a:r>
              <a:rPr lang="de-AT" sz="4000" dirty="0"/>
              <a:t> </a:t>
            </a:r>
            <a:r>
              <a:rPr lang="de-AT" sz="4000" dirty="0" err="1"/>
              <a:t>goal</a:t>
            </a:r>
            <a:r>
              <a:rPr lang="de-AT" sz="4000" dirty="0"/>
              <a:t> </a:t>
            </a:r>
            <a:r>
              <a:rPr lang="de-AT" sz="4000" dirty="0" err="1"/>
              <a:t>number</a:t>
            </a:r>
            <a:endParaRPr lang="de-AT" sz="4000" dirty="0"/>
          </a:p>
          <a:p>
            <a:r>
              <a:rPr lang="de-AT" sz="4000" dirty="0"/>
              <a:t>Goal </a:t>
            </a:r>
            <a:r>
              <a:rPr lang="de-AT" sz="4000" dirty="0" err="1"/>
              <a:t>number</a:t>
            </a:r>
            <a:r>
              <a:rPr lang="de-AT" sz="4000" dirty="0"/>
              <a:t> = 1/3 </a:t>
            </a:r>
            <a:r>
              <a:rPr lang="de-AT" sz="4000" dirty="0" err="1"/>
              <a:t>of</a:t>
            </a:r>
            <a:r>
              <a:rPr lang="de-AT" sz="4000" dirty="0"/>
              <a:t> </a:t>
            </a:r>
            <a:r>
              <a:rPr lang="de-AT" sz="4000" dirty="0" err="1"/>
              <a:t>the</a:t>
            </a:r>
            <a:r>
              <a:rPr lang="de-AT" sz="4000" dirty="0"/>
              <a:t> </a:t>
            </a:r>
            <a:r>
              <a:rPr lang="de-AT" sz="4000" dirty="0" err="1"/>
              <a:t>average</a:t>
            </a:r>
            <a:endParaRPr lang="de-AT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92EAFCA-2795-4EB3-96DC-58AED1BDB314}"/>
                  </a:ext>
                </a:extLst>
              </p14:cNvPr>
              <p14:cNvContentPartPr/>
              <p14:nvPr/>
            </p14:nvContentPartPr>
            <p14:xfrm>
              <a:off x="2976099" y="-1058668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92EAFCA-2795-4EB3-96DC-58AED1BDB3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1779" y="-1062988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6">
            <a:extLst>
              <a:ext uri="{FF2B5EF4-FFF2-40B4-BE49-F238E27FC236}">
                <a16:creationId xmlns:a16="http://schemas.microsoft.com/office/drawing/2014/main" id="{B243613A-6F3A-4ACA-9857-A1E6254B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499" y="442179"/>
            <a:ext cx="1171454" cy="11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Fragen Silhouette">
            <a:extLst>
              <a:ext uri="{FF2B5EF4-FFF2-40B4-BE49-F238E27FC236}">
                <a16:creationId xmlns:a16="http://schemas.microsoft.com/office/drawing/2014/main" id="{E6EE1E1A-6DDD-491F-A74E-1649FC2CB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89966" y="1947707"/>
            <a:ext cx="3500542" cy="35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34954-E958-4517-9767-7C7BE1EE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203"/>
            <a:ext cx="10515600" cy="1325563"/>
          </a:xfrm>
        </p:spPr>
        <p:txBody>
          <a:bodyPr>
            <a:normAutofit/>
          </a:bodyPr>
          <a:lstStyle/>
          <a:p>
            <a:r>
              <a:rPr lang="de-AT" sz="4800" b="1" dirty="0">
                <a:latin typeface="Maiandra GD" panose="020E0502030308020204" pitchFamily="34" charset="0"/>
              </a:rPr>
              <a:t>Keynes Beauty Contest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3C04D1-5F41-492F-B4E6-422C9C6C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5927"/>
            <a:ext cx="10515600" cy="4351338"/>
          </a:xfrm>
        </p:spPr>
        <p:txBody>
          <a:bodyPr/>
          <a:lstStyle/>
          <a:p>
            <a:r>
              <a:rPr lang="de-AT" dirty="0"/>
              <a:t>John Maynard Keynes</a:t>
            </a:r>
          </a:p>
          <a:p>
            <a:r>
              <a:rPr lang="de-AT" dirty="0"/>
              <a:t>1936</a:t>
            </a:r>
          </a:p>
          <a:p>
            <a:r>
              <a:rPr lang="de-AT" i="1" dirty="0"/>
              <a:t>The General Theory </a:t>
            </a:r>
            <a:r>
              <a:rPr lang="de-AT" i="1" dirty="0" err="1"/>
              <a:t>of</a:t>
            </a:r>
            <a:r>
              <a:rPr lang="de-AT" i="1" dirty="0"/>
              <a:t> </a:t>
            </a:r>
            <a:r>
              <a:rPr lang="de-AT" i="1" dirty="0" err="1"/>
              <a:t>Employment</a:t>
            </a:r>
            <a:r>
              <a:rPr lang="de-AT" i="1" dirty="0"/>
              <a:t>, Interest, and Money</a:t>
            </a:r>
          </a:p>
          <a:p>
            <a:r>
              <a:rPr lang="de-AT" dirty="0"/>
              <a:t>100 Pictures </a:t>
            </a:r>
          </a:p>
          <a:p>
            <a:r>
              <a:rPr lang="de-AT" dirty="0"/>
              <a:t>Not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like</a:t>
            </a:r>
          </a:p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assume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think</a:t>
            </a:r>
            <a:r>
              <a:rPr lang="de-AT" dirty="0"/>
              <a:t> </a:t>
            </a:r>
            <a:r>
              <a:rPr lang="de-AT" dirty="0" err="1"/>
              <a:t>others</a:t>
            </a:r>
            <a:r>
              <a:rPr lang="de-AT" dirty="0"/>
              <a:t> will pick</a:t>
            </a:r>
          </a:p>
        </p:txBody>
      </p:sp>
      <p:pic>
        <p:nvPicPr>
          <p:cNvPr id="5" name="Grafik 4" descr="Ein Bild, das Text, darstellend, Zeitung enthält.&#10;&#10;Automatisch generierte Beschreibung">
            <a:extLst>
              <a:ext uri="{FF2B5EF4-FFF2-40B4-BE49-F238E27FC236}">
                <a16:creationId xmlns:a16="http://schemas.microsoft.com/office/drawing/2014/main" id="{7AE8DA7F-A21F-4F90-849D-E884BB468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51" y="1433220"/>
            <a:ext cx="3098897" cy="2468613"/>
          </a:xfrm>
          <a:prstGeom prst="rect">
            <a:avLst/>
          </a:prstGeom>
        </p:spPr>
      </p:pic>
      <p:pic>
        <p:nvPicPr>
          <p:cNvPr id="7" name="Grafik 6" descr="Ein Bild, das Text, Person, darstellend, Gruppe enthält.&#10;&#10;Automatisch generierte Beschreibung">
            <a:extLst>
              <a:ext uri="{FF2B5EF4-FFF2-40B4-BE49-F238E27FC236}">
                <a16:creationId xmlns:a16="http://schemas.microsoft.com/office/drawing/2014/main" id="{833CEB7A-90A8-49FC-B8F1-212A32A9A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71" y="4525264"/>
            <a:ext cx="2587928" cy="190767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154BB79-7405-4FE6-93D4-7FFDCA5D5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/>
        </p:blipFill>
        <p:spPr bwMode="auto">
          <a:xfrm>
            <a:off x="8044524" y="425063"/>
            <a:ext cx="3709175" cy="25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Glücksbringer mit einfarbiger Füllung">
            <a:extLst>
              <a:ext uri="{FF2B5EF4-FFF2-40B4-BE49-F238E27FC236}">
                <a16:creationId xmlns:a16="http://schemas.microsoft.com/office/drawing/2014/main" id="{F3710FCF-97F7-499B-A2B5-4890227CE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60726">
            <a:off x="1916304" y="1623268"/>
            <a:ext cx="1261835" cy="1261835"/>
          </a:xfrm>
          <a:prstGeom prst="rect">
            <a:avLst/>
          </a:prstGeom>
        </p:spPr>
      </p:pic>
      <p:pic>
        <p:nvPicPr>
          <p:cNvPr id="10" name="Grafik 9" descr="Kosmetik Silhouette">
            <a:extLst>
              <a:ext uri="{FF2B5EF4-FFF2-40B4-BE49-F238E27FC236}">
                <a16:creationId xmlns:a16="http://schemas.microsoft.com/office/drawing/2014/main" id="{B9AC18E5-5E0E-4ADE-8415-EECAA87A03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90640">
            <a:off x="2665276" y="1621225"/>
            <a:ext cx="1265925" cy="12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47D6D-356B-4871-8C66-3C5D3F6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05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Maiandra GD" panose="020E0502030308020204" pitchFamily="34" charset="0"/>
              </a:rPr>
              <a:t>Keynesianism – Theory of Economics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CAE2B-00D8-4CE8-A37C-2BFA53FB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599" cy="4486275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4400" dirty="0"/>
              <a:t>State influences flow of economy</a:t>
            </a:r>
          </a:p>
          <a:p>
            <a:pPr marL="457200" lvl="1" indent="-457200"/>
            <a:r>
              <a:rPr lang="en-US" sz="4400" dirty="0"/>
              <a:t>Straighten economic fluctuations</a:t>
            </a:r>
          </a:p>
          <a:p>
            <a:pPr marL="457200" lvl="1" indent="-457200"/>
            <a:r>
              <a:rPr lang="en-US" sz="4400" dirty="0"/>
              <a:t>Full employment</a:t>
            </a:r>
          </a:p>
          <a:p>
            <a:pPr marL="0" lvl="1" indent="0">
              <a:buNone/>
            </a:pPr>
            <a:r>
              <a:rPr lang="en-US" sz="4400" dirty="0">
                <a:sym typeface="Wingdings" panose="05000000000000000000" pitchFamily="2" charset="2"/>
              </a:rPr>
              <a:t>	 ORGANIZE, HELP</a:t>
            </a:r>
            <a:endParaRPr lang="en-US" sz="44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695D493-3BBC-4CD6-A44C-10CA27FEC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85" y="4681128"/>
            <a:ext cx="3718439" cy="19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Steuer Silhouette">
            <a:extLst>
              <a:ext uri="{FF2B5EF4-FFF2-40B4-BE49-F238E27FC236}">
                <a16:creationId xmlns:a16="http://schemas.microsoft.com/office/drawing/2014/main" id="{F7AC8A32-24EA-4402-9DCF-C2A78007F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1633" y="1448981"/>
            <a:ext cx="1325563" cy="1325563"/>
          </a:xfrm>
          <a:prstGeom prst="rect">
            <a:avLst/>
          </a:prstGeom>
        </p:spPr>
      </p:pic>
      <p:pic>
        <p:nvPicPr>
          <p:cNvPr id="6" name="Grafik 5" descr="Ein Bild, das Person, Mann, Wand, darstellend enthält.&#10;&#10;Automatisch generierte Beschreibung">
            <a:extLst>
              <a:ext uri="{FF2B5EF4-FFF2-40B4-BE49-F238E27FC236}">
                <a16:creationId xmlns:a16="http://schemas.microsoft.com/office/drawing/2014/main" id="{1674E2D3-78EC-48EB-9C26-DDDC80342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33" y="3015980"/>
            <a:ext cx="2432955" cy="29195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86F716-42CD-4995-80A0-7A36E6843EF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681128"/>
            <a:ext cx="3320143" cy="1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Waage der Justitia Silhouette">
            <a:extLst>
              <a:ext uri="{FF2B5EF4-FFF2-40B4-BE49-F238E27FC236}">
                <a16:creationId xmlns:a16="http://schemas.microsoft.com/office/drawing/2014/main" id="{09155CBA-42F1-4F24-AF94-CC8A0A3A7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0393" y="3778250"/>
            <a:ext cx="2533650" cy="25336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4FD49C-747D-4E8D-AE2A-3DF8CD70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Maiandra GD" panose="020E0502030308020204" pitchFamily="34" charset="0"/>
              </a:rPr>
              <a:t>Behavioral Economics (BE)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4E0098-908F-4FF1-9E75-445705CDF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Economic decision-making</a:t>
            </a:r>
          </a:p>
          <a:p>
            <a:pPr lvl="1"/>
            <a:endParaRPr lang="en-US" sz="4000" dirty="0"/>
          </a:p>
          <a:p>
            <a:r>
              <a:rPr lang="en-US" sz="4000" dirty="0"/>
              <a:t>Rational Choice</a:t>
            </a:r>
          </a:p>
          <a:p>
            <a:pPr lvl="1"/>
            <a:r>
              <a:rPr lang="en-US" sz="4000" dirty="0"/>
              <a:t>Careful weighing of costs and benefits</a:t>
            </a:r>
          </a:p>
          <a:p>
            <a:r>
              <a:rPr lang="en-US" sz="4000" dirty="0"/>
              <a:t>Prospect Theory </a:t>
            </a:r>
          </a:p>
          <a:p>
            <a:pPr lvl="1"/>
            <a:r>
              <a:rPr lang="en-US" sz="4000" dirty="0"/>
              <a:t>Certain framing of choices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48EA11-A22E-4FFB-9870-93EFCB009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59" y="468516"/>
            <a:ext cx="2960484" cy="29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Psychische Gesundheit Silhouette">
            <a:extLst>
              <a:ext uri="{FF2B5EF4-FFF2-40B4-BE49-F238E27FC236}">
                <a16:creationId xmlns:a16="http://schemas.microsoft.com/office/drawing/2014/main" id="{F0924D64-A1EF-4B5B-B5A9-AB44AF188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0198" y="1994158"/>
            <a:ext cx="1434842" cy="143484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9156169-F206-409B-BF0B-9525406FC815}"/>
              </a:ext>
            </a:extLst>
          </p:cNvPr>
          <p:cNvSpPr/>
          <p:nvPr/>
        </p:nvSpPr>
        <p:spPr>
          <a:xfrm>
            <a:off x="3156857" y="4942114"/>
            <a:ext cx="4027714" cy="718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Marke folgen mit einfarbiger Füllung">
            <a:extLst>
              <a:ext uri="{FF2B5EF4-FFF2-40B4-BE49-F238E27FC236}">
                <a16:creationId xmlns:a16="http://schemas.microsoft.com/office/drawing/2014/main" id="{C7E019E7-8C08-4694-9A11-ACB0CF600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73393" y="4712220"/>
            <a:ext cx="772879" cy="772879"/>
          </a:xfrm>
          <a:prstGeom prst="rect">
            <a:avLst/>
          </a:prstGeom>
        </p:spPr>
      </p:pic>
      <p:pic>
        <p:nvPicPr>
          <p:cNvPr id="13" name="Grafik 12" descr="Münzen Silhouette">
            <a:extLst>
              <a:ext uri="{FF2B5EF4-FFF2-40B4-BE49-F238E27FC236}">
                <a16:creationId xmlns:a16="http://schemas.microsoft.com/office/drawing/2014/main" id="{3CBA9BEC-68BC-498F-B52A-92B643E4B4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83894" y="46104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C079517-3B61-46D5-ACE1-EB620FD74D15}"/>
              </a:ext>
            </a:extLst>
          </p:cNvPr>
          <p:cNvSpPr txBox="1"/>
          <p:nvPr/>
        </p:nvSpPr>
        <p:spPr>
          <a:xfrm>
            <a:off x="7462756" y="4797218"/>
            <a:ext cx="465232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Behavioral Economic (BE)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de-AT" dirty="0" err="1"/>
              <a:t>Economic</a:t>
            </a:r>
            <a:r>
              <a:rPr lang="de-AT" dirty="0"/>
              <a:t> </a:t>
            </a:r>
            <a:r>
              <a:rPr lang="de-AT" dirty="0" err="1"/>
              <a:t>decision-making</a:t>
            </a:r>
            <a:endParaRPr lang="de-AT" dirty="0"/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de-AT" dirty="0"/>
              <a:t>Rational Choice</a:t>
            </a:r>
          </a:p>
          <a:p>
            <a:pPr marL="457200" lvl="2">
              <a:buSzPct val="151000"/>
            </a:pPr>
            <a:r>
              <a:rPr lang="de-AT" dirty="0"/>
              <a:t>	</a:t>
            </a:r>
            <a:r>
              <a:rPr lang="de-AT" dirty="0" err="1"/>
              <a:t>Careful</a:t>
            </a:r>
            <a:r>
              <a:rPr lang="de-AT" dirty="0"/>
              <a:t> </a:t>
            </a:r>
            <a:r>
              <a:rPr lang="de-AT" dirty="0" err="1"/>
              <a:t>weighing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costs</a:t>
            </a:r>
            <a:r>
              <a:rPr lang="de-AT" dirty="0"/>
              <a:t> and </a:t>
            </a:r>
            <a:r>
              <a:rPr lang="de-AT" dirty="0" err="1"/>
              <a:t>benefits</a:t>
            </a:r>
            <a:endParaRPr lang="de-AT" dirty="0"/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de-AT" dirty="0"/>
              <a:t>Prospect Theory </a:t>
            </a:r>
          </a:p>
          <a:p>
            <a:pPr marL="0" lvl="1">
              <a:buSzPct val="151000"/>
            </a:pPr>
            <a:r>
              <a:rPr lang="de-AT" dirty="0"/>
              <a:t>	</a:t>
            </a:r>
            <a:r>
              <a:rPr lang="de-AT" dirty="0" err="1"/>
              <a:t>Certain</a:t>
            </a:r>
            <a:r>
              <a:rPr lang="de-AT" dirty="0"/>
              <a:t> </a:t>
            </a:r>
            <a:r>
              <a:rPr lang="de-AT" dirty="0" err="1"/>
              <a:t>framing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choices</a:t>
            </a:r>
            <a:endParaRPr lang="de-AT" dirty="0"/>
          </a:p>
          <a:p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CEE67-569B-4084-9B58-27EA35923647}"/>
              </a:ext>
            </a:extLst>
          </p:cNvPr>
          <p:cNvSpPr txBox="1"/>
          <p:nvPr/>
        </p:nvSpPr>
        <p:spPr>
          <a:xfrm>
            <a:off x="3711388" y="2769133"/>
            <a:ext cx="476922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4000" dirty="0">
                <a:latin typeface="Maiandra GD" panose="020E0502030308020204" pitchFamily="34" charset="0"/>
              </a:rPr>
              <a:t>Keynes Beauty Contest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B0A789-B81B-4E81-AFCE-2F17AD1B9277}"/>
              </a:ext>
            </a:extLst>
          </p:cNvPr>
          <p:cNvSpPr txBox="1"/>
          <p:nvPr/>
        </p:nvSpPr>
        <p:spPr>
          <a:xfrm>
            <a:off x="201564" y="239093"/>
            <a:ext cx="381896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 Game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en-US" dirty="0"/>
              <a:t>Number between 0 &amp; 100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en-US" dirty="0"/>
              <a:t>Write onto White Board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en-US" dirty="0"/>
              <a:t>Winner: closest to goal number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en-US" dirty="0"/>
              <a:t>Goal number = 1/3 of the average</a:t>
            </a:r>
          </a:p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946794-C969-4425-B4B8-410A4AD459EA}"/>
              </a:ext>
            </a:extLst>
          </p:cNvPr>
          <p:cNvSpPr txBox="1"/>
          <p:nvPr/>
        </p:nvSpPr>
        <p:spPr>
          <a:xfrm>
            <a:off x="236979" y="4187106"/>
            <a:ext cx="64008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Keynes Beauty Contest – Original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de-AT" dirty="0"/>
              <a:t>John Maynard Keynes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de-AT" dirty="0"/>
              <a:t>1936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de-AT" dirty="0"/>
              <a:t>The General Theory </a:t>
            </a:r>
            <a:r>
              <a:rPr lang="de-AT" dirty="0" err="1"/>
              <a:t>of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 err="1"/>
              <a:t>Employment</a:t>
            </a:r>
            <a:r>
              <a:rPr lang="de-AT" dirty="0"/>
              <a:t>, Interest, and Money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de-AT" dirty="0"/>
              <a:t>100 Pictures 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de-AT" dirty="0"/>
              <a:t>Not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like</a:t>
            </a:r>
          </a:p>
          <a:p>
            <a:pPr marL="447675" indent="-447675">
              <a:buSzPct val="151000"/>
              <a:buBlip>
                <a:blip r:embed="rId2"/>
              </a:buBlip>
            </a:pP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assume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think</a:t>
            </a:r>
            <a:r>
              <a:rPr lang="de-AT" dirty="0"/>
              <a:t> </a:t>
            </a:r>
            <a:r>
              <a:rPr lang="de-AT" dirty="0" err="1"/>
              <a:t>others</a:t>
            </a:r>
            <a:r>
              <a:rPr lang="de-AT" dirty="0"/>
              <a:t> will pick</a:t>
            </a:r>
          </a:p>
          <a:p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DCCC6C-07AA-4202-9ECA-22D44CA12796}"/>
              </a:ext>
            </a:extLst>
          </p:cNvPr>
          <p:cNvSpPr txBox="1"/>
          <p:nvPr/>
        </p:nvSpPr>
        <p:spPr>
          <a:xfrm>
            <a:off x="7271475" y="238520"/>
            <a:ext cx="464371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Keynesinism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– Theory of Economy</a:t>
            </a:r>
          </a:p>
          <a:p>
            <a:pPr marL="447675" lvl="1" indent="-447675">
              <a:buSzPct val="151000"/>
              <a:buBlip>
                <a:blip r:embed="rId2"/>
              </a:buBlip>
            </a:pPr>
            <a:r>
              <a:rPr lang="de-AT" dirty="0"/>
              <a:t>State </a:t>
            </a:r>
            <a:r>
              <a:rPr lang="de-AT" dirty="0" err="1"/>
              <a:t>influences</a:t>
            </a:r>
            <a:r>
              <a:rPr lang="de-AT" dirty="0"/>
              <a:t> </a:t>
            </a:r>
            <a:r>
              <a:rPr lang="de-AT" dirty="0" err="1"/>
              <a:t>flow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economy</a:t>
            </a:r>
            <a:endParaRPr lang="de-AT" dirty="0"/>
          </a:p>
          <a:p>
            <a:pPr marL="447675" lvl="1" indent="-447675">
              <a:buSzPct val="151000"/>
              <a:buBlip>
                <a:blip r:embed="rId2"/>
              </a:buBlip>
            </a:pPr>
            <a:r>
              <a:rPr lang="de-AT" dirty="0" err="1"/>
              <a:t>Straighten</a:t>
            </a:r>
            <a:r>
              <a:rPr lang="de-AT" dirty="0"/>
              <a:t> </a:t>
            </a:r>
            <a:r>
              <a:rPr lang="de-AT" dirty="0" err="1"/>
              <a:t>economic</a:t>
            </a:r>
            <a:r>
              <a:rPr lang="de-AT" dirty="0"/>
              <a:t> </a:t>
            </a:r>
            <a:r>
              <a:rPr lang="de-AT" dirty="0" err="1"/>
              <a:t>fluctuations</a:t>
            </a:r>
            <a:endParaRPr lang="de-AT" dirty="0"/>
          </a:p>
          <a:p>
            <a:pPr marL="447675" lvl="1" indent="-447675">
              <a:buSzPct val="151000"/>
              <a:buBlip>
                <a:blip r:embed="rId2"/>
              </a:buBlip>
            </a:pPr>
            <a:r>
              <a:rPr lang="de-AT" dirty="0" err="1"/>
              <a:t>Full</a:t>
            </a:r>
            <a:r>
              <a:rPr lang="de-AT" dirty="0"/>
              <a:t> </a:t>
            </a:r>
            <a:r>
              <a:rPr lang="de-AT" dirty="0" err="1"/>
              <a:t>employment</a:t>
            </a:r>
            <a:endParaRPr lang="de-AT" dirty="0"/>
          </a:p>
          <a:p>
            <a:pPr marL="0" lvl="1">
              <a:buSzPct val="151000"/>
            </a:pPr>
            <a:r>
              <a:rPr lang="de-AT" dirty="0">
                <a:sym typeface="Wingdings" panose="05000000000000000000" pitchFamily="2" charset="2"/>
              </a:rPr>
              <a:t>	 ORGANIZED, HELP</a:t>
            </a:r>
            <a:endParaRPr lang="de-AT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467BA-8758-4591-979D-54E2A0C57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/>
        </p:blipFill>
        <p:spPr bwMode="auto">
          <a:xfrm>
            <a:off x="4614334" y="4310735"/>
            <a:ext cx="2491938" cy="169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Psychische Gesundheit Silhouette">
            <a:extLst>
              <a:ext uri="{FF2B5EF4-FFF2-40B4-BE49-F238E27FC236}">
                <a16:creationId xmlns:a16="http://schemas.microsoft.com/office/drawing/2014/main" id="{16D8CBCD-6291-47D0-8E91-E8C338F70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4815" y="3853535"/>
            <a:ext cx="914400" cy="9144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BACCB0-5152-4008-8765-04BC08DD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5" y="4574556"/>
            <a:ext cx="1118779" cy="11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14E318A-A16D-4387-B40F-893CAD99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84" y="239094"/>
            <a:ext cx="1076632" cy="107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CBFBB5B-8027-4AB3-8360-81A37E48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95" y="2139437"/>
            <a:ext cx="3097305" cy="16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Person, Mann, Wand, darstellend enthält.&#10;&#10;Automatisch generierte Beschreibung">
            <a:extLst>
              <a:ext uri="{FF2B5EF4-FFF2-40B4-BE49-F238E27FC236}">
                <a16:creationId xmlns:a16="http://schemas.microsoft.com/office/drawing/2014/main" id="{D2042548-674B-462A-8D61-255CC1AAE3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87" y="358589"/>
            <a:ext cx="1730826" cy="2076991"/>
          </a:xfrm>
          <a:prstGeom prst="rect">
            <a:avLst/>
          </a:prstGeom>
        </p:spPr>
      </p:pic>
      <p:pic>
        <p:nvPicPr>
          <p:cNvPr id="14" name="Grafik 13" descr="Ein Bild, das Text, darstellend, Zeitung enthält.&#10;&#10;Automatisch generierte Beschreibung">
            <a:extLst>
              <a:ext uri="{FF2B5EF4-FFF2-40B4-BE49-F238E27FC236}">
                <a16:creationId xmlns:a16="http://schemas.microsoft.com/office/drawing/2014/main" id="{65885040-DC5A-4239-914A-0F843E6544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2" y="2139437"/>
            <a:ext cx="2323550" cy="1850964"/>
          </a:xfrm>
          <a:prstGeom prst="rect">
            <a:avLst/>
          </a:prstGeom>
        </p:spPr>
      </p:pic>
      <p:pic>
        <p:nvPicPr>
          <p:cNvPr id="16" name="Grafik 15" descr="Glücksbringer mit einfarbiger Füllung">
            <a:extLst>
              <a:ext uri="{FF2B5EF4-FFF2-40B4-BE49-F238E27FC236}">
                <a16:creationId xmlns:a16="http://schemas.microsoft.com/office/drawing/2014/main" id="{21986E99-7C67-4774-8DF4-56B3FFC46E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860726">
            <a:off x="2744201" y="3091140"/>
            <a:ext cx="914400" cy="914400"/>
          </a:xfrm>
          <a:prstGeom prst="rect">
            <a:avLst/>
          </a:prstGeom>
        </p:spPr>
      </p:pic>
      <p:pic>
        <p:nvPicPr>
          <p:cNvPr id="18" name="Grafik 17" descr="Kosmetik Silhouette">
            <a:extLst>
              <a:ext uri="{FF2B5EF4-FFF2-40B4-BE49-F238E27FC236}">
                <a16:creationId xmlns:a16="http://schemas.microsoft.com/office/drawing/2014/main" id="{340BE915-65A1-41FE-96B6-5C29DA1812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90640">
            <a:off x="2904365" y="4618277"/>
            <a:ext cx="738839" cy="738839"/>
          </a:xfrm>
          <a:prstGeom prst="rect">
            <a:avLst/>
          </a:prstGeom>
        </p:spPr>
      </p:pic>
      <p:pic>
        <p:nvPicPr>
          <p:cNvPr id="20" name="Grafik 19" descr="Fragen Silhouette">
            <a:extLst>
              <a:ext uri="{FF2B5EF4-FFF2-40B4-BE49-F238E27FC236}">
                <a16:creationId xmlns:a16="http://schemas.microsoft.com/office/drawing/2014/main" id="{BE0B0334-4CB5-4686-A120-708C07F576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48712" y="1433213"/>
            <a:ext cx="914400" cy="914400"/>
          </a:xfrm>
          <a:prstGeom prst="rect">
            <a:avLst/>
          </a:prstGeom>
        </p:spPr>
      </p:pic>
      <p:pic>
        <p:nvPicPr>
          <p:cNvPr id="22" name="Grafik 21" descr="Sparschwein Silhouette">
            <a:extLst>
              <a:ext uri="{FF2B5EF4-FFF2-40B4-BE49-F238E27FC236}">
                <a16:creationId xmlns:a16="http://schemas.microsoft.com/office/drawing/2014/main" id="{38274196-36B7-40B9-AE1F-7874EBFF2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18364" y="6006134"/>
            <a:ext cx="914400" cy="914400"/>
          </a:xfrm>
          <a:prstGeom prst="rect">
            <a:avLst/>
          </a:prstGeom>
        </p:spPr>
      </p:pic>
      <p:pic>
        <p:nvPicPr>
          <p:cNvPr id="24" name="Grafik 23" descr="Steuer Silhouette">
            <a:extLst>
              <a:ext uri="{FF2B5EF4-FFF2-40B4-BE49-F238E27FC236}">
                <a16:creationId xmlns:a16="http://schemas.microsoft.com/office/drawing/2014/main" id="{1741E516-F9CA-440F-BDF1-80F3DD175E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73120" y="985227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4DB9587-439C-4656-B0DE-65FDD26B41CE}"/>
                  </a:ext>
                </a:extLst>
              </p14:cNvPr>
              <p14:cNvContentPartPr/>
              <p14:nvPr/>
            </p14:nvContentPartPr>
            <p14:xfrm>
              <a:off x="210553" y="270674"/>
              <a:ext cx="455760" cy="3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4DB9587-439C-4656-B0DE-65FDD26B41C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6233" y="266354"/>
                <a:ext cx="4644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23CFEBE-BE6B-494F-BE66-6ED946B1B744}"/>
                  </a:ext>
                </a:extLst>
              </p14:cNvPr>
              <p14:cNvContentPartPr/>
              <p14:nvPr/>
            </p14:nvContentPartPr>
            <p14:xfrm>
              <a:off x="7256473" y="260626"/>
              <a:ext cx="531720" cy="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23CFEBE-BE6B-494F-BE66-6ED946B1B7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52153" y="256306"/>
                <a:ext cx="5403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15D9B16-4A20-458B-A57A-C4CAD632F141}"/>
                  </a:ext>
                </a:extLst>
              </p14:cNvPr>
              <p14:cNvContentPartPr/>
              <p14:nvPr/>
            </p14:nvContentPartPr>
            <p14:xfrm>
              <a:off x="474401" y="4797218"/>
              <a:ext cx="9000" cy="979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15D9B16-4A20-458B-A57A-C4CAD632F14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0081" y="4792898"/>
                <a:ext cx="17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759ED86-3C84-4003-8CA4-28468583AB1D}"/>
                  </a:ext>
                </a:extLst>
              </p14:cNvPr>
              <p14:cNvContentPartPr/>
              <p14:nvPr/>
            </p14:nvContentPartPr>
            <p14:xfrm>
              <a:off x="218473" y="271034"/>
              <a:ext cx="360" cy="3920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759ED86-3C84-4003-8CA4-28468583AB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4153" y="266714"/>
                <a:ext cx="90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791D0D8-1B28-4E69-949A-B609D5F008B9}"/>
                  </a:ext>
                </a:extLst>
              </p14:cNvPr>
              <p14:cNvContentPartPr/>
              <p14:nvPr/>
            </p14:nvContentPartPr>
            <p14:xfrm>
              <a:off x="7249993" y="270706"/>
              <a:ext cx="360" cy="4356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791D0D8-1B28-4E69-949A-B609D5F008B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45673" y="266386"/>
                <a:ext cx="90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65C7B57-ED3C-4033-8B8C-6EDAB954CFC9}"/>
                  </a:ext>
                </a:extLst>
              </p14:cNvPr>
              <p14:cNvContentPartPr/>
              <p14:nvPr/>
            </p14:nvContentPartPr>
            <p14:xfrm>
              <a:off x="11796401" y="2722538"/>
              <a:ext cx="360" cy="4154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65C7B57-ED3C-4033-8B8C-6EDAB954CFC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792081" y="2718218"/>
                <a:ext cx="9000" cy="4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C8B85B66-6816-4F9F-A3C7-8B31B47C4BCC}"/>
              </a:ext>
            </a:extLst>
          </p:cNvPr>
          <p:cNvGrpSpPr/>
          <p:nvPr/>
        </p:nvGrpSpPr>
        <p:grpSpPr>
          <a:xfrm>
            <a:off x="185564" y="4158444"/>
            <a:ext cx="455760" cy="392400"/>
            <a:chOff x="185564" y="4158444"/>
            <a:chExt cx="4557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6FF92FC-4002-414F-B10C-7BCFF0DEBA05}"/>
                    </a:ext>
                  </a:extLst>
                </p14:cNvPr>
                <p14:cNvContentPartPr/>
                <p14:nvPr/>
              </p14:nvContentPartPr>
              <p14:xfrm>
                <a:off x="185564" y="4158444"/>
                <a:ext cx="455760" cy="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6FF92FC-4002-414F-B10C-7BCFF0DEBA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244" y="4154124"/>
                  <a:ext cx="464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5DAD5ED-EF85-45B9-A3E7-696846AAE340}"/>
                    </a:ext>
                  </a:extLst>
                </p14:cNvPr>
                <p14:cNvContentPartPr/>
                <p14:nvPr/>
              </p14:nvContentPartPr>
              <p14:xfrm>
                <a:off x="193484" y="4158804"/>
                <a:ext cx="360" cy="392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5DAD5ED-EF85-45B9-A3E7-696846AAE3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9164" y="4154484"/>
                  <a:ext cx="90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6D6F50CF-30B9-480D-B13B-666DC9003D8E}"/>
              </a:ext>
            </a:extLst>
          </p:cNvPr>
          <p:cNvGrpSpPr/>
          <p:nvPr/>
        </p:nvGrpSpPr>
        <p:grpSpPr>
          <a:xfrm rot="10800000">
            <a:off x="3542178" y="1540231"/>
            <a:ext cx="455760" cy="392400"/>
            <a:chOff x="185564" y="4158444"/>
            <a:chExt cx="4557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E92E611-7840-4E83-8C2E-FF528AEA2240}"/>
                    </a:ext>
                  </a:extLst>
                </p14:cNvPr>
                <p14:cNvContentPartPr/>
                <p14:nvPr/>
              </p14:nvContentPartPr>
              <p14:xfrm>
                <a:off x="185564" y="4158444"/>
                <a:ext cx="455760" cy="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E92E611-7840-4E83-8C2E-FF528AEA22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244" y="4154124"/>
                  <a:ext cx="464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0D23AE6-F193-4897-8224-6232451E115C}"/>
                    </a:ext>
                  </a:extLst>
                </p14:cNvPr>
                <p14:cNvContentPartPr/>
                <p14:nvPr/>
              </p14:nvContentPartPr>
              <p14:xfrm>
                <a:off x="193484" y="4158804"/>
                <a:ext cx="360" cy="392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0D23AE6-F193-4897-8224-6232451E11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9164" y="4154484"/>
                  <a:ext cx="90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B0993B1-880F-4460-9567-5E6246858173}"/>
              </a:ext>
            </a:extLst>
          </p:cNvPr>
          <p:cNvGrpSpPr/>
          <p:nvPr/>
        </p:nvGrpSpPr>
        <p:grpSpPr>
          <a:xfrm rot="10800000">
            <a:off x="11431440" y="1539871"/>
            <a:ext cx="455760" cy="392400"/>
            <a:chOff x="185564" y="4158444"/>
            <a:chExt cx="4557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5CD19F5-BA84-44D3-8C76-F7AA7C7C7FA2}"/>
                    </a:ext>
                  </a:extLst>
                </p14:cNvPr>
                <p14:cNvContentPartPr/>
                <p14:nvPr/>
              </p14:nvContentPartPr>
              <p14:xfrm>
                <a:off x="185564" y="4158444"/>
                <a:ext cx="455760" cy="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5CD19F5-BA84-44D3-8C76-F7AA7C7C7F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244" y="4154124"/>
                  <a:ext cx="464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8687765-74F1-47EB-812D-3E2937ADCDD4}"/>
                    </a:ext>
                  </a:extLst>
                </p14:cNvPr>
                <p14:cNvContentPartPr/>
                <p14:nvPr/>
              </p14:nvContentPartPr>
              <p14:xfrm>
                <a:off x="193484" y="4158804"/>
                <a:ext cx="360" cy="392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8687765-74F1-47EB-812D-3E2937ADCD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9164" y="4154484"/>
                  <a:ext cx="90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25009964-15AF-436B-9435-5AB86F5CD50A}"/>
              </a:ext>
            </a:extLst>
          </p:cNvPr>
          <p:cNvGrpSpPr/>
          <p:nvPr/>
        </p:nvGrpSpPr>
        <p:grpSpPr>
          <a:xfrm rot="10800000">
            <a:off x="5251608" y="6348209"/>
            <a:ext cx="455760" cy="392400"/>
            <a:chOff x="185564" y="4158444"/>
            <a:chExt cx="4557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2AE81DE-15EE-4541-9786-804160CA6F02}"/>
                    </a:ext>
                  </a:extLst>
                </p14:cNvPr>
                <p14:cNvContentPartPr/>
                <p14:nvPr/>
              </p14:nvContentPartPr>
              <p14:xfrm>
                <a:off x="185564" y="4158444"/>
                <a:ext cx="455760" cy="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2AE81DE-15EE-4541-9786-804160CA6F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244" y="4154124"/>
                  <a:ext cx="464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C4E5CC6-BD0D-48AE-992D-C4BB2EEDA5C6}"/>
                    </a:ext>
                  </a:extLst>
                </p14:cNvPr>
                <p14:cNvContentPartPr/>
                <p14:nvPr/>
              </p14:nvContentPartPr>
              <p14:xfrm>
                <a:off x="193484" y="4158804"/>
                <a:ext cx="360" cy="392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C4E5CC6-BD0D-48AE-992D-C4BB2EEDA5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9164" y="4154484"/>
                  <a:ext cx="90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BDA97AA-FF7D-491F-A6F5-4A7C67897CC5}"/>
              </a:ext>
            </a:extLst>
          </p:cNvPr>
          <p:cNvGrpSpPr/>
          <p:nvPr/>
        </p:nvGrpSpPr>
        <p:grpSpPr>
          <a:xfrm>
            <a:off x="7410321" y="4788674"/>
            <a:ext cx="366132" cy="392400"/>
            <a:chOff x="185564" y="4158444"/>
            <a:chExt cx="4557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796AE3-0B4F-47E7-89E5-01E59731752E}"/>
                    </a:ext>
                  </a:extLst>
                </p14:cNvPr>
                <p14:cNvContentPartPr/>
                <p14:nvPr/>
              </p14:nvContentPartPr>
              <p14:xfrm>
                <a:off x="185564" y="4158444"/>
                <a:ext cx="455760" cy="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796AE3-0B4F-47E7-89E5-01E5973175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0186" y="4154124"/>
                  <a:ext cx="466515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53CFD5B-5B11-44E5-8ECA-6586A40073FC}"/>
                    </a:ext>
                  </a:extLst>
                </p14:cNvPr>
                <p14:cNvContentPartPr/>
                <p14:nvPr/>
              </p14:nvContentPartPr>
              <p14:xfrm>
                <a:off x="193484" y="4158804"/>
                <a:ext cx="360" cy="392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53CFD5B-5B11-44E5-8ECA-6586A40073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9164" y="4154484"/>
                  <a:ext cx="90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844A68B5-0AF4-4A7C-AC08-17BC427140F1}"/>
              </a:ext>
            </a:extLst>
          </p:cNvPr>
          <p:cNvGrpSpPr/>
          <p:nvPr/>
        </p:nvGrpSpPr>
        <p:grpSpPr>
          <a:xfrm rot="10800000">
            <a:off x="11659320" y="6322338"/>
            <a:ext cx="455760" cy="392400"/>
            <a:chOff x="185564" y="4158444"/>
            <a:chExt cx="4557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4296B2-03EC-49FE-8896-91133196D42F}"/>
                    </a:ext>
                  </a:extLst>
                </p14:cNvPr>
                <p14:cNvContentPartPr/>
                <p14:nvPr/>
              </p14:nvContentPartPr>
              <p14:xfrm>
                <a:off x="185564" y="4158444"/>
                <a:ext cx="455760" cy="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4296B2-03EC-49FE-8896-91133196D4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244" y="4154124"/>
                  <a:ext cx="464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E3460A7-FE5E-4312-B8F4-7011FCB9A8FF}"/>
                    </a:ext>
                  </a:extLst>
                </p14:cNvPr>
                <p14:cNvContentPartPr/>
                <p14:nvPr/>
              </p14:nvContentPartPr>
              <p14:xfrm>
                <a:off x="193484" y="4158804"/>
                <a:ext cx="360" cy="392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E3460A7-FE5E-4312-B8F4-7011FCB9A8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9164" y="4154484"/>
                  <a:ext cx="90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93753B4-7C0A-496D-BB2B-69622E418562}"/>
              </a:ext>
            </a:extLst>
          </p:cNvPr>
          <p:cNvGrpSpPr/>
          <p:nvPr/>
        </p:nvGrpSpPr>
        <p:grpSpPr>
          <a:xfrm>
            <a:off x="7659838" y="3114287"/>
            <a:ext cx="992722" cy="1126707"/>
            <a:chOff x="4958003" y="629582"/>
            <a:chExt cx="2021021" cy="2284170"/>
          </a:xfrm>
        </p:grpSpPr>
        <p:pic>
          <p:nvPicPr>
            <p:cNvPr id="82" name="Grafik 81" descr="Ein Bild, das Spielzeug, Puppe enthält.&#10;&#10;Automatisch generierte Beschreibung">
              <a:extLst>
                <a:ext uri="{FF2B5EF4-FFF2-40B4-BE49-F238E27FC236}">
                  <a16:creationId xmlns:a16="http://schemas.microsoft.com/office/drawing/2014/main" id="{E76BEB95-D312-4188-AA86-E531A14FC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grayscl/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728" y="629582"/>
              <a:ext cx="1986296" cy="1986296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134E78D5-C550-4A65-B3B4-1F3C8B9E8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backgroundRemoval t="2381" b="90000" l="9970" r="89426">
                          <a14:foregroundMark x1="21072" y1="20218" x2="18731" y2="31905"/>
                          <a14:foregroundMark x1="18731" y1="31905" x2="35650" y2="54762"/>
                          <a14:foregroundMark x1="35650" y1="54762" x2="43505" y2="59524"/>
                          <a14:foregroundMark x1="54985" y1="22381" x2="50453" y2="34286"/>
                          <a14:foregroundMark x1="50453" y1="34286" x2="62840" y2="26429"/>
                          <a14:foregroundMark x1="62840" y1="26429" x2="51662" y2="26905"/>
                          <a14:foregroundMark x1="23867" y1="43333" x2="38671" y2="55000"/>
                          <a14:foregroundMark x1="23867" y1="43571" x2="33837" y2="54286"/>
                          <a14:foregroundMark x1="33837" y1="54286" x2="42296" y2="59048"/>
                          <a14:backgroundMark x1="50755" y1="66190" x2="50755" y2="66190"/>
                          <a14:backgroundMark x1="29305" y1="6905" x2="60725" y2="4286"/>
                          <a14:backgroundMark x1="60725" y1="4286" x2="64048" y2="4286"/>
                          <a14:backgroundMark x1="64955" y1="13095" x2="64955" y2="13095"/>
                          <a14:backgroundMark x1="64955" y1="13095" x2="64955" y2="13095"/>
                          <a14:backgroundMark x1="61934" y1="10714" x2="61934" y2="10714"/>
                          <a14:backgroundMark x1="63444" y1="11905" x2="63444" y2="11905"/>
                          <a14:backgroundMark x1="45921" y1="6905" x2="45921" y2="6905"/>
                          <a14:backgroundMark x1="47432" y1="7619" x2="47432" y2="7619"/>
                          <a14:backgroundMark x1="43505" y1="8095" x2="43505" y2="8095"/>
                          <a14:backgroundMark x1="38671" y1="8810" x2="38671" y2="8810"/>
                          <a14:backgroundMark x1="41088" y1="8810" x2="41088" y2="8810"/>
                          <a14:backgroundMark x1="51057" y1="7857" x2="51057" y2="7857"/>
                          <a14:backgroundMark x1="61631" y1="10952" x2="61631" y2="10952"/>
                          <a14:backgroundMark x1="59517" y1="10476" x2="28399" y2="10714"/>
                          <a14:backgroundMark x1="28399" y1="10714" x2="25378" y2="11905"/>
                          <a14:backgroundMark x1="57402" y1="11429" x2="70997" y2="15000"/>
                          <a14:backgroundMark x1="63444" y1="14524" x2="67069" y2="17143"/>
                          <a14:backgroundMark x1="29607" y1="11667" x2="18731" y2="18571"/>
                          <a14:backgroundMark x1="55287" y1="11905" x2="70997" y2="19048"/>
                          <a14:backgroundMark x1="51360" y1="10952" x2="68882" y2="185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58003" y="774588"/>
              <a:ext cx="1685864" cy="2139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46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1FE81-AFCD-4049-B4E1-69BF4BB7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Maiandra GD" panose="020E0502030308020204" pitchFamily="34" charset="0"/>
              </a:rPr>
              <a:t>Question Time</a:t>
            </a:r>
          </a:p>
        </p:txBody>
      </p:sp>
      <p:pic>
        <p:nvPicPr>
          <p:cNvPr id="5" name="Grafik 4" descr="Fragezeichen Silhouette">
            <a:extLst>
              <a:ext uri="{FF2B5EF4-FFF2-40B4-BE49-F238E27FC236}">
                <a16:creationId xmlns:a16="http://schemas.microsoft.com/office/drawing/2014/main" id="{527E47B9-7954-4D42-A716-8ADE31BB4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2024" y="699551"/>
            <a:ext cx="1783976" cy="1783976"/>
          </a:xfrm>
          <a:prstGeom prst="rect">
            <a:avLst/>
          </a:prstGeom>
        </p:spPr>
      </p:pic>
      <p:pic>
        <p:nvPicPr>
          <p:cNvPr id="6" name="Grafik 5" descr="Fragezeichen Silhouette">
            <a:extLst>
              <a:ext uri="{FF2B5EF4-FFF2-40B4-BE49-F238E27FC236}">
                <a16:creationId xmlns:a16="http://schemas.microsoft.com/office/drawing/2014/main" id="{E8605A6C-41EB-4C99-AAD3-B05E480F7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8024" y="3199793"/>
            <a:ext cx="1783976" cy="1783976"/>
          </a:xfrm>
          <a:prstGeom prst="rect">
            <a:avLst/>
          </a:prstGeom>
        </p:spPr>
      </p:pic>
      <p:pic>
        <p:nvPicPr>
          <p:cNvPr id="7" name="Grafik 6" descr="Fragezeichen Silhouette">
            <a:extLst>
              <a:ext uri="{FF2B5EF4-FFF2-40B4-BE49-F238E27FC236}">
                <a16:creationId xmlns:a16="http://schemas.microsoft.com/office/drawing/2014/main" id="{257D1634-CE9E-4D60-AB71-960A81FEA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883" y="4374472"/>
            <a:ext cx="1783976" cy="1783976"/>
          </a:xfrm>
          <a:prstGeom prst="rect">
            <a:avLst/>
          </a:prstGeom>
        </p:spPr>
      </p:pic>
      <p:pic>
        <p:nvPicPr>
          <p:cNvPr id="8" name="Grafik 7" descr="Fragezeichen Silhouette">
            <a:extLst>
              <a:ext uri="{FF2B5EF4-FFF2-40B4-BE49-F238E27FC236}">
                <a16:creationId xmlns:a16="http://schemas.microsoft.com/office/drawing/2014/main" id="{1689A993-1A55-45EB-9CE3-7E284501F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60" y="559116"/>
            <a:ext cx="1783976" cy="1783976"/>
          </a:xfrm>
          <a:prstGeom prst="rect">
            <a:avLst/>
          </a:prstGeom>
        </p:spPr>
      </p:pic>
      <p:pic>
        <p:nvPicPr>
          <p:cNvPr id="9" name="Grafik 8" descr="Fragezeichen Silhouette">
            <a:extLst>
              <a:ext uri="{FF2B5EF4-FFF2-40B4-BE49-F238E27FC236}">
                <a16:creationId xmlns:a16="http://schemas.microsoft.com/office/drawing/2014/main" id="{9CE4537A-424E-46F4-9AC8-1A862513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201" y="4657163"/>
            <a:ext cx="1783976" cy="1783976"/>
          </a:xfrm>
          <a:prstGeom prst="rect">
            <a:avLst/>
          </a:prstGeom>
        </p:spPr>
      </p:pic>
      <p:pic>
        <p:nvPicPr>
          <p:cNvPr id="10" name="Grafik 9" descr="Fragezeichen Silhouette">
            <a:extLst>
              <a:ext uri="{FF2B5EF4-FFF2-40B4-BE49-F238E27FC236}">
                <a16:creationId xmlns:a16="http://schemas.microsoft.com/office/drawing/2014/main" id="{9788B2F5-0E37-408C-938F-9738CB4D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836" y="416860"/>
            <a:ext cx="1783976" cy="1783976"/>
          </a:xfrm>
          <a:prstGeom prst="rect">
            <a:avLst/>
          </a:prstGeom>
        </p:spPr>
      </p:pic>
      <p:pic>
        <p:nvPicPr>
          <p:cNvPr id="11" name="Grafik 10" descr="Fragezeichen Silhouette">
            <a:extLst>
              <a:ext uri="{FF2B5EF4-FFF2-40B4-BE49-F238E27FC236}">
                <a16:creationId xmlns:a16="http://schemas.microsoft.com/office/drawing/2014/main" id="{051067CE-683F-4720-A723-44D7CA306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165" y="4834975"/>
            <a:ext cx="1783976" cy="17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4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iole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2AF41E8362F64C94BB519FE95130A1" ma:contentTypeVersion="11" ma:contentTypeDescription="Ein neues Dokument erstellen." ma:contentTypeScope="" ma:versionID="f316795751f1772870b9940c3d71aa8b">
  <xsd:schema xmlns:xsd="http://www.w3.org/2001/XMLSchema" xmlns:xs="http://www.w3.org/2001/XMLSchema" xmlns:p="http://schemas.microsoft.com/office/2006/metadata/properties" xmlns:ns2="c0c59a15-1aaf-4edf-aeeb-805958ffc42a" targetNamespace="http://schemas.microsoft.com/office/2006/metadata/properties" ma:root="true" ma:fieldsID="ebb546c0d73754da6ead3271eb7636a8" ns2:_="">
    <xsd:import namespace="c0c59a15-1aaf-4edf-aeeb-805958ffc42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59a15-1aaf-4edf-aeeb-805958ffc42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c0c59a15-1aaf-4edf-aeeb-805958ffc42a" xsi:nil="true"/>
  </documentManagement>
</p:properties>
</file>

<file path=customXml/itemProps1.xml><?xml version="1.0" encoding="utf-8"?>
<ds:datastoreItem xmlns:ds="http://schemas.openxmlformats.org/officeDocument/2006/customXml" ds:itemID="{5EE99912-A50E-4EE6-A73B-82D7AEABCA78}"/>
</file>

<file path=customXml/itemProps2.xml><?xml version="1.0" encoding="utf-8"?>
<ds:datastoreItem xmlns:ds="http://schemas.openxmlformats.org/officeDocument/2006/customXml" ds:itemID="{4E357859-043D-46DB-946C-53B9761A33B0}"/>
</file>

<file path=customXml/itemProps3.xml><?xml version="1.0" encoding="utf-8"?>
<ds:datastoreItem xmlns:ds="http://schemas.openxmlformats.org/officeDocument/2006/customXml" ds:itemID="{75F7F377-D0BE-4ACE-A9FE-2119AC87093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Breitbild</PresentationFormat>
  <Paragraphs>51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Maiandra GD</vt:lpstr>
      <vt:lpstr>Office</vt:lpstr>
      <vt:lpstr>Keynes Beauty Contest</vt:lpstr>
      <vt:lpstr>The game</vt:lpstr>
      <vt:lpstr>Keynes Beauty Contest</vt:lpstr>
      <vt:lpstr>Keynesianism – Theory of Economics</vt:lpstr>
      <vt:lpstr>Behavioral Economics (BE)</vt:lpstr>
      <vt:lpstr>PowerPoint-Präsentation</vt:lpstr>
      <vt:lpstr>Question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Keynes Beauty Contest</dc:title>
  <dc:creator>Stoeckelle Paula</dc:creator>
  <cp:lastModifiedBy>Stoeckelle Paula</cp:lastModifiedBy>
  <cp:revision>29</cp:revision>
  <dcterms:created xsi:type="dcterms:W3CDTF">2021-02-26T13:22:15Z</dcterms:created>
  <dcterms:modified xsi:type="dcterms:W3CDTF">2021-03-12T16:17:58Z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0x010100A52AF41E8362F64C94BB519FE95130A1</vt:lpwstr>
  </property>
</Properties>
</file>