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handoutMasterIdLst>
    <p:handoutMasterId r:id="rId20"/>
  </p:handoutMasterIdLst>
  <p:sldIdLst>
    <p:sldId id="284" r:id="rId2"/>
    <p:sldId id="256" r:id="rId3"/>
    <p:sldId id="281" r:id="rId4"/>
    <p:sldId id="287" r:id="rId5"/>
    <p:sldId id="289" r:id="rId6"/>
    <p:sldId id="285" r:id="rId7"/>
    <p:sldId id="288" r:id="rId8"/>
    <p:sldId id="294" r:id="rId9"/>
    <p:sldId id="286" r:id="rId10"/>
    <p:sldId id="295" r:id="rId11"/>
    <p:sldId id="296" r:id="rId12"/>
    <p:sldId id="279" r:id="rId13"/>
    <p:sldId id="290" r:id="rId14"/>
    <p:sldId id="283" r:id="rId15"/>
    <p:sldId id="282" r:id="rId16"/>
    <p:sldId id="270" r:id="rId17"/>
    <p:sldId id="269" r:id="rId18"/>
  </p:sldIdLst>
  <p:sldSz cx="9144000" cy="6858000" type="screen4x3"/>
  <p:notesSz cx="6881813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4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3516"/>
            <a:ext cx="2982119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9223516"/>
            <a:ext cx="2982119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B78953-B769-4DA6-B613-6F5131F1546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4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6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4413" y="728663"/>
            <a:ext cx="4854575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612601"/>
            <a:ext cx="5505450" cy="436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516"/>
            <a:ext cx="2982119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223516"/>
            <a:ext cx="2982119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572161-8E31-4736-AE1F-E6FC689D9D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3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de-DE" altLang="en-US"/>
              <a:t>Titelmasterformat durch Klicken bearbeiten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 altLang="en-US"/>
              <a:t>Formatvorlage des Untertitelmasters durch Klicken bearbeiten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7928E4-019A-453A-B3DF-96A8DC0A7355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2E65-35ED-47D1-9D65-4D8604CF40CA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CF247-D953-4FA2-AB7B-2236C413BCFC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241417-973B-4905-A4D4-FE4F1179CDD5}" type="slidenum">
              <a:rPr lang="de-DE" altLang="en-US" smtClean="0"/>
              <a:pPr/>
              <a:t>‹Nr.›</a:t>
            </a:fld>
            <a:endParaRPr lang="de-DE" alt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D8F4D-5317-48AB-AFBF-4D21A4783CD1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E2256-2D51-42DC-87CE-353E9B329731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9B152-43CE-42F7-8B6C-2F6B6057C77D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18B6A-C596-4B1D-B187-4BC34A81772A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B8C54-389F-42BD-B98F-C47DF2C2A5C9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39DF5-2678-4323-A551-0A2159985095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58BE5-D2E5-4CA9-83D5-72BBE9EB26EC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de-DE" alt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B1241417-973B-4905-A4D4-FE4F1179CDD5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:\Eigene Dateien\Eigene Bilder\ControlCenter3\Scan\CCF24032011_00001.jpg"/>
          <p:cNvPicPr/>
          <p:nvPr/>
        </p:nvPicPr>
        <p:blipFill>
          <a:blip r:embed="rId2" cstate="print"/>
          <a:srcRect l="37476" t="10472" r="25520"/>
          <a:stretch>
            <a:fillRect/>
          </a:stretch>
        </p:blipFill>
        <p:spPr bwMode="auto">
          <a:xfrm>
            <a:off x="3707904" y="188639"/>
            <a:ext cx="1944216" cy="66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llipse 8"/>
          <p:cNvSpPr/>
          <p:nvPr/>
        </p:nvSpPr>
        <p:spPr>
          <a:xfrm>
            <a:off x="3635896" y="4437112"/>
            <a:ext cx="1428760" cy="285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0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DE3C7-BF6E-FB43-B043-A9C35F33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Übungen zu Belegerkennung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9B0BC4-B74F-2346-B587-0396E891C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S. 38 ff </a:t>
            </a:r>
            <a:r>
              <a:rPr lang="de-DE" dirty="0" err="1"/>
              <a:t>Ü</a:t>
            </a:r>
            <a:r>
              <a:rPr lang="de-DE" dirty="0"/>
              <a:t> 2.09, 2.10.,2.11, 2.12,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0B428E-C57A-2441-8944-15B0079195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073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B23D6-5939-AA4A-A2EE-D5950E75F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Rechnungselemente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5F0946-D8B8-0B46-A001-1D1774E7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4" y="1417638"/>
            <a:ext cx="4445986" cy="38859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CD6C3E0-0CB2-064B-8CE4-55043CC46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232" y="1429910"/>
            <a:ext cx="4362222" cy="257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52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A55923-6B8E-42CD-A050-3A32455494B7}" type="slidenum">
              <a:rPr lang="de-DE" smtClean="0"/>
              <a:pPr/>
              <a:t>12</a:t>
            </a:fld>
            <a:endParaRPr lang="de-DE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8500" y="1313830"/>
            <a:ext cx="3479800" cy="1035050"/>
            <a:chOff x="440" y="780"/>
            <a:chExt cx="2192" cy="652"/>
          </a:xfrm>
        </p:grpSpPr>
        <p:sp>
          <p:nvSpPr>
            <p:cNvPr id="19477" name="Rectangle 3"/>
            <p:cNvSpPr>
              <a:spLocks noChangeArrowheads="1"/>
            </p:cNvSpPr>
            <p:nvPr/>
          </p:nvSpPr>
          <p:spPr bwMode="auto">
            <a:xfrm>
              <a:off x="440" y="824"/>
              <a:ext cx="2192" cy="6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78" name="Rectangle 4"/>
            <p:cNvSpPr>
              <a:spLocks noChangeArrowheads="1"/>
            </p:cNvSpPr>
            <p:nvPr/>
          </p:nvSpPr>
          <p:spPr bwMode="auto">
            <a:xfrm>
              <a:off x="659" y="780"/>
              <a:ext cx="1709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886" tIns="45942" rIns="91886" bIns="45942">
              <a:spAutoFit/>
            </a:bodyPr>
            <a:lstStyle/>
            <a:p>
              <a:pPr algn="ctr" defTabSz="762000" eaLnBrk="0" hangingPunct="0">
                <a:lnSpc>
                  <a:spcPct val="180000"/>
                </a:lnSpc>
              </a:pPr>
              <a:r>
                <a:rPr lang="de-AT" b="1" dirty="0">
                  <a:ea typeface="ＭＳ Ｐゴシック" pitchFamily="34" charset="-128"/>
                </a:rPr>
                <a:t>Über  </a:t>
              </a:r>
              <a:r>
                <a:rPr lang="de-DE" b="1" dirty="0">
                  <a:ea typeface="ＭＳ Ｐゴシック" pitchFamily="34" charset="-128"/>
                </a:rPr>
                <a:t>€ 400</a:t>
              </a:r>
              <a:endParaRPr lang="de-AT" b="1" dirty="0">
                <a:ea typeface="ＭＳ Ｐゴシック" pitchFamily="34" charset="-128"/>
              </a:endParaRPr>
            </a:p>
            <a:p>
              <a:pPr algn="ctr" defTabSz="762000" eaLnBrk="0" hangingPunct="0"/>
              <a:r>
                <a:rPr lang="de-AT" dirty="0">
                  <a:ea typeface="ＭＳ Ｐゴシック" pitchFamily="34" charset="-128"/>
                </a:rPr>
                <a:t>(inklusive Umsatzsteuer)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68913" y="1294780"/>
            <a:ext cx="3479800" cy="1054100"/>
            <a:chOff x="3110" y="768"/>
            <a:chExt cx="2192" cy="664"/>
          </a:xfrm>
        </p:grpSpPr>
        <p:sp>
          <p:nvSpPr>
            <p:cNvPr id="19475" name="Rectangle 6"/>
            <p:cNvSpPr>
              <a:spLocks noChangeArrowheads="1"/>
            </p:cNvSpPr>
            <p:nvPr/>
          </p:nvSpPr>
          <p:spPr bwMode="auto">
            <a:xfrm>
              <a:off x="3110" y="824"/>
              <a:ext cx="2192" cy="6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476" name="Rectangle 7"/>
            <p:cNvSpPr>
              <a:spLocks noChangeArrowheads="1"/>
            </p:cNvSpPr>
            <p:nvPr/>
          </p:nvSpPr>
          <p:spPr bwMode="auto">
            <a:xfrm>
              <a:off x="3386" y="768"/>
              <a:ext cx="1709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886" tIns="45942" rIns="91886" bIns="45942">
              <a:spAutoFit/>
            </a:bodyPr>
            <a:lstStyle/>
            <a:p>
              <a:pPr algn="ctr" defTabSz="762000" eaLnBrk="0" hangingPunct="0">
                <a:lnSpc>
                  <a:spcPct val="190000"/>
                </a:lnSpc>
              </a:pPr>
              <a:r>
                <a:rPr lang="de-DE" b="1" dirty="0">
                  <a:ea typeface="ＭＳ Ｐゴシック" pitchFamily="34" charset="-128"/>
                </a:rPr>
                <a:t>Bis € 400</a:t>
              </a:r>
              <a:endParaRPr lang="de-AT" b="1" dirty="0">
                <a:ea typeface="ＭＳ Ｐゴシック" pitchFamily="34" charset="-128"/>
              </a:endParaRPr>
            </a:p>
            <a:p>
              <a:pPr algn="ctr" defTabSz="762000" eaLnBrk="0" hangingPunct="0"/>
              <a:r>
                <a:rPr lang="de-AT" dirty="0">
                  <a:ea typeface="ＭＳ Ｐゴシック" pitchFamily="34" charset="-128"/>
                </a:rPr>
                <a:t>(inklusive Umsatzsteuer)</a:t>
              </a:r>
            </a:p>
          </p:txBody>
        </p:sp>
      </p:grp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683568" y="2348880"/>
            <a:ext cx="4122542" cy="424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886" tIns="45942" rIns="91886" bIns="45942">
            <a:spAutoFit/>
          </a:bodyPr>
          <a:lstStyle/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Name und Anschrift Lieferant</a:t>
            </a:r>
          </a:p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Name und Anschrift Kunde</a:t>
            </a:r>
          </a:p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Menge und Art der Leistung</a:t>
            </a:r>
          </a:p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Tag der Lieferung/Leistung</a:t>
            </a:r>
          </a:p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Ausstellungsdatum</a:t>
            </a:r>
          </a:p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Entgelt </a:t>
            </a:r>
            <a:r>
              <a:rPr lang="de-AT" b="1" dirty="0">
                <a:ea typeface="ＭＳ Ｐゴシック" pitchFamily="34" charset="-128"/>
              </a:rPr>
              <a:t>ohne</a:t>
            </a:r>
            <a:r>
              <a:rPr lang="de-AT" dirty="0">
                <a:ea typeface="ＭＳ Ｐゴシック" pitchFamily="34" charset="-128"/>
              </a:rPr>
              <a:t> Umsatzsteuer (Netto)</a:t>
            </a:r>
          </a:p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Steuersatz</a:t>
            </a:r>
          </a:p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Umsatzsteuerbetrag</a:t>
            </a:r>
          </a:p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Fortlaufende (</a:t>
            </a:r>
            <a:r>
              <a:rPr lang="de-AT" dirty="0" err="1">
                <a:ea typeface="ＭＳ Ｐゴシック" pitchFamily="34" charset="-128"/>
              </a:rPr>
              <a:t>Rechnungs</a:t>
            </a:r>
            <a:r>
              <a:rPr lang="de-AT" dirty="0">
                <a:ea typeface="ＭＳ Ｐゴシック" pitchFamily="34" charset="-128"/>
              </a:rPr>
              <a:t>)Nummer</a:t>
            </a:r>
          </a:p>
          <a:p>
            <a:pPr marL="342900" indent="-342900" defTabSz="762000" eaLnBrk="0" hangingPunct="0">
              <a:lnSpc>
                <a:spcPct val="125000"/>
              </a:lnSpc>
              <a:buAutoNum type="arabicPeriod"/>
            </a:pPr>
            <a:r>
              <a:rPr lang="de-AT" dirty="0">
                <a:ea typeface="ＭＳ Ｐゴシック" pitchFamily="34" charset="-128"/>
              </a:rPr>
              <a:t> UID Nr. des Lieferanten</a:t>
            </a:r>
          </a:p>
          <a:p>
            <a:pPr marL="342900" indent="-342900" defTabSz="762000" eaLnBrk="0" hangingPunct="0">
              <a:buAutoNum type="arabicPeriod"/>
            </a:pPr>
            <a:r>
              <a:rPr lang="de-AT" dirty="0">
                <a:ea typeface="ＭＳ Ｐゴシック" pitchFamily="34" charset="-128"/>
              </a:rPr>
              <a:t> UID Nr. des Kunden </a:t>
            </a:r>
            <a:br>
              <a:rPr lang="de-AT" dirty="0">
                <a:ea typeface="ＭＳ Ｐゴシック" pitchFamily="34" charset="-128"/>
              </a:rPr>
            </a:br>
            <a:r>
              <a:rPr lang="de-AT" dirty="0">
                <a:ea typeface="ＭＳ Ｐゴシック" pitchFamily="34" charset="-128"/>
              </a:rPr>
              <a:t> bei Rechnungen über € 10.000</a:t>
            </a:r>
          </a:p>
        </p:txBody>
      </p:sp>
      <p:sp>
        <p:nvSpPr>
          <p:cNvPr id="19467" name="Rectangle 35"/>
          <p:cNvSpPr>
            <a:spLocks noGrp="1" noChangeArrowheads="1"/>
          </p:cNvSpPr>
          <p:nvPr>
            <p:ph type="title"/>
          </p:nvPr>
        </p:nvSpPr>
        <p:spPr>
          <a:xfrm>
            <a:off x="683568" y="471810"/>
            <a:ext cx="8003232" cy="796950"/>
          </a:xfrm>
        </p:spPr>
        <p:txBody>
          <a:bodyPr/>
          <a:lstStyle/>
          <a:p>
            <a:pPr eaLnBrk="1" hangingPunct="1"/>
            <a:r>
              <a:rPr lang="de-AT" sz="3600" dirty="0">
                <a:solidFill>
                  <a:srgbClr val="002060"/>
                </a:solidFill>
                <a:latin typeface="Corbel" pitchFamily="34" charset="0"/>
              </a:rPr>
              <a:t>Rechnungen laut Umsatzsteuergesetz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140546" y="2708920"/>
            <a:ext cx="2879725" cy="296863"/>
            <a:chOff x="2564" y="2362"/>
            <a:chExt cx="1814" cy="187"/>
          </a:xfrm>
        </p:grpSpPr>
        <p:sp>
          <p:nvSpPr>
            <p:cNvPr id="19473" name="Text Box 27"/>
            <p:cNvSpPr txBox="1">
              <a:spLocks noChangeArrowheads="1"/>
            </p:cNvSpPr>
            <p:nvPr/>
          </p:nvSpPr>
          <p:spPr bwMode="auto">
            <a:xfrm>
              <a:off x="3379" y="2362"/>
              <a:ext cx="999" cy="18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89815" tIns="0" rIns="89815" bIns="0">
              <a:spAutoFit/>
            </a:bodyPr>
            <a:lstStyle/>
            <a:p>
              <a:pPr defTabSz="762000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de-AT" sz="1750" dirty="0"/>
                <a:t>kann entfallen</a:t>
              </a:r>
            </a:p>
          </p:txBody>
        </p:sp>
        <p:sp>
          <p:nvSpPr>
            <p:cNvPr id="19474" name="Line 49"/>
            <p:cNvSpPr>
              <a:spLocks noChangeShapeType="1"/>
            </p:cNvSpPr>
            <p:nvPr/>
          </p:nvSpPr>
          <p:spPr bwMode="auto">
            <a:xfrm flipV="1">
              <a:off x="2564" y="2453"/>
              <a:ext cx="6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5292080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Name und Anschrift Lieferant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292080" y="305966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Menge und Art der Leistung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5292080" y="34197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Tag der Lieferung/Leistung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292080" y="37170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Ausstellungsdatum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292080" y="40677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Entgelt </a:t>
            </a:r>
            <a:r>
              <a:rPr lang="de-DE" b="1" dirty="0"/>
              <a:t>mit</a:t>
            </a:r>
            <a:r>
              <a:rPr lang="de-DE" dirty="0"/>
              <a:t> Umsatzsteuer (Brutto)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5292080" y="44278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Steuersatz</a:t>
            </a: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635722" y="4797152"/>
            <a:ext cx="3384550" cy="296863"/>
            <a:chOff x="2246" y="2362"/>
            <a:chExt cx="2132" cy="187"/>
          </a:xfrm>
        </p:grpSpPr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3379" y="2362"/>
              <a:ext cx="999" cy="18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89815" tIns="0" rIns="89815" bIns="0">
              <a:spAutoFit/>
            </a:bodyPr>
            <a:lstStyle/>
            <a:p>
              <a:pPr defTabSz="762000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de-AT" sz="1750" dirty="0"/>
                <a:t>kann entfallen</a:t>
              </a:r>
            </a:p>
          </p:txBody>
        </p:sp>
        <p:sp>
          <p:nvSpPr>
            <p:cNvPr id="39" name="Line 49"/>
            <p:cNvSpPr>
              <a:spLocks noChangeShapeType="1"/>
            </p:cNvSpPr>
            <p:nvPr/>
          </p:nvSpPr>
          <p:spPr bwMode="auto">
            <a:xfrm flipV="1">
              <a:off x="2246" y="2453"/>
              <a:ext cx="95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787455" y="5157192"/>
            <a:ext cx="2233613" cy="296863"/>
            <a:chOff x="2971" y="2362"/>
            <a:chExt cx="1407" cy="187"/>
          </a:xfrm>
        </p:grpSpPr>
        <p:sp>
          <p:nvSpPr>
            <p:cNvPr id="41" name="Text Box 27"/>
            <p:cNvSpPr txBox="1">
              <a:spLocks noChangeArrowheads="1"/>
            </p:cNvSpPr>
            <p:nvPr/>
          </p:nvSpPr>
          <p:spPr bwMode="auto">
            <a:xfrm>
              <a:off x="3379" y="2362"/>
              <a:ext cx="999" cy="18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89815" tIns="0" rIns="89815" bIns="0">
              <a:spAutoFit/>
            </a:bodyPr>
            <a:lstStyle/>
            <a:p>
              <a:pPr defTabSz="762000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de-AT" sz="1750" dirty="0"/>
                <a:t>kann entfallen</a:t>
              </a:r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>
              <a:off x="2971" y="2453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3780359" y="5517232"/>
            <a:ext cx="3240088" cy="296863"/>
            <a:chOff x="2337" y="2362"/>
            <a:chExt cx="2041" cy="187"/>
          </a:xfrm>
        </p:grpSpPr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379" y="2362"/>
              <a:ext cx="999" cy="18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89815" tIns="0" rIns="89815" bIns="0">
              <a:spAutoFit/>
            </a:bodyPr>
            <a:lstStyle/>
            <a:p>
              <a:pPr defTabSz="762000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de-AT" sz="1750" dirty="0"/>
                <a:t>kann entfallen</a:t>
              </a:r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2337" y="2453"/>
              <a:ext cx="8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4500637" y="5940449"/>
            <a:ext cx="2519363" cy="296863"/>
            <a:chOff x="2791" y="2362"/>
            <a:chExt cx="1587" cy="187"/>
          </a:xfrm>
        </p:grpSpPr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3379" y="2362"/>
              <a:ext cx="999" cy="18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 lIns="89815" tIns="0" rIns="89815" bIns="0">
              <a:spAutoFit/>
            </a:bodyPr>
            <a:lstStyle/>
            <a:p>
              <a:pPr defTabSz="762000" eaLnBrk="0" hangingPunct="0">
                <a:lnSpc>
                  <a:spcPct val="110000"/>
                </a:lnSpc>
                <a:spcBef>
                  <a:spcPct val="50000"/>
                </a:spcBef>
              </a:pPr>
              <a:r>
                <a:rPr lang="de-AT" sz="1750" dirty="0"/>
                <a:t>kann entfallen</a:t>
              </a:r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 flipV="1">
              <a:off x="2791" y="2453"/>
              <a:ext cx="407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utoUpdateAnimBg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:\Eigene Dateien\Eigene Bilder\ControlCenter3\Scan\CCF24032011_00001.jpg"/>
          <p:cNvPicPr/>
          <p:nvPr/>
        </p:nvPicPr>
        <p:blipFill>
          <a:blip r:embed="rId2" cstate="print"/>
          <a:srcRect l="37476" t="10472" r="25520"/>
          <a:stretch>
            <a:fillRect/>
          </a:stretch>
        </p:blipFill>
        <p:spPr bwMode="auto">
          <a:xfrm>
            <a:off x="2915816" y="0"/>
            <a:ext cx="2138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2699792" y="0"/>
            <a:ext cx="2357454" cy="78579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3344444" y="4857760"/>
            <a:ext cx="1428760" cy="285752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987254" y="1142984"/>
            <a:ext cx="1071570" cy="413238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772940" y="1428736"/>
            <a:ext cx="1285884" cy="2071702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487452" y="3357562"/>
            <a:ext cx="571504" cy="357190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3201568" y="4643446"/>
            <a:ext cx="500066" cy="285752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3558758" y="5715016"/>
            <a:ext cx="571504" cy="285752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81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33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7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32991"/>
            <a:ext cx="7787208" cy="1139825"/>
          </a:xfrm>
        </p:spPr>
        <p:txBody>
          <a:bodyPr/>
          <a:lstStyle/>
          <a:p>
            <a:r>
              <a:rPr lang="de-AT" dirty="0">
                <a:solidFill>
                  <a:srgbClr val="002060"/>
                </a:solidFill>
                <a:latin typeface="Corbel" pitchFamily="34" charset="0"/>
              </a:rPr>
              <a:t>Rechnungsprüfung</a:t>
            </a:r>
            <a:endParaRPr lang="de-DE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7507"/>
            <a:ext cx="8229600" cy="2879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AT" dirty="0"/>
              <a:t>	Rechnungen werden sowohl der formalen (=gesetzliche Bestandteile) als auch der materiellen Prüfung (Höhe und Inhalt) unterzogen</a:t>
            </a:r>
          </a:p>
        </p:txBody>
      </p:sp>
      <p:pic>
        <p:nvPicPr>
          <p:cNvPr id="4" name="Picture 2" descr="http://t1.gstatic.com/images?q=tbn:ANd9GcQnZPlelvP_CynoaULN_L9YM9UtkA8gThPuGBnH4vtNRV_t7FxO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32656"/>
            <a:ext cx="2066925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32991"/>
            <a:ext cx="7787208" cy="1139825"/>
          </a:xfrm>
        </p:spPr>
        <p:txBody>
          <a:bodyPr/>
          <a:lstStyle/>
          <a:p>
            <a:r>
              <a:rPr lang="de-AT" dirty="0">
                <a:solidFill>
                  <a:srgbClr val="002060"/>
                </a:solidFill>
                <a:latin typeface="Corbel" pitchFamily="34" charset="0"/>
              </a:rPr>
              <a:t>Aufbewahrungspflicht für Unternehmer</a:t>
            </a:r>
            <a:endParaRPr lang="de-DE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3491"/>
            <a:ext cx="8229600" cy="2879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AT" dirty="0"/>
              <a:t>	Belege müssen sieben Jahre aufbewahrt werden.  Die Frist beginnt mit Ende des Jahres, für das die letzte Eintragung in die Bücher vorgenommen wurde. </a:t>
            </a:r>
            <a:endParaRPr lang="de-AT" sz="1800" dirty="0"/>
          </a:p>
          <a:p>
            <a:pPr>
              <a:buFont typeface="Wingdings" pitchFamily="2" charset="2"/>
              <a:buNone/>
            </a:pPr>
            <a:r>
              <a:rPr lang="de-AT" sz="1800" dirty="0"/>
              <a:t>	(laut UGB § 212)</a:t>
            </a:r>
            <a:endParaRPr lang="de-A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9345" y="2276872"/>
            <a:ext cx="7623175" cy="1224136"/>
          </a:xfrm>
        </p:spPr>
        <p:txBody>
          <a:bodyPr/>
          <a:lstStyle/>
          <a:p>
            <a:r>
              <a:rPr lang="de-AT" dirty="0">
                <a:solidFill>
                  <a:srgbClr val="002060"/>
                </a:solidFill>
                <a:latin typeface="Corbel" pitchFamily="34" charset="0"/>
              </a:rPr>
              <a:t>Belege...</a:t>
            </a:r>
            <a:br>
              <a:rPr lang="de-AT" dirty="0">
                <a:solidFill>
                  <a:srgbClr val="002060"/>
                </a:solidFill>
                <a:latin typeface="Corbel" pitchFamily="34" charset="0"/>
              </a:rPr>
            </a:br>
            <a:r>
              <a:rPr lang="de-AT" dirty="0">
                <a:solidFill>
                  <a:srgbClr val="002060"/>
                </a:solidFill>
                <a:latin typeface="Corbel" pitchFamily="34" charset="0"/>
              </a:rPr>
              <a:t>Rechnungen</a:t>
            </a:r>
            <a:endParaRPr lang="de-DE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55576" y="3612232"/>
            <a:ext cx="7911207" cy="10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5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</a:t>
            </a:r>
            <a:br>
              <a:rPr kumimoji="0" lang="de-AT" sz="5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</a:br>
            <a:endParaRPr kumimoji="0" lang="de-DE" sz="5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11266" name="Picture 2" descr="http://www.oeag.at/w/export/sites/oeag/Bilder_UND_Galerien/Bilder_Fuer_Content/Rechnu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altLang="en-US"/>
              <a:t>Erstellt von: </a:t>
            </a:r>
            <a:r>
              <a:rPr lang="en-US" altLang="en-US"/>
              <a:t>Alexandra Schreckhas (9350071)</a:t>
            </a:r>
            <a:endParaRPr lang="de-DE" altLang="en-US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0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7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Eingangsrechnung: nicht bez. Re vom Lieferanten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5292" y="847725"/>
            <a:ext cx="3651508" cy="1153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/>
              <a:t>ZB aus dem Beispiel: Hotel Schloss Moosburg</a:t>
            </a:r>
          </a:p>
          <a:p>
            <a:r>
              <a:rPr lang="de-DE" sz="1200" dirty="0"/>
              <a:t>Rechnung von einem Lieferanten,</a:t>
            </a:r>
          </a:p>
          <a:p>
            <a:r>
              <a:rPr lang="de-DE" sz="1200" dirty="0"/>
              <a:t>Wurde noch nicht bezahlt</a:t>
            </a:r>
          </a:p>
          <a:p>
            <a:r>
              <a:rPr lang="de-DE" sz="1200" dirty="0"/>
              <a:t>(weder bar, noch mit Karte)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688" y="2060848"/>
            <a:ext cx="3490203" cy="43924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A0710E3-A26C-4F40-91C7-621A61DA4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456563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9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9215"/>
            <a:ext cx="8229600" cy="1139825"/>
          </a:xfrm>
        </p:spPr>
        <p:txBody>
          <a:bodyPr>
            <a:normAutofit/>
          </a:bodyPr>
          <a:lstStyle/>
          <a:p>
            <a:r>
              <a:rPr lang="de-DE" sz="2800" dirty="0"/>
              <a:t>Ausgangsrechnung: Rechnung an Kunden, die nicht noch bezahlt wurde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93802" y="1524000"/>
            <a:ext cx="405019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/>
              <a:t>AR: Aus Sicht Spielwarenhandel Hicker</a:t>
            </a:r>
          </a:p>
          <a:p>
            <a:r>
              <a:rPr lang="de-DE" sz="1200" dirty="0"/>
              <a:t>Rechnung von meinem Unternehmen an einen Kunden</a:t>
            </a:r>
          </a:p>
          <a:p>
            <a:r>
              <a:rPr lang="de-DE" sz="1200" dirty="0"/>
              <a:t>Wurde noch nicht bezahlt</a:t>
            </a:r>
          </a:p>
          <a:p>
            <a:r>
              <a:rPr lang="de-DE" sz="1200" dirty="0"/>
              <a:t>(weder bar noch mit Karte)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21" y="2603273"/>
            <a:ext cx="3148208" cy="4264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42621" y="4009468"/>
            <a:ext cx="40679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7FF5D0-6340-4341-BA03-AF18301DA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5" y="1116218"/>
            <a:ext cx="4957386" cy="47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7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8499"/>
            <a:ext cx="8229600" cy="990600"/>
          </a:xfrm>
        </p:spPr>
        <p:txBody>
          <a:bodyPr>
            <a:normAutofit/>
          </a:bodyPr>
          <a:lstStyle/>
          <a:p>
            <a:r>
              <a:rPr lang="de-DE" sz="2800" dirty="0"/>
              <a:t>Kassabeleg: </a:t>
            </a:r>
            <a:r>
              <a:rPr lang="de-DE" sz="2800" dirty="0" err="1"/>
              <a:t>zB</a:t>
            </a:r>
            <a:r>
              <a:rPr lang="de-DE" sz="2800" dirty="0"/>
              <a:t> Rechnung die bar bezahlt wurde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42281" y="871751"/>
            <a:ext cx="2839365" cy="2298615"/>
          </a:xfrm>
        </p:spPr>
        <p:txBody>
          <a:bodyPr>
            <a:normAutofit/>
          </a:bodyPr>
          <a:lstStyle/>
          <a:p>
            <a:r>
              <a:rPr lang="de-DE" sz="1200" dirty="0"/>
              <a:t>Beispiel aus Hotel Schloss Moosburg</a:t>
            </a:r>
          </a:p>
          <a:p>
            <a:r>
              <a:rPr lang="de-DE" sz="1200" dirty="0"/>
              <a:t>Wurde bar bezahlt</a:t>
            </a:r>
          </a:p>
          <a:p>
            <a:r>
              <a:rPr lang="de-DE" sz="1200" dirty="0"/>
              <a:t>Formulierungen wie...</a:t>
            </a:r>
          </a:p>
          <a:p>
            <a:r>
              <a:rPr lang="de-DE" sz="1200" dirty="0"/>
              <a:t>„ Betrag dankend erhalten“ ...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960" y="2087597"/>
            <a:ext cx="3430006" cy="37271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20072" y="4950617"/>
            <a:ext cx="154766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38EC9E-E38F-5149-82F5-602E7B40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013"/>
            <a:ext cx="5067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0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Kassabelege...: Privat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1836" y="1600200"/>
            <a:ext cx="4064964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/>
              <a:t>Bürobedarf </a:t>
            </a:r>
            <a:r>
              <a:rPr lang="de-DE" sz="1200" dirty="0" err="1"/>
              <a:t>Zani</a:t>
            </a:r>
            <a:r>
              <a:rPr lang="de-DE" sz="1200" dirty="0"/>
              <a:t> GmbH Grundlagen des Belegwesens</a:t>
            </a:r>
          </a:p>
          <a:p>
            <a:r>
              <a:rPr lang="de-DE" sz="1200" dirty="0"/>
              <a:t>Kassabeleg bei Kassaeingang oder Kassaausgang:</a:t>
            </a:r>
          </a:p>
          <a:p>
            <a:r>
              <a:rPr lang="de-DE" sz="1200" dirty="0"/>
              <a:t>Z.B. für eine Privatentnahme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0" y="1600200"/>
            <a:ext cx="4238192" cy="25876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47664" y="1484784"/>
            <a:ext cx="244827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05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E087C-A20E-294A-8453-EDAA6BF2A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r>
              <a:rPr lang="de-DE" dirty="0"/>
              <a:t>Sonstige Belege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7B864B-BA3E-F844-8F31-37D78F0B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94419"/>
            <a:ext cx="3960440" cy="57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3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Bankbeleg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318" y="4653136"/>
            <a:ext cx="3343161" cy="221904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57" y="1772816"/>
            <a:ext cx="3916322" cy="27984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55776" y="1340768"/>
            <a:ext cx="154766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EEB8D7-38EC-6640-BF07-68A05F2D8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2" y="980728"/>
            <a:ext cx="4038037" cy="57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371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e">
  <a:themeElements>
    <a:clrScheme name="Kan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333</Words>
  <Application>Microsoft Macintosh PowerPoint</Application>
  <PresentationFormat>Bildschirmpräsentation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Corbel</vt:lpstr>
      <vt:lpstr>Garamond</vt:lpstr>
      <vt:lpstr>Wingdings</vt:lpstr>
      <vt:lpstr>Kante</vt:lpstr>
      <vt:lpstr>PowerPoint-Präsentation</vt:lpstr>
      <vt:lpstr>Belege... Rechnungen</vt:lpstr>
      <vt:lpstr>PowerPoint-Präsentation</vt:lpstr>
      <vt:lpstr>Eingangsrechnung: nicht bez. Re vom Lieferanten</vt:lpstr>
      <vt:lpstr>Ausgangsrechnung: Rechnung an Kunden, die nicht noch bezahlt wurde</vt:lpstr>
      <vt:lpstr>Kassabeleg: zB Rechnung die bar bezahlt wurde</vt:lpstr>
      <vt:lpstr>Kassabelege...: Privat</vt:lpstr>
      <vt:lpstr>Sonstige Belege</vt:lpstr>
      <vt:lpstr>Bankbeleg</vt:lpstr>
      <vt:lpstr>Übungen zu Belegerkennung</vt:lpstr>
      <vt:lpstr>Rechnungselemente</vt:lpstr>
      <vt:lpstr>Rechnungen laut Umsatzsteuergesetz</vt:lpstr>
      <vt:lpstr>PowerPoint-Präsentation</vt:lpstr>
      <vt:lpstr>PowerPoint-Präsentation</vt:lpstr>
      <vt:lpstr>PowerPoint-Präsentation</vt:lpstr>
      <vt:lpstr>Rechnungsprüfung</vt:lpstr>
      <vt:lpstr>Aufbewahrungspflicht für Unternehmer</vt:lpstr>
    </vt:vector>
  </TitlesOfParts>
  <Company>BRZ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Rechnungen</dc:title>
  <dc:creator>Legerer</dc:creator>
  <cp:lastModifiedBy>HOLZHEU Werner</cp:lastModifiedBy>
  <cp:revision>62</cp:revision>
  <cp:lastPrinted>1601-01-01T00:00:00Z</cp:lastPrinted>
  <dcterms:created xsi:type="dcterms:W3CDTF">2008-10-31T13:31:01Z</dcterms:created>
  <dcterms:modified xsi:type="dcterms:W3CDTF">2021-10-17T12:50:44Z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