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72" r:id="rId4"/>
    <p:sldId id="273" r:id="rId5"/>
    <p:sldId id="265" r:id="rId6"/>
    <p:sldId id="271" r:id="rId7"/>
    <p:sldId id="266" r:id="rId8"/>
    <p:sldId id="268" r:id="rId9"/>
    <p:sldId id="267" r:id="rId10"/>
    <p:sldId id="274" r:id="rId11"/>
    <p:sldId id="27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9646" autoAdjust="0"/>
  </p:normalViewPr>
  <p:slideViewPr>
    <p:cSldViewPr snapToGrid="0" snapToObjects="1">
      <p:cViewPr varScale="1">
        <p:scale>
          <a:sx n="60" d="100"/>
          <a:sy n="60" d="100"/>
        </p:scale>
        <p:origin x="5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217A9-C1C7-2A40-9047-C8505F8943E5}" type="datetimeFigureOut">
              <a:rPr lang="de-DE" smtClean="0"/>
              <a:t>12.10.21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EC51E-2CCC-A942-9B39-CCAE58B9B9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233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449C6-2C48-2B41-A025-77714EEB4CBE}" type="datetimeFigureOut">
              <a:rPr lang="de-DE" smtClean="0"/>
              <a:t>12.10.21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BFFDC-16F7-5E41-BE96-4ECB7F0703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1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FFDC-16F7-5E41-BE96-4ECB7F07035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826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FFDC-16F7-5E41-BE96-4ECB7F07035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286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FFDC-16F7-5E41-BE96-4ECB7F07035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88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FFDC-16F7-5E41-BE96-4ECB7F07035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88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October 12,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Tuesday, October 12,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Tuesday, October 12,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October 12,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Tuesday, October 12,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Tuesday, October 12,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Tuesday, October 12,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October 12,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Tuesday, October 12,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October 12,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Tuesday, October 12,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October 12,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Umsatzsteuer</a:t>
            </a:r>
            <a:br>
              <a:rPr lang="de-DE" dirty="0"/>
            </a:br>
            <a:r>
              <a:rPr lang="de-DE" dirty="0"/>
              <a:t>Mehrwertsteuer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Grundprinzipien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291667" y="4095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4085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Metall enthält.&#10;&#10;Automatisch generierte Beschreibung">
            <a:extLst>
              <a:ext uri="{FF2B5EF4-FFF2-40B4-BE49-F238E27FC236}">
                <a16:creationId xmlns:a16="http://schemas.microsoft.com/office/drawing/2014/main" id="{9CCE53D2-2DFC-7C42-ADA9-D55696B8E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963"/>
            <a:ext cx="9144000" cy="644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75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D138C1FF-3E42-4548-929F-2E0890ACF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575"/>
            <a:ext cx="9144000" cy="64468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0778139-C3DA-6C4F-B3D3-222AD153E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22" y="3260992"/>
            <a:ext cx="3171050" cy="298380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E2B270D-0C6B-384F-808F-A72AEA08F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200" y="2313542"/>
            <a:ext cx="3217700" cy="45444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97319F4-C886-574F-9013-671C868B5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150" y="1700341"/>
            <a:ext cx="3217700" cy="45444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4F8C770-3554-1442-8676-95361BD37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833" y="3684616"/>
            <a:ext cx="3012195" cy="21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4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4320" y="38100"/>
            <a:ext cx="8229600" cy="333131"/>
          </a:xfrm>
        </p:spPr>
        <p:txBody>
          <a:bodyPr>
            <a:noAutofit/>
          </a:bodyPr>
          <a:lstStyle/>
          <a:p>
            <a:r>
              <a:rPr lang="de-DE" sz="2400" b="1" dirty="0"/>
              <a:t>Umsatzsteuer</a:t>
            </a:r>
            <a:r>
              <a:rPr lang="de-DE" sz="2400" dirty="0"/>
              <a:t> - </a:t>
            </a:r>
            <a:r>
              <a:rPr lang="de-DE" sz="2400" b="1" dirty="0"/>
              <a:t>Grundlagen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>
          <a:xfrm>
            <a:off x="177800" y="703385"/>
            <a:ext cx="3976419" cy="30072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de-DE" b="1" dirty="0">
                <a:solidFill>
                  <a:srgbClr val="FF6600"/>
                </a:solidFill>
              </a:rPr>
              <a:t>Was unterliegt der UST (steuerbar)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half" idx="2"/>
          </p:nvPr>
        </p:nvSpPr>
        <p:spPr>
          <a:xfrm>
            <a:off x="180630" y="964728"/>
            <a:ext cx="3706906" cy="2051581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z="1300" b="1" dirty="0"/>
              <a:t>Lieferungen &amp; Leistungen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300" b="1" dirty="0"/>
              <a:t>von Unternehmern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300" b="1" dirty="0"/>
              <a:t>im Rahmen des Unternehmens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300" b="1" dirty="0"/>
              <a:t>Entgelt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300" b="1" dirty="0"/>
              <a:t>Inland</a:t>
            </a:r>
          </a:p>
          <a:p>
            <a:pPr marL="0" indent="0">
              <a:buNone/>
            </a:pPr>
            <a:endParaRPr lang="de-DE" sz="1300" dirty="0"/>
          </a:p>
          <a:p>
            <a:pPr marL="0" indent="0">
              <a:buNone/>
            </a:pPr>
            <a:r>
              <a:rPr lang="de-DE" sz="1300" dirty="0"/>
              <a:t>+ </a:t>
            </a:r>
            <a:r>
              <a:rPr lang="de-DE" sz="1300" b="1" dirty="0"/>
              <a:t>Eigenverbrauch </a:t>
            </a:r>
            <a:r>
              <a:rPr lang="de-DE" sz="1300" dirty="0"/>
              <a:t>(private Warenentnahme)</a:t>
            </a:r>
          </a:p>
          <a:p>
            <a:pPr marL="0" indent="0">
              <a:buNone/>
            </a:pPr>
            <a:r>
              <a:rPr lang="de-DE" sz="1300" b="1" dirty="0"/>
              <a:t>+ Import (inkl. i</a:t>
            </a:r>
            <a:r>
              <a:rPr lang="de-DE" sz="1300" dirty="0"/>
              <a:t>nnergemeinschaftlicher Erwerb)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3"/>
          </p:nvPr>
        </p:nvSpPr>
        <p:spPr>
          <a:xfrm>
            <a:off x="274320" y="3671174"/>
            <a:ext cx="1484923" cy="639762"/>
          </a:xfrm>
        </p:spPr>
        <p:txBody>
          <a:bodyPr/>
          <a:lstStyle/>
          <a:p>
            <a:pPr algn="l"/>
            <a:r>
              <a:rPr lang="de-DE" b="1" dirty="0">
                <a:solidFill>
                  <a:srgbClr val="FF0000"/>
                </a:solidFill>
              </a:rPr>
              <a:t>steuerfrei</a:t>
            </a:r>
          </a:p>
        </p:txBody>
      </p:sp>
      <p:sp>
        <p:nvSpPr>
          <p:cNvPr id="14" name="Textplatzhalter 9"/>
          <p:cNvSpPr txBox="1">
            <a:spLocks/>
          </p:cNvSpPr>
          <p:nvPr/>
        </p:nvSpPr>
        <p:spPr>
          <a:xfrm>
            <a:off x="6056923" y="829851"/>
            <a:ext cx="3087077" cy="283434"/>
          </a:xfrm>
          <a:prstGeom prst="rect">
            <a:avLst/>
          </a:prstGeom>
          <a:noFill/>
          <a:ln w="444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rgbClr val="FF0000"/>
                </a:solidFill>
              </a:rPr>
              <a:t>Was ist nicht steuerbar</a:t>
            </a:r>
          </a:p>
        </p:txBody>
      </p:sp>
      <p:sp>
        <p:nvSpPr>
          <p:cNvPr id="15" name="Inhaltsplatzhalter 10"/>
          <p:cNvSpPr txBox="1">
            <a:spLocks/>
          </p:cNvSpPr>
          <p:nvPr/>
        </p:nvSpPr>
        <p:spPr>
          <a:xfrm>
            <a:off x="6654801" y="1132822"/>
            <a:ext cx="2285999" cy="1622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rgbClr val="FF0000"/>
                </a:solidFill>
              </a:rPr>
              <a:t>Vorgänge bei denen eines der 5 Elemente von oben fehlen</a:t>
            </a:r>
          </a:p>
          <a:p>
            <a:pPr marL="0" indent="0">
              <a:buNone/>
            </a:pPr>
            <a:r>
              <a:rPr lang="de-DE" sz="1600" b="1" dirty="0">
                <a:solidFill>
                  <a:srgbClr val="FF0000"/>
                </a:solidFill>
              </a:rPr>
              <a:t>(nicht steuerbar)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z.B. keine Lieferung </a:t>
            </a:r>
            <a:r>
              <a:rPr lang="de-DE" sz="1600" dirty="0" err="1"/>
              <a:t>od</a:t>
            </a:r>
            <a:r>
              <a:rPr lang="de-DE" sz="1600" dirty="0"/>
              <a:t> Leistung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Privatperson verkauft etwas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Unternehmer verkauft </a:t>
            </a:r>
            <a:r>
              <a:rPr lang="de-DE" sz="1600" dirty="0" err="1"/>
              <a:t>etw</a:t>
            </a:r>
            <a:r>
              <a:rPr lang="de-DE" sz="1600" dirty="0"/>
              <a:t> privat.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Geschenk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half" idx="2"/>
          </p:nvPr>
        </p:nvSpPr>
        <p:spPr>
          <a:xfrm>
            <a:off x="177800" y="4294614"/>
            <a:ext cx="3275671" cy="206137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1400" b="1" dirty="0"/>
              <a:t>Export / </a:t>
            </a:r>
            <a:r>
              <a:rPr lang="de-DE" sz="1400" dirty="0"/>
              <a:t>innergemeinschaftliche Lieferung (Export in EU)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400" dirty="0"/>
              <a:t>Banken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400" dirty="0"/>
              <a:t>Versicherungen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400" dirty="0"/>
              <a:t>Post (kg Grenze)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400" dirty="0"/>
              <a:t>Gesundheit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400" dirty="0"/>
              <a:t>...</a:t>
            </a:r>
          </a:p>
        </p:txBody>
      </p:sp>
      <p:sp>
        <p:nvSpPr>
          <p:cNvPr id="17" name="Textplatzhalter 11"/>
          <p:cNvSpPr txBox="1">
            <a:spLocks/>
          </p:cNvSpPr>
          <p:nvPr/>
        </p:nvSpPr>
        <p:spPr>
          <a:xfrm>
            <a:off x="5008880" y="3560325"/>
            <a:ext cx="2024966" cy="639762"/>
          </a:xfrm>
          <a:prstGeom prst="rect">
            <a:avLst/>
          </a:prstGeom>
          <a:noFill/>
          <a:ln w="444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>
                <a:solidFill>
                  <a:srgbClr val="008000"/>
                </a:solidFill>
              </a:rPr>
              <a:t>steuerpflichtig</a:t>
            </a:r>
          </a:p>
        </p:txBody>
      </p:sp>
      <p:sp>
        <p:nvSpPr>
          <p:cNvPr id="19" name="Textplatzhalter 11"/>
          <p:cNvSpPr txBox="1">
            <a:spLocks/>
          </p:cNvSpPr>
          <p:nvPr/>
        </p:nvSpPr>
        <p:spPr>
          <a:xfrm>
            <a:off x="5008880" y="3880206"/>
            <a:ext cx="2374705" cy="639762"/>
          </a:xfrm>
          <a:prstGeom prst="rect">
            <a:avLst/>
          </a:prstGeom>
          <a:noFill/>
          <a:ln w="444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b="1" dirty="0">
                <a:solidFill>
                  <a:srgbClr val="008000"/>
                </a:solidFill>
              </a:rPr>
              <a:t>Wie hoch ist die UST:</a:t>
            </a:r>
            <a:endParaRPr lang="de-DE" sz="1200" dirty="0">
              <a:solidFill>
                <a:srgbClr val="0080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044" y="415405"/>
            <a:ext cx="751323" cy="781485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638" y="854433"/>
            <a:ext cx="627356" cy="81020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367" y="1200758"/>
            <a:ext cx="1088271" cy="56384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768" y="1664637"/>
            <a:ext cx="908932" cy="57577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499" y="1955809"/>
            <a:ext cx="1186139" cy="592105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 flipH="1">
            <a:off x="442871" y="3164417"/>
            <a:ext cx="1874879" cy="7151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>
            <a:endCxn id="17" idx="1"/>
          </p:cNvCxnSpPr>
          <p:nvPr/>
        </p:nvCxnSpPr>
        <p:spPr>
          <a:xfrm>
            <a:off x="3291417" y="3164417"/>
            <a:ext cx="1717463" cy="7157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8768" y="4310937"/>
            <a:ext cx="4196220" cy="1677510"/>
          </a:xfrm>
          <a:prstGeom prst="rect">
            <a:avLst/>
          </a:prstGeom>
        </p:spPr>
      </p:pic>
      <p:sp>
        <p:nvSpPr>
          <p:cNvPr id="24" name="Textplatzhalter 9"/>
          <p:cNvSpPr txBox="1">
            <a:spLocks/>
          </p:cNvSpPr>
          <p:nvPr/>
        </p:nvSpPr>
        <p:spPr>
          <a:xfrm>
            <a:off x="1602385" y="3026893"/>
            <a:ext cx="2285151" cy="300727"/>
          </a:xfrm>
          <a:prstGeom prst="rect">
            <a:avLst/>
          </a:prstGeom>
          <a:noFill/>
          <a:ln w="444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>
                <a:solidFill>
                  <a:srgbClr val="FF6600"/>
                </a:solidFill>
              </a:rPr>
              <a:t>Steuerbare Umsätze</a:t>
            </a:r>
          </a:p>
        </p:txBody>
      </p:sp>
    </p:spTree>
    <p:extLst>
      <p:ext uri="{BB962C8B-B14F-4D97-AF65-F5344CB8AC3E}">
        <p14:creationId xmlns:p14="http://schemas.microsoft.com/office/powerpoint/2010/main" val="16394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86887FC-6D7F-A949-87CB-4CE44BDFA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09"/>
            <a:ext cx="9144000" cy="64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92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079385C-5715-AD46-8B0E-7CBD9221E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93"/>
            <a:ext cx="9144000" cy="642981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A3B2202-D8D3-D345-9648-EE5E7C6BC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563" y="2640678"/>
            <a:ext cx="1882354" cy="157664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8D1D97-B947-2446-BD20-A42B3F0B3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521" y="5023690"/>
            <a:ext cx="2581026" cy="125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2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7" y="430823"/>
            <a:ext cx="6876757" cy="531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74320" y="-39077"/>
            <a:ext cx="8229600" cy="469900"/>
          </a:xfrm>
        </p:spPr>
        <p:txBody>
          <a:bodyPr>
            <a:normAutofit fontScale="90000"/>
          </a:bodyPr>
          <a:lstStyle/>
          <a:p>
            <a:r>
              <a:rPr lang="de-DE" sz="2800" b="1" dirty="0"/>
              <a:t>System der UST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74320" y="5823703"/>
            <a:ext cx="8417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dirty="0"/>
              <a:t>Besteuerung nach vereinnahmten Entgelten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/>
              <a:t>Entstehung der Steuerschuld: Ende des Monats, wo bezahlt wurde.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/>
              <a:t>Abgabe der UVA und Zahlung der UST Zahllast bis zum </a:t>
            </a:r>
            <a:r>
              <a:rPr lang="de-DE" sz="1600" b="1" dirty="0"/>
              <a:t>15. des übernächsten Monats</a:t>
            </a:r>
          </a:p>
        </p:txBody>
      </p:sp>
    </p:spTree>
    <p:extLst>
      <p:ext uri="{BB962C8B-B14F-4D97-AF65-F5344CB8AC3E}">
        <p14:creationId xmlns:p14="http://schemas.microsoft.com/office/powerpoint/2010/main" val="192590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644CCB3-FF47-2148-B47B-8647F7810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51"/>
            <a:ext cx="9144000" cy="648289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4265006-6D81-CB45-AC47-F96EB0AA8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69" y="1198412"/>
            <a:ext cx="2927197" cy="12742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769A0C3-3051-3740-B963-EC0642AB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39" y="3429000"/>
            <a:ext cx="3537256" cy="14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390769"/>
          </a:xfrm>
        </p:spPr>
        <p:txBody>
          <a:bodyPr>
            <a:normAutofit lnSpcReduction="10000"/>
          </a:bodyPr>
          <a:lstStyle/>
          <a:p>
            <a:r>
              <a:rPr lang="de-DE" b="1" dirty="0"/>
              <a:t>Umsatzsteuer / Wertschöpfungskette (Mehrwert – Mehrwertsteuer)</a:t>
            </a:r>
          </a:p>
        </p:txBody>
      </p:sp>
      <p:sp>
        <p:nvSpPr>
          <p:cNvPr id="9" name="Rechteck 8"/>
          <p:cNvSpPr/>
          <p:nvPr/>
        </p:nvSpPr>
        <p:spPr>
          <a:xfrm>
            <a:off x="2170028" y="1877175"/>
            <a:ext cx="1381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Forstbetrieb</a:t>
            </a:r>
          </a:p>
        </p:txBody>
      </p:sp>
      <p:sp>
        <p:nvSpPr>
          <p:cNvPr id="13" name="Rechteck 12"/>
          <p:cNvSpPr/>
          <p:nvPr/>
        </p:nvSpPr>
        <p:spPr>
          <a:xfrm>
            <a:off x="3945408" y="1888904"/>
            <a:ext cx="17012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Möbelhersteller</a:t>
            </a:r>
          </a:p>
        </p:txBody>
      </p:sp>
      <p:sp>
        <p:nvSpPr>
          <p:cNvPr id="18" name="Rechteck 17"/>
          <p:cNvSpPr/>
          <p:nvPr/>
        </p:nvSpPr>
        <p:spPr>
          <a:xfrm>
            <a:off x="5987662" y="1877175"/>
            <a:ext cx="1518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Möbelhändler</a:t>
            </a:r>
          </a:p>
        </p:txBody>
      </p:sp>
      <p:sp>
        <p:nvSpPr>
          <p:cNvPr id="21" name="Rechteck 20"/>
          <p:cNvSpPr/>
          <p:nvPr/>
        </p:nvSpPr>
        <p:spPr>
          <a:xfrm>
            <a:off x="7948759" y="1884536"/>
            <a:ext cx="13131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Konsument</a:t>
            </a:r>
          </a:p>
        </p:txBody>
      </p:sp>
      <p:sp>
        <p:nvSpPr>
          <p:cNvPr id="22" name="Rechteck 21"/>
          <p:cNvSpPr/>
          <p:nvPr/>
        </p:nvSpPr>
        <p:spPr>
          <a:xfrm>
            <a:off x="1896655" y="2570636"/>
            <a:ext cx="173916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200" b="1" dirty="0"/>
              <a:t>Warenwert    200,-</a:t>
            </a:r>
          </a:p>
          <a:p>
            <a:pPr algn="ctr"/>
            <a:r>
              <a:rPr lang="de-DE" sz="1200" b="1" u="sng" dirty="0"/>
              <a:t>+ UST             40,- </a:t>
            </a:r>
          </a:p>
          <a:p>
            <a:pPr algn="ctr"/>
            <a:r>
              <a:rPr lang="de-DE" sz="1200" b="1" dirty="0"/>
              <a:t>Bruttopreis    240,-</a:t>
            </a:r>
          </a:p>
        </p:txBody>
      </p:sp>
      <p:sp>
        <p:nvSpPr>
          <p:cNvPr id="24" name="Rechteck 23"/>
          <p:cNvSpPr/>
          <p:nvPr/>
        </p:nvSpPr>
        <p:spPr>
          <a:xfrm>
            <a:off x="4025688" y="2570636"/>
            <a:ext cx="162092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200" b="1" dirty="0"/>
              <a:t>Warenwert    300,-</a:t>
            </a:r>
          </a:p>
          <a:p>
            <a:pPr algn="ctr"/>
            <a:r>
              <a:rPr lang="de-DE" sz="1200" b="1" u="sng" dirty="0"/>
              <a:t>+ UST             60,- </a:t>
            </a:r>
          </a:p>
          <a:p>
            <a:pPr algn="ctr"/>
            <a:r>
              <a:rPr lang="de-DE" sz="1200" b="1" dirty="0"/>
              <a:t>Bruttopreis    360,-</a:t>
            </a:r>
          </a:p>
        </p:txBody>
      </p:sp>
      <p:sp>
        <p:nvSpPr>
          <p:cNvPr id="25" name="Rechteck 24"/>
          <p:cNvSpPr/>
          <p:nvPr/>
        </p:nvSpPr>
        <p:spPr>
          <a:xfrm>
            <a:off x="5987662" y="2570636"/>
            <a:ext cx="180207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200" b="1" dirty="0"/>
              <a:t>Warenwert    500,-</a:t>
            </a:r>
          </a:p>
          <a:p>
            <a:pPr algn="ctr"/>
            <a:r>
              <a:rPr lang="de-DE" sz="1200" b="1" u="sng" dirty="0"/>
              <a:t>+ UST            100,- </a:t>
            </a:r>
          </a:p>
          <a:p>
            <a:pPr algn="ctr"/>
            <a:r>
              <a:rPr lang="de-DE" sz="1200" b="1" dirty="0"/>
              <a:t>Bruttopreis    600,-</a:t>
            </a:r>
          </a:p>
        </p:txBody>
      </p:sp>
      <p:sp>
        <p:nvSpPr>
          <p:cNvPr id="27" name="Rechteck 26"/>
          <p:cNvSpPr/>
          <p:nvPr/>
        </p:nvSpPr>
        <p:spPr>
          <a:xfrm>
            <a:off x="2654999" y="5278508"/>
            <a:ext cx="7092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bg2">
                    <a:lumMod val="50000"/>
                  </a:schemeClr>
                </a:solidFill>
              </a:rPr>
              <a:t>  0,- €</a:t>
            </a:r>
          </a:p>
        </p:txBody>
      </p:sp>
      <p:sp>
        <p:nvSpPr>
          <p:cNvPr id="28" name="Rechteck 27"/>
          <p:cNvSpPr/>
          <p:nvPr/>
        </p:nvSpPr>
        <p:spPr>
          <a:xfrm>
            <a:off x="2654999" y="4192673"/>
            <a:ext cx="709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40,- €</a:t>
            </a:r>
          </a:p>
        </p:txBody>
      </p:sp>
      <p:sp>
        <p:nvSpPr>
          <p:cNvPr id="29" name="Rechteck 28"/>
          <p:cNvSpPr/>
          <p:nvPr/>
        </p:nvSpPr>
        <p:spPr>
          <a:xfrm>
            <a:off x="4186338" y="4188907"/>
            <a:ext cx="709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E4988A"/>
                </a:solidFill>
              </a:rPr>
              <a:t>60,- €</a:t>
            </a:r>
          </a:p>
        </p:txBody>
      </p:sp>
      <p:sp>
        <p:nvSpPr>
          <p:cNvPr id="30" name="Rechteck 29"/>
          <p:cNvSpPr/>
          <p:nvPr/>
        </p:nvSpPr>
        <p:spPr>
          <a:xfrm>
            <a:off x="5987662" y="4113460"/>
            <a:ext cx="82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100,- €</a:t>
            </a:r>
          </a:p>
        </p:txBody>
      </p:sp>
      <p:sp>
        <p:nvSpPr>
          <p:cNvPr id="31" name="Rechteck 30"/>
          <p:cNvSpPr/>
          <p:nvPr/>
        </p:nvSpPr>
        <p:spPr>
          <a:xfrm>
            <a:off x="4186338" y="5278508"/>
            <a:ext cx="709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ACA73B"/>
                </a:solidFill>
              </a:rPr>
              <a:t>40,- €</a:t>
            </a:r>
          </a:p>
        </p:txBody>
      </p:sp>
      <p:sp>
        <p:nvSpPr>
          <p:cNvPr id="32" name="Rechteck 31"/>
          <p:cNvSpPr/>
          <p:nvPr/>
        </p:nvSpPr>
        <p:spPr>
          <a:xfrm>
            <a:off x="6135923" y="5278508"/>
            <a:ext cx="709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ACA73B"/>
                </a:solidFill>
              </a:rPr>
              <a:t>60,- €</a:t>
            </a:r>
          </a:p>
        </p:txBody>
      </p:sp>
      <p:sp>
        <p:nvSpPr>
          <p:cNvPr id="33" name="Rechteck 32"/>
          <p:cNvSpPr/>
          <p:nvPr/>
        </p:nvSpPr>
        <p:spPr>
          <a:xfrm>
            <a:off x="2654899" y="6238846"/>
            <a:ext cx="709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40,- €</a:t>
            </a:r>
          </a:p>
        </p:txBody>
      </p:sp>
      <p:sp>
        <p:nvSpPr>
          <p:cNvPr id="34" name="Rechteck 33"/>
          <p:cNvSpPr/>
          <p:nvPr/>
        </p:nvSpPr>
        <p:spPr>
          <a:xfrm>
            <a:off x="4186338" y="6263701"/>
            <a:ext cx="15316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20,- €</a:t>
            </a:r>
          </a:p>
          <a:p>
            <a:r>
              <a:rPr lang="de-DE" sz="1000" b="1" dirty="0"/>
              <a:t>(20% des Mehrwertes)</a:t>
            </a:r>
          </a:p>
        </p:txBody>
      </p:sp>
      <p:sp>
        <p:nvSpPr>
          <p:cNvPr id="35" name="Rechteck 34"/>
          <p:cNvSpPr/>
          <p:nvPr/>
        </p:nvSpPr>
        <p:spPr>
          <a:xfrm>
            <a:off x="6101776" y="6263701"/>
            <a:ext cx="709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40,- €</a:t>
            </a:r>
          </a:p>
        </p:txBody>
      </p:sp>
      <p:sp>
        <p:nvSpPr>
          <p:cNvPr id="38" name="Rechteck 37"/>
          <p:cNvSpPr/>
          <p:nvPr/>
        </p:nvSpPr>
        <p:spPr>
          <a:xfrm>
            <a:off x="8052264" y="4023396"/>
            <a:ext cx="82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E4988A"/>
                </a:solidFill>
              </a:rPr>
              <a:t>100,- €</a:t>
            </a:r>
          </a:p>
        </p:txBody>
      </p:sp>
      <p:sp>
        <p:nvSpPr>
          <p:cNvPr id="39" name="Rechteck 38"/>
          <p:cNvSpPr/>
          <p:nvPr/>
        </p:nvSpPr>
        <p:spPr>
          <a:xfrm>
            <a:off x="83554" y="1846886"/>
            <a:ext cx="1672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Umsatzphase</a:t>
            </a:r>
          </a:p>
        </p:txBody>
      </p:sp>
      <p:sp>
        <p:nvSpPr>
          <p:cNvPr id="40" name="Rechteck 39"/>
          <p:cNvSpPr/>
          <p:nvPr/>
        </p:nvSpPr>
        <p:spPr>
          <a:xfrm>
            <a:off x="95076" y="2726578"/>
            <a:ext cx="117652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Ausgangs</a:t>
            </a:r>
          </a:p>
          <a:p>
            <a:r>
              <a:rPr lang="de-DE" sz="1600" b="1" dirty="0" err="1"/>
              <a:t>rechnung</a:t>
            </a:r>
            <a:endParaRPr lang="de-DE" sz="1600" b="1" dirty="0"/>
          </a:p>
        </p:txBody>
      </p:sp>
      <p:sp>
        <p:nvSpPr>
          <p:cNvPr id="41" name="Rechteck 40"/>
          <p:cNvSpPr/>
          <p:nvPr/>
        </p:nvSpPr>
        <p:spPr>
          <a:xfrm>
            <a:off x="509638" y="4113460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UST</a:t>
            </a:r>
          </a:p>
        </p:txBody>
      </p:sp>
      <p:sp>
        <p:nvSpPr>
          <p:cNvPr id="42" name="Rechteck 41"/>
          <p:cNvSpPr/>
          <p:nvPr/>
        </p:nvSpPr>
        <p:spPr>
          <a:xfrm>
            <a:off x="509638" y="5278508"/>
            <a:ext cx="761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VOST</a:t>
            </a:r>
          </a:p>
        </p:txBody>
      </p:sp>
      <p:sp>
        <p:nvSpPr>
          <p:cNvPr id="43" name="Rechteck 42"/>
          <p:cNvSpPr/>
          <p:nvPr/>
        </p:nvSpPr>
        <p:spPr>
          <a:xfrm>
            <a:off x="535555" y="6263701"/>
            <a:ext cx="960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Zahllast</a:t>
            </a:r>
          </a:p>
        </p:txBody>
      </p:sp>
      <p:cxnSp>
        <p:nvCxnSpPr>
          <p:cNvPr id="45" name="Gerade Verbindung 44"/>
          <p:cNvCxnSpPr/>
          <p:nvPr/>
        </p:nvCxnSpPr>
        <p:spPr>
          <a:xfrm flipV="1">
            <a:off x="290845" y="2293934"/>
            <a:ext cx="8407376" cy="33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274320" y="3561582"/>
            <a:ext cx="8407376" cy="33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V="1">
            <a:off x="290845" y="4816236"/>
            <a:ext cx="8407376" cy="33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V="1">
            <a:off x="274320" y="5993442"/>
            <a:ext cx="8407376" cy="33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1844206" y="1929408"/>
            <a:ext cx="0" cy="4839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>
            <a:off x="3920047" y="1984626"/>
            <a:ext cx="0" cy="48729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5803770" y="1929408"/>
            <a:ext cx="0" cy="4839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>
            <a:off x="7865916" y="1924602"/>
            <a:ext cx="0" cy="4839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8052264" y="2916000"/>
            <a:ext cx="7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600</a:t>
            </a:r>
            <a:r>
              <a:rPr lang="de-DE" sz="1400" b="1" dirty="0"/>
              <a:t>,- €</a:t>
            </a:r>
          </a:p>
        </p:txBody>
      </p:sp>
      <p:sp>
        <p:nvSpPr>
          <p:cNvPr id="5" name="Oval 4"/>
          <p:cNvSpPr/>
          <p:nvPr/>
        </p:nvSpPr>
        <p:spPr>
          <a:xfrm>
            <a:off x="2502343" y="6180977"/>
            <a:ext cx="4593870" cy="517298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29" y="787503"/>
            <a:ext cx="991577" cy="1006832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00" y="916506"/>
            <a:ext cx="882679" cy="877829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338" y="774483"/>
            <a:ext cx="1069508" cy="108159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662" y="1098947"/>
            <a:ext cx="1338583" cy="448729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738" y="666667"/>
            <a:ext cx="1081873" cy="11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8" grpId="0"/>
      <p:bldP spid="21" grpId="0"/>
      <p:bldP spid="22" grpId="0" animBg="1"/>
      <p:bldP spid="24" grpId="0" animBg="1"/>
      <p:bldP spid="25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8" grpId="0"/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390769"/>
          </a:xfrm>
        </p:spPr>
        <p:txBody>
          <a:bodyPr>
            <a:normAutofit lnSpcReduction="10000"/>
          </a:bodyPr>
          <a:lstStyle/>
          <a:p>
            <a:r>
              <a:rPr lang="de-DE" b="1" dirty="0"/>
              <a:t>Umsatzsteuer / Wertschöpfungskette (Mehrwert – Mehrwertsteuer)</a:t>
            </a:r>
          </a:p>
        </p:txBody>
      </p:sp>
      <p:sp>
        <p:nvSpPr>
          <p:cNvPr id="9" name="Rechteck 8"/>
          <p:cNvSpPr/>
          <p:nvPr/>
        </p:nvSpPr>
        <p:spPr>
          <a:xfrm>
            <a:off x="2170028" y="1877175"/>
            <a:ext cx="1381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Forstbetrieb</a:t>
            </a:r>
          </a:p>
        </p:txBody>
      </p:sp>
      <p:sp>
        <p:nvSpPr>
          <p:cNvPr id="13" name="Rechteck 12"/>
          <p:cNvSpPr/>
          <p:nvPr/>
        </p:nvSpPr>
        <p:spPr>
          <a:xfrm>
            <a:off x="3945408" y="1888904"/>
            <a:ext cx="17012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Möbelhersteller</a:t>
            </a:r>
          </a:p>
        </p:txBody>
      </p:sp>
      <p:sp>
        <p:nvSpPr>
          <p:cNvPr id="18" name="Rechteck 17"/>
          <p:cNvSpPr/>
          <p:nvPr/>
        </p:nvSpPr>
        <p:spPr>
          <a:xfrm>
            <a:off x="5987662" y="1877175"/>
            <a:ext cx="1518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Möbelhändler</a:t>
            </a:r>
          </a:p>
        </p:txBody>
      </p:sp>
      <p:sp>
        <p:nvSpPr>
          <p:cNvPr id="21" name="Rechteck 20"/>
          <p:cNvSpPr/>
          <p:nvPr/>
        </p:nvSpPr>
        <p:spPr>
          <a:xfrm>
            <a:off x="7948759" y="1884536"/>
            <a:ext cx="13131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Konsument</a:t>
            </a:r>
          </a:p>
        </p:txBody>
      </p:sp>
      <p:sp>
        <p:nvSpPr>
          <p:cNvPr id="22" name="Rechteck 21"/>
          <p:cNvSpPr/>
          <p:nvPr/>
        </p:nvSpPr>
        <p:spPr>
          <a:xfrm>
            <a:off x="1896655" y="2570636"/>
            <a:ext cx="173916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200" b="1" dirty="0"/>
              <a:t>Warenwert    100,-</a:t>
            </a:r>
          </a:p>
          <a:p>
            <a:pPr algn="ctr"/>
            <a:r>
              <a:rPr lang="de-DE" sz="1200" b="1" u="sng" dirty="0"/>
              <a:t>+ UST             ......,- </a:t>
            </a:r>
          </a:p>
          <a:p>
            <a:pPr algn="ctr"/>
            <a:r>
              <a:rPr lang="de-DE" sz="1200" b="1" dirty="0"/>
              <a:t>Bruttopreis    .....,-</a:t>
            </a:r>
          </a:p>
        </p:txBody>
      </p:sp>
      <p:sp>
        <p:nvSpPr>
          <p:cNvPr id="24" name="Rechteck 23"/>
          <p:cNvSpPr/>
          <p:nvPr/>
        </p:nvSpPr>
        <p:spPr>
          <a:xfrm>
            <a:off x="4025688" y="2570636"/>
            <a:ext cx="162092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200" b="1" dirty="0"/>
              <a:t>Warenwert    400,-</a:t>
            </a:r>
          </a:p>
          <a:p>
            <a:pPr algn="ctr"/>
            <a:r>
              <a:rPr lang="de-DE" sz="1200" b="1" u="sng" dirty="0"/>
              <a:t>+ UST             .....,- </a:t>
            </a:r>
          </a:p>
          <a:p>
            <a:pPr algn="ctr"/>
            <a:r>
              <a:rPr lang="de-DE" sz="1200" b="1" dirty="0"/>
              <a:t>Bruttopreis   .......,-</a:t>
            </a:r>
          </a:p>
        </p:txBody>
      </p:sp>
      <p:sp>
        <p:nvSpPr>
          <p:cNvPr id="25" name="Rechteck 24"/>
          <p:cNvSpPr/>
          <p:nvPr/>
        </p:nvSpPr>
        <p:spPr>
          <a:xfrm>
            <a:off x="5987662" y="2570636"/>
            <a:ext cx="180207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200" b="1" dirty="0"/>
              <a:t>Warenwert    600,-</a:t>
            </a:r>
          </a:p>
          <a:p>
            <a:pPr algn="ctr"/>
            <a:r>
              <a:rPr lang="de-DE" sz="1200" b="1" u="sng" dirty="0"/>
              <a:t>+ UST            ........- </a:t>
            </a:r>
          </a:p>
          <a:p>
            <a:pPr algn="ctr"/>
            <a:r>
              <a:rPr lang="de-DE" sz="1200" b="1" dirty="0"/>
              <a:t>Bruttopreis    ......,-</a:t>
            </a:r>
          </a:p>
        </p:txBody>
      </p:sp>
      <p:sp>
        <p:nvSpPr>
          <p:cNvPr id="39" name="Rechteck 38"/>
          <p:cNvSpPr/>
          <p:nvPr/>
        </p:nvSpPr>
        <p:spPr>
          <a:xfrm>
            <a:off x="83554" y="1846886"/>
            <a:ext cx="1672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Umsatzphase</a:t>
            </a:r>
          </a:p>
        </p:txBody>
      </p:sp>
      <p:sp>
        <p:nvSpPr>
          <p:cNvPr id="40" name="Rechteck 39"/>
          <p:cNvSpPr/>
          <p:nvPr/>
        </p:nvSpPr>
        <p:spPr>
          <a:xfrm>
            <a:off x="95076" y="2726578"/>
            <a:ext cx="124485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Ausgangs-</a:t>
            </a:r>
          </a:p>
          <a:p>
            <a:r>
              <a:rPr lang="de-DE" sz="1600" b="1" dirty="0" err="1"/>
              <a:t>rechnung</a:t>
            </a:r>
            <a:endParaRPr lang="de-DE" sz="1600" b="1" dirty="0"/>
          </a:p>
        </p:txBody>
      </p:sp>
      <p:sp>
        <p:nvSpPr>
          <p:cNvPr id="41" name="Rechteck 40"/>
          <p:cNvSpPr/>
          <p:nvPr/>
        </p:nvSpPr>
        <p:spPr>
          <a:xfrm>
            <a:off x="509638" y="4113460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UST</a:t>
            </a:r>
          </a:p>
        </p:txBody>
      </p:sp>
      <p:sp>
        <p:nvSpPr>
          <p:cNvPr id="42" name="Rechteck 41"/>
          <p:cNvSpPr/>
          <p:nvPr/>
        </p:nvSpPr>
        <p:spPr>
          <a:xfrm>
            <a:off x="509638" y="5278508"/>
            <a:ext cx="761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VOST</a:t>
            </a:r>
          </a:p>
        </p:txBody>
      </p:sp>
      <p:sp>
        <p:nvSpPr>
          <p:cNvPr id="43" name="Rechteck 42"/>
          <p:cNvSpPr/>
          <p:nvPr/>
        </p:nvSpPr>
        <p:spPr>
          <a:xfrm>
            <a:off x="535555" y="6263701"/>
            <a:ext cx="960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Zahllast</a:t>
            </a:r>
          </a:p>
        </p:txBody>
      </p:sp>
      <p:cxnSp>
        <p:nvCxnSpPr>
          <p:cNvPr id="45" name="Gerade Verbindung 44"/>
          <p:cNvCxnSpPr/>
          <p:nvPr/>
        </p:nvCxnSpPr>
        <p:spPr>
          <a:xfrm flipV="1">
            <a:off x="290845" y="2293934"/>
            <a:ext cx="8407376" cy="33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274320" y="3561582"/>
            <a:ext cx="8407376" cy="33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V="1">
            <a:off x="290845" y="4816236"/>
            <a:ext cx="8407376" cy="33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V="1">
            <a:off x="274320" y="5993442"/>
            <a:ext cx="8407376" cy="33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1844206" y="1929408"/>
            <a:ext cx="0" cy="4839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>
            <a:off x="3920047" y="1984626"/>
            <a:ext cx="0" cy="48729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5803770" y="1929408"/>
            <a:ext cx="0" cy="4839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>
            <a:off x="7865916" y="1924602"/>
            <a:ext cx="0" cy="4839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29" y="787503"/>
            <a:ext cx="991577" cy="1006832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00" y="916506"/>
            <a:ext cx="882679" cy="877829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338" y="774483"/>
            <a:ext cx="1069508" cy="108159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662" y="1098947"/>
            <a:ext cx="1338583" cy="448729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738" y="666667"/>
            <a:ext cx="1081873" cy="11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9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8" grpId="0"/>
      <p:bldP spid="21" grpId="0"/>
      <p:bldP spid="22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99944"/>
            <a:ext cx="4396154" cy="625805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440" y="599944"/>
            <a:ext cx="4406560" cy="6258056"/>
          </a:xfrm>
          <a:prstGeom prst="rect">
            <a:avLst/>
          </a:prstGeom>
        </p:spPr>
      </p:pic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0" y="0"/>
            <a:ext cx="8731198" cy="390769"/>
          </a:xfrm>
        </p:spPr>
        <p:txBody>
          <a:bodyPr>
            <a:normAutofit lnSpcReduction="10000"/>
          </a:bodyPr>
          <a:lstStyle/>
          <a:p>
            <a:r>
              <a:rPr lang="de-DE" b="1" dirty="0"/>
              <a:t>UVA Formular: U30 – Abgabe i.d.R. über Finanz-Online</a:t>
            </a:r>
          </a:p>
        </p:txBody>
      </p:sp>
      <p:sp>
        <p:nvSpPr>
          <p:cNvPr id="2" name="Rechteck 1"/>
          <p:cNvSpPr/>
          <p:nvPr/>
        </p:nvSpPr>
        <p:spPr>
          <a:xfrm>
            <a:off x="245797" y="860237"/>
            <a:ext cx="3987378" cy="1816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45797" y="2785529"/>
            <a:ext cx="3987378" cy="193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869825" y="3251984"/>
            <a:ext cx="1363350" cy="193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245797" y="5425257"/>
            <a:ext cx="2624028" cy="193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2869825" y="5470621"/>
            <a:ext cx="1363350" cy="193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5005462" y="2978893"/>
            <a:ext cx="3979793" cy="193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6231245" y="6447149"/>
            <a:ext cx="1363350" cy="193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869825" y="5284312"/>
            <a:ext cx="1363350" cy="193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5836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it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Klarheit.thmx</Template>
  <TotalTime>0</TotalTime>
  <Words>284</Words>
  <Application>Microsoft Macintosh PowerPoint</Application>
  <PresentationFormat>Bildschirmpräsentation (4:3)</PresentationFormat>
  <Paragraphs>90</Paragraphs>
  <Slides>11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4" baseType="lpstr">
      <vt:lpstr>Arial</vt:lpstr>
      <vt:lpstr>Calibri</vt:lpstr>
      <vt:lpstr>Klarheit</vt:lpstr>
      <vt:lpstr>Umsatzsteuer Mehrwertsteuer</vt:lpstr>
      <vt:lpstr>Umsatzsteuer - Grundlagen</vt:lpstr>
      <vt:lpstr>PowerPoint-Präsentation</vt:lpstr>
      <vt:lpstr>PowerPoint-Präsentation</vt:lpstr>
      <vt:lpstr>System der UST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UST</dc:title>
  <dc:creator>werner holzheu</dc:creator>
  <cp:lastModifiedBy>HOLZHEU Werner</cp:lastModifiedBy>
  <cp:revision>55</cp:revision>
  <cp:lastPrinted>2014-02-25T11:12:08Z</cp:lastPrinted>
  <dcterms:created xsi:type="dcterms:W3CDTF">2014-02-19T12:04:45Z</dcterms:created>
  <dcterms:modified xsi:type="dcterms:W3CDTF">2021-10-13T06:56:57Z</dcterms:modified>
</cp:coreProperties>
</file>