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5" r:id="rId4"/>
    <p:sldId id="258" r:id="rId5"/>
    <p:sldId id="261" r:id="rId6"/>
    <p:sldId id="262" r:id="rId7"/>
    <p:sldId id="264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9A"/>
    <a:srgbClr val="C8F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A9A3-6DE7-274E-99EC-638B91EA951E}" type="datetimeFigureOut">
              <a:rPr lang="de-DE" smtClean="0"/>
              <a:t>09.05.21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9D0C-F40F-6947-A7D6-283B2077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0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9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5/9/21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7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ahaufnahme einer Taschenrechnertastatur">
            <a:extLst>
              <a:ext uri="{FF2B5EF4-FFF2-40B4-BE49-F238E27FC236}">
                <a16:creationId xmlns:a16="http://schemas.microsoft.com/office/drawing/2014/main" id="{AD87AC01-A089-4C91-8B7C-4D86E080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094"/>
          <a:stretch/>
        </p:blipFill>
        <p:spPr>
          <a:xfrm>
            <a:off x="20" y="14298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C032D2-197E-1D44-8ADE-7239B57BB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6952388" cy="326063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FFFF"/>
                </a:solidFill>
              </a:rPr>
              <a:t>Rechnungsabgrenzungen</a:t>
            </a:r>
            <a:br>
              <a:rPr lang="de-DE" sz="3200" dirty="0">
                <a:solidFill>
                  <a:srgbClr val="FFFFFF"/>
                </a:solidFill>
              </a:rPr>
            </a:b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923010-575E-704F-B1EF-417EE2565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4hlw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Bergheidengasse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rgbClr val="FFFFFF"/>
                </a:solidFill>
              </a:rPr>
              <a:t>Werner </a:t>
            </a:r>
            <a:r>
              <a:rPr lang="de-DE" sz="1600" dirty="0" err="1">
                <a:solidFill>
                  <a:srgbClr val="FFFFFF"/>
                </a:solidFill>
              </a:rPr>
              <a:t>Holzheu</a:t>
            </a:r>
            <a:endParaRPr lang="de-DE" sz="1600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5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F96D1D-B344-4B40-8566-E8EC80E22FA1}"/>
              </a:ext>
            </a:extLst>
          </p:cNvPr>
          <p:cNvSpPr txBox="1"/>
          <p:nvPr/>
        </p:nvSpPr>
        <p:spPr>
          <a:xfrm>
            <a:off x="1442473" y="89583"/>
            <a:ext cx="3582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</a:t>
            </a:r>
          </a:p>
          <a:p>
            <a:r>
              <a:rPr lang="de-DE" dirty="0">
                <a:latin typeface="+mj-lt"/>
                <a:cs typeface="Chalkduster"/>
              </a:rPr>
              <a:t>Rechnungsabgrenzungen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B37EB7-E3C7-1042-88C5-69DC5E4E2E43}"/>
              </a:ext>
            </a:extLst>
          </p:cNvPr>
          <p:cNvSpPr txBox="1"/>
          <p:nvPr/>
        </p:nvSpPr>
        <p:spPr>
          <a:xfrm>
            <a:off x="5024484" y="89583"/>
            <a:ext cx="5448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Eigene Vorauszahlung, Fremde Vorauszahlung, eigene Rückstand und fremder Rückstand  unterscheiden können.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Prinzip für Rechnungsabgrenzungen erklären können,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Rechnungsabgrenzungen richtig buchen können.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01FF02-3BE9-644D-9A3E-F33B19BBB383}"/>
              </a:ext>
            </a:extLst>
          </p:cNvPr>
          <p:cNvSpPr txBox="1"/>
          <p:nvPr/>
        </p:nvSpPr>
        <p:spPr>
          <a:xfrm>
            <a:off x="1355963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9A19518-9392-9A44-9197-060AD2206778}"/>
              </a:ext>
            </a:extLst>
          </p:cNvPr>
          <p:cNvSpPr txBox="1"/>
          <p:nvPr/>
        </p:nvSpPr>
        <p:spPr>
          <a:xfrm>
            <a:off x="3045491" y="761200"/>
            <a:ext cx="265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R-abgrenzungen?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585335-790D-9F46-9D57-7A55F92C1FEB}"/>
              </a:ext>
            </a:extLst>
          </p:cNvPr>
          <p:cNvSpPr txBox="1"/>
          <p:nvPr/>
        </p:nvSpPr>
        <p:spPr>
          <a:xfrm>
            <a:off x="8025324" y="757074"/>
            <a:ext cx="2472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Welches Bewertungsprinzip?</a:t>
            </a:r>
          </a:p>
        </p:txBody>
      </p:sp>
      <p:pic>
        <p:nvPicPr>
          <p:cNvPr id="16" name="Bild 8">
            <a:extLst>
              <a:ext uri="{FF2B5EF4-FFF2-40B4-BE49-F238E27FC236}">
                <a16:creationId xmlns:a16="http://schemas.microsoft.com/office/drawing/2014/main" id="{133E0C30-27E6-0945-8E23-A0D41E79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81" y="930477"/>
            <a:ext cx="673943" cy="421214"/>
          </a:xfrm>
          <a:prstGeom prst="rect">
            <a:avLst/>
          </a:prstGeom>
        </p:spPr>
      </p:pic>
      <p:pic>
        <p:nvPicPr>
          <p:cNvPr id="17" name="Bild 9">
            <a:extLst>
              <a:ext uri="{FF2B5EF4-FFF2-40B4-BE49-F238E27FC236}">
                <a16:creationId xmlns:a16="http://schemas.microsoft.com/office/drawing/2014/main" id="{6819AEB3-D5B0-4649-B332-0DA07F54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36" y="1244264"/>
            <a:ext cx="1077719" cy="93191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7FD6037-291C-6D48-9BE9-641DA89D2A29}"/>
              </a:ext>
            </a:extLst>
          </p:cNvPr>
          <p:cNvSpPr txBox="1"/>
          <p:nvPr/>
        </p:nvSpPr>
        <p:spPr>
          <a:xfrm>
            <a:off x="1421857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EBEC0D8-CD53-BC42-929F-4245C37041F0}"/>
              </a:ext>
            </a:extLst>
          </p:cNvPr>
          <p:cNvSpPr txBox="1"/>
          <p:nvPr/>
        </p:nvSpPr>
        <p:spPr>
          <a:xfrm>
            <a:off x="2544155" y="1123833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6E204ED-7109-DD44-A223-765415D027C0}"/>
              </a:ext>
            </a:extLst>
          </p:cNvPr>
          <p:cNvSpPr/>
          <p:nvPr/>
        </p:nvSpPr>
        <p:spPr>
          <a:xfrm>
            <a:off x="1328784" y="2982352"/>
            <a:ext cx="9042400" cy="3875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42F069B-A244-684A-B7C6-B41DEEF4AC56}"/>
              </a:ext>
            </a:extLst>
          </p:cNvPr>
          <p:cNvSpPr txBox="1"/>
          <p:nvPr/>
        </p:nvSpPr>
        <p:spPr>
          <a:xfrm>
            <a:off x="1332957" y="261064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FD7AA6E-539F-0D41-8A9E-2264F5A09A9B}"/>
              </a:ext>
            </a:extLst>
          </p:cNvPr>
          <p:cNvSpPr txBox="1"/>
          <p:nvPr/>
        </p:nvSpPr>
        <p:spPr>
          <a:xfrm>
            <a:off x="8136492" y="1634784"/>
            <a:ext cx="236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Periodengen-Reinheit,</a:t>
            </a:r>
          </a:p>
          <a:p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Aufwendungen</a:t>
            </a:r>
            <a:r>
              <a:rPr lang="de-DE" sz="900" dirty="0">
                <a:latin typeface="+mj-lt"/>
                <a:cs typeface="Chalkduster"/>
              </a:rPr>
              <a:t> und </a:t>
            </a:r>
            <a:r>
              <a:rPr lang="de-DE" sz="900" dirty="0">
                <a:solidFill>
                  <a:schemeClr val="accent5">
                    <a:lumMod val="75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latin typeface="+mj-lt"/>
                <a:cs typeface="Chalkduster"/>
              </a:rPr>
              <a:t> sollen 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die Periode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gebucht</a:t>
            </a:r>
            <a:r>
              <a:rPr lang="de-DE" sz="900" dirty="0">
                <a:latin typeface="+mj-lt"/>
                <a:cs typeface="Chalkduster"/>
              </a:rPr>
              <a:t> werden, in der sie wirtschaftlich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</a:t>
            </a:r>
            <a:r>
              <a:rPr lang="de-DE" sz="900" dirty="0">
                <a:latin typeface="+mj-lt"/>
                <a:cs typeface="Chalkduster"/>
              </a:rPr>
              <a:t>... </a:t>
            </a:r>
            <a:r>
              <a:rPr lang="de-DE" sz="900" dirty="0" err="1">
                <a:latin typeface="+mj-lt"/>
                <a:cs typeface="Chalkduster"/>
              </a:rPr>
              <a:t>darurch</a:t>
            </a:r>
            <a:r>
              <a:rPr lang="de-DE" sz="900" dirty="0">
                <a:latin typeface="+mj-lt"/>
                <a:cs typeface="Chalkduster"/>
              </a:rPr>
              <a:t> entstehen...</a:t>
            </a:r>
            <a:endParaRPr lang="de-DE" sz="900" dirty="0">
              <a:solidFill>
                <a:srgbClr val="FF0000"/>
              </a:solidFill>
              <a:latin typeface="+mj-lt"/>
              <a:cs typeface="Chalkduster"/>
            </a:endParaRPr>
          </a:p>
          <a:p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E VZ (ARA), F </a:t>
            </a:r>
            <a:r>
              <a:rPr lang="de-DE" sz="900" dirty="0" err="1">
                <a:solidFill>
                  <a:srgbClr val="008000"/>
                </a:solidFill>
                <a:latin typeface="+mj-lt"/>
                <a:cs typeface="Chalkduster"/>
              </a:rPr>
              <a:t>Rst</a:t>
            </a:r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 = Forderung</a:t>
            </a:r>
          </a:p>
          <a:p>
            <a:r>
              <a:rPr lang="de-DE" sz="900" dirty="0">
                <a:latin typeface="+mj-lt"/>
                <a:cs typeface="Chalkduster"/>
              </a:rPr>
              <a:t>F VZ (PRA), 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= </a:t>
            </a:r>
            <a:r>
              <a:rPr lang="de-DE" sz="900" dirty="0" err="1">
                <a:latin typeface="+mj-lt"/>
                <a:cs typeface="Chalkduster"/>
              </a:rPr>
              <a:t>Verbindl.keit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6A3CB09-6D3C-C746-B549-E736FAD25A82}"/>
              </a:ext>
            </a:extLst>
          </p:cNvPr>
          <p:cNvSpPr/>
          <p:nvPr/>
        </p:nvSpPr>
        <p:spPr>
          <a:xfrm>
            <a:off x="2098381" y="2072621"/>
            <a:ext cx="445774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671028-883C-3841-9C1E-0FDE3E2A0DD1}"/>
              </a:ext>
            </a:extLst>
          </p:cNvPr>
          <p:cNvSpPr/>
          <p:nvPr/>
        </p:nvSpPr>
        <p:spPr>
          <a:xfrm>
            <a:off x="1562016" y="2072621"/>
            <a:ext cx="445774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76071FEB-2ED3-634F-B658-C418599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4164"/>
              </p:ext>
            </p:extLst>
          </p:nvPr>
        </p:nvGraphicFramePr>
        <p:xfrm>
          <a:off x="2330391" y="3444838"/>
          <a:ext cx="3733800" cy="1598049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1) Eigene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Aktive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währen des Jahres ... bei Zahlung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od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Vorausbuchcung</a:t>
                      </a:r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Bank,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6, 7 Aufwand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Sturz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1.1. Folgej.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de-DE" sz="8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864A6DA7-C4AB-3F4F-8746-9201CE45A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24456"/>
              </p:ext>
            </p:extLst>
          </p:nvPr>
        </p:nvGraphicFramePr>
        <p:xfrm>
          <a:off x="2303211" y="5175269"/>
          <a:ext cx="3760979" cy="1598049"/>
        </p:xfrm>
        <a:graphic>
          <a:graphicData uri="http://schemas.openxmlformats.org/drawingml/2006/table">
            <a:tbl>
              <a:tblPr/>
              <a:tblGrid>
                <a:gridCol w="89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Fremde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Passive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währ. Jahres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1.1.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766A5A05-8F19-FC4A-B1D0-023D7657C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82"/>
              </p:ext>
            </p:extLst>
          </p:nvPr>
        </p:nvGraphicFramePr>
        <p:xfrm>
          <a:off x="6546393" y="3444838"/>
          <a:ext cx="3733800" cy="1490588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Eigene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ggf. UST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während des Jahres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nichts, da im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Nachhin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Folgejahr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2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7 Aufwand (für Folgejahr)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6C833EEE-2C9C-094B-A062-E85547D51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6890"/>
              </p:ext>
            </p:extLst>
          </p:nvPr>
        </p:nvGraphicFramePr>
        <p:xfrm>
          <a:off x="6546393" y="5235534"/>
          <a:ext cx="3733799" cy="1476172"/>
        </p:xfrm>
        <a:graphic>
          <a:graphicData uri="http://schemas.openxmlformats.org/drawingml/2006/table">
            <a:tbl>
              <a:tblPr/>
              <a:tblGrid>
                <a:gridCol w="89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4) Fremde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ggf. VOST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...nichts da im Nachhinein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4, 8Ertrag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4, 8 Ertrag (für Folgejahr)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ADC355E4-0A06-BB45-BE29-096833E97EF2}"/>
              </a:ext>
            </a:extLst>
          </p:cNvPr>
          <p:cNvSpPr/>
          <p:nvPr/>
        </p:nvSpPr>
        <p:spPr>
          <a:xfrm>
            <a:off x="3207185" y="3138688"/>
            <a:ext cx="2277560" cy="2170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>
                <a:latin typeface="+mj-lt"/>
              </a:rPr>
              <a:t>Vor</a:t>
            </a:r>
            <a:r>
              <a:rPr lang="de-DE" sz="900" dirty="0" err="1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 err="1">
                <a:latin typeface="+mj-lt"/>
              </a:rPr>
              <a:t>z</a:t>
            </a:r>
            <a:r>
              <a:rPr lang="de-DE" sz="900" dirty="0">
                <a:latin typeface="+mj-lt"/>
              </a:rPr>
              <a:t>. 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>
                <a:latin typeface="+mj-lt"/>
              </a:rPr>
              <a:t>buchen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„ im Voraus, ...“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FB7EAAA-400E-064E-9983-153F4C25E030}"/>
              </a:ext>
            </a:extLst>
          </p:cNvPr>
          <p:cNvSpPr/>
          <p:nvPr/>
        </p:nvSpPr>
        <p:spPr>
          <a:xfrm>
            <a:off x="7259684" y="3087086"/>
            <a:ext cx="2890233" cy="2686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latin typeface="+mj-lt"/>
              </a:rPr>
              <a:t>Rücks</a:t>
            </a:r>
            <a:r>
              <a:rPr lang="de-DE" sz="1000" dirty="0">
                <a:solidFill>
                  <a:schemeClr val="bg1"/>
                </a:solidFill>
                <a:latin typeface="+mj-lt"/>
              </a:rPr>
              <a:t>tä</a:t>
            </a:r>
            <a:r>
              <a:rPr lang="de-DE" sz="1000" dirty="0">
                <a:latin typeface="+mj-lt"/>
              </a:rPr>
              <a:t>nd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de-DE" sz="1000" dirty="0">
                <a:latin typeface="+mj-lt"/>
              </a:rPr>
              <a:t>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Ein</a:t>
            </a:r>
            <a:r>
              <a:rPr lang="de-DE" sz="1000" dirty="0">
                <a:latin typeface="+mj-lt"/>
              </a:rPr>
              <a:t>buchen„... 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„ Im Nachhinein...“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0855405-E37F-684E-A16C-B27848E2621E}"/>
              </a:ext>
            </a:extLst>
          </p:cNvPr>
          <p:cNvSpPr/>
          <p:nvPr/>
        </p:nvSpPr>
        <p:spPr>
          <a:xfrm>
            <a:off x="1555651" y="4378188"/>
            <a:ext cx="651827" cy="6646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Eigen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zahlen“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C541C5D-9000-8047-BDF9-CADDBB0823D3}"/>
              </a:ext>
            </a:extLst>
          </p:cNvPr>
          <p:cNvSpPr/>
          <p:nvPr/>
        </p:nvSpPr>
        <p:spPr>
          <a:xfrm>
            <a:off x="1528472" y="5886859"/>
            <a:ext cx="679006" cy="6059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Fremd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erhalten“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4FC0E10A-EE63-8C4F-90E6-2133B22713CD}"/>
              </a:ext>
            </a:extLst>
          </p:cNvPr>
          <p:cNvCxnSpPr/>
          <p:nvPr/>
        </p:nvCxnSpPr>
        <p:spPr>
          <a:xfrm>
            <a:off x="6292394" y="3062655"/>
            <a:ext cx="0" cy="3704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8B214316-0737-F048-8E63-C9B0723643B2}"/>
              </a:ext>
            </a:extLst>
          </p:cNvPr>
          <p:cNvCxnSpPr/>
          <p:nvPr/>
        </p:nvCxnSpPr>
        <p:spPr>
          <a:xfrm>
            <a:off x="2330391" y="5147622"/>
            <a:ext cx="7949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4ABFE673-B3FC-974B-AF20-5A9504D17325}"/>
              </a:ext>
            </a:extLst>
          </p:cNvPr>
          <p:cNvSpPr txBox="1"/>
          <p:nvPr/>
        </p:nvSpPr>
        <p:spPr>
          <a:xfrm>
            <a:off x="3124509" y="1028525"/>
            <a:ext cx="30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... Beträge (</a:t>
            </a:r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Aufwände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 od. </a:t>
            </a:r>
            <a:r>
              <a:rPr lang="de-DE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)</a:t>
            </a:r>
            <a:r>
              <a:rPr lang="de-DE" sz="900" dirty="0">
                <a:latin typeface="+mj-lt"/>
                <a:cs typeface="Chalkduster"/>
              </a:rPr>
              <a:t>, die aufgrund von vertraglichen Vereinbarungen in einer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anderen Periode gezahlt</a:t>
            </a:r>
            <a:r>
              <a:rPr lang="de-DE" sz="900" dirty="0">
                <a:latin typeface="+mj-lt"/>
                <a:cs typeface="Chalkduster"/>
              </a:rPr>
              <a:t> oder gebucht wurden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als in jener,</a:t>
            </a:r>
            <a:r>
              <a:rPr lang="de-DE" sz="900" dirty="0">
                <a:latin typeface="+mj-lt"/>
                <a:cs typeface="Chalkduster"/>
              </a:rPr>
              <a:t> in welche sie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z.B.:</a:t>
            </a:r>
          </a:p>
        </p:txBody>
      </p:sp>
      <p:pic>
        <p:nvPicPr>
          <p:cNvPr id="36" name="Bild 68">
            <a:extLst>
              <a:ext uri="{FF2B5EF4-FFF2-40B4-BE49-F238E27FC236}">
                <a16:creationId xmlns:a16="http://schemas.microsoft.com/office/drawing/2014/main" id="{AAC1920E-B087-CC43-B01F-16C2BBD8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01" y="1341850"/>
            <a:ext cx="666683" cy="455893"/>
          </a:xfrm>
          <a:prstGeom prst="rect">
            <a:avLst/>
          </a:prstGeom>
        </p:spPr>
      </p:pic>
      <p:pic>
        <p:nvPicPr>
          <p:cNvPr id="37" name="Bild 69">
            <a:extLst>
              <a:ext uri="{FF2B5EF4-FFF2-40B4-BE49-F238E27FC236}">
                <a16:creationId xmlns:a16="http://schemas.microsoft.com/office/drawing/2014/main" id="{7599816C-2406-DF4D-8E02-179B1D146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491" y="1634784"/>
            <a:ext cx="4878507" cy="1070315"/>
          </a:xfrm>
          <a:prstGeom prst="rect">
            <a:avLst/>
          </a:prstGeom>
        </p:spPr>
      </p:pic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7719C7F0-1F61-0941-A3C2-1B0B879A9F00}"/>
              </a:ext>
            </a:extLst>
          </p:cNvPr>
          <p:cNvCxnSpPr/>
          <p:nvPr/>
        </p:nvCxnSpPr>
        <p:spPr>
          <a:xfrm>
            <a:off x="3830684" y="47656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A115C3E8-A718-B349-A3BC-467780ACECDE}"/>
              </a:ext>
            </a:extLst>
          </p:cNvPr>
          <p:cNvCxnSpPr/>
          <p:nvPr/>
        </p:nvCxnSpPr>
        <p:spPr>
          <a:xfrm>
            <a:off x="3830683" y="6483270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Bild 1">
            <a:extLst>
              <a:ext uri="{FF2B5EF4-FFF2-40B4-BE49-F238E27FC236}">
                <a16:creationId xmlns:a16="http://schemas.microsoft.com/office/drawing/2014/main" id="{E576B37A-F7B1-334E-BF20-AE2B1840E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267" y="3035444"/>
            <a:ext cx="558058" cy="409394"/>
          </a:xfrm>
          <a:prstGeom prst="rect">
            <a:avLst/>
          </a:prstGeom>
        </p:spPr>
      </p:pic>
      <p:pic>
        <p:nvPicPr>
          <p:cNvPr id="41" name="Bild 2">
            <a:extLst>
              <a:ext uri="{FF2B5EF4-FFF2-40B4-BE49-F238E27FC236}">
                <a16:creationId xmlns:a16="http://schemas.microsoft.com/office/drawing/2014/main" id="{22E44D1C-8849-2843-B89D-DFE052FC1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86" y="3046416"/>
            <a:ext cx="579436" cy="398422"/>
          </a:xfrm>
          <a:prstGeom prst="rect">
            <a:avLst/>
          </a:prstGeom>
        </p:spPr>
      </p:pic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89388428-D135-0A4C-9446-DB9D912BB9BB}"/>
              </a:ext>
            </a:extLst>
          </p:cNvPr>
          <p:cNvCxnSpPr/>
          <p:nvPr/>
        </p:nvCxnSpPr>
        <p:spPr>
          <a:xfrm>
            <a:off x="8025324" y="42830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4EFAA423-F09E-664B-8A34-8698C0108345}"/>
              </a:ext>
            </a:extLst>
          </p:cNvPr>
          <p:cNvCxnSpPr/>
          <p:nvPr/>
        </p:nvCxnSpPr>
        <p:spPr>
          <a:xfrm>
            <a:off x="8025324" y="60737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9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31" y="503336"/>
            <a:ext cx="11001375" cy="547688"/>
          </a:xfrm>
        </p:spPr>
        <p:txBody>
          <a:bodyPr anchor="ctr">
            <a:normAutofit fontScale="90000"/>
          </a:bodyPr>
          <a:lstStyle/>
          <a:p>
            <a:r>
              <a:rPr lang="de-DE" dirty="0" err="1"/>
              <a:t>Manner</a:t>
            </a:r>
            <a:r>
              <a:rPr lang="de-DE" dirty="0"/>
              <a:t> AG bezahlt die Feuer-Versicherungsprämie in Höhe von 3.000,00 Euro am 1.12.2019 für 3 Monate im Voraus per Banküberweisung.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579E9B4-9FFB-B649-9403-E90CACF1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8" y="1485898"/>
            <a:ext cx="6886134" cy="49372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5C1EA3E-20FB-5841-9C88-06A85AB77DD0}"/>
              </a:ext>
            </a:extLst>
          </p:cNvPr>
          <p:cNvSpPr txBox="1"/>
          <p:nvPr/>
        </p:nvSpPr>
        <p:spPr>
          <a:xfrm>
            <a:off x="5229225" y="187166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FF0000"/>
                </a:solidFill>
              </a:rPr>
              <a:t>1.1.-31.12.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107B147-D885-2346-9D18-57779A93BE30}"/>
              </a:ext>
            </a:extLst>
          </p:cNvPr>
          <p:cNvSpPr txBox="1"/>
          <p:nvPr/>
        </p:nvSpPr>
        <p:spPr>
          <a:xfrm>
            <a:off x="6178823" y="187166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FF0000"/>
                </a:solidFill>
              </a:rPr>
              <a:t>1.1.-31.12.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EC0D1C-4B2F-D04A-AC8C-A7936026C87F}"/>
              </a:ext>
            </a:extLst>
          </p:cNvPr>
          <p:cNvSpPr txBox="1"/>
          <p:nvPr/>
        </p:nvSpPr>
        <p:spPr>
          <a:xfrm>
            <a:off x="8425409" y="1625442"/>
            <a:ext cx="3098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Wie soll dieser Fall in der </a:t>
            </a:r>
          </a:p>
          <a:p>
            <a:r>
              <a:rPr lang="de-DE" b="1" dirty="0"/>
              <a:t>Gewinn- und Verlustrechnung</a:t>
            </a:r>
          </a:p>
          <a:p>
            <a:r>
              <a:rPr lang="de-DE" b="1" dirty="0"/>
              <a:t>2019 dargestellt werden?</a:t>
            </a:r>
          </a:p>
        </p:txBody>
      </p:sp>
      <p:sp>
        <p:nvSpPr>
          <p:cNvPr id="15" name="Pfeil nach links 14">
            <a:extLst>
              <a:ext uri="{FF2B5EF4-FFF2-40B4-BE49-F238E27FC236}">
                <a16:creationId xmlns:a16="http://schemas.microsoft.com/office/drawing/2014/main" id="{DEAFC42E-38BE-2344-B9F0-1CCF22C4CA90}"/>
              </a:ext>
            </a:extLst>
          </p:cNvPr>
          <p:cNvSpPr/>
          <p:nvPr/>
        </p:nvSpPr>
        <p:spPr>
          <a:xfrm>
            <a:off x="7248394" y="1757929"/>
            <a:ext cx="948415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96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45192"/>
            <a:ext cx="8801100" cy="547688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Rechnungsabgrenzungen bei </a:t>
            </a:r>
            <a:r>
              <a:rPr lang="de-DE" dirty="0" err="1"/>
              <a:t>Manner</a:t>
            </a:r>
            <a:r>
              <a:rPr lang="de-DE" dirty="0"/>
              <a:t> 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A664E2-4EBF-6245-8832-F749E1CA6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1" y="1133372"/>
            <a:ext cx="5589575" cy="49055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4A1BE-081C-3741-B355-D099847E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23" y="1328631"/>
            <a:ext cx="5601039" cy="4793617"/>
          </a:xfrm>
          <a:prstGeom prst="rect">
            <a:avLst/>
          </a:prstGeom>
        </p:spPr>
      </p:pic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E5A4D37B-25E9-F24E-8563-11F8296144D6}"/>
              </a:ext>
            </a:extLst>
          </p:cNvPr>
          <p:cNvSpPr/>
          <p:nvPr/>
        </p:nvSpPr>
        <p:spPr>
          <a:xfrm>
            <a:off x="11101388" y="5529369"/>
            <a:ext cx="550511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0EB55931-7AFC-0344-BB40-49ABEC043DFD}"/>
              </a:ext>
            </a:extLst>
          </p:cNvPr>
          <p:cNvSpPr/>
          <p:nvPr/>
        </p:nvSpPr>
        <p:spPr>
          <a:xfrm>
            <a:off x="5722144" y="5307913"/>
            <a:ext cx="550511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92" y="627609"/>
            <a:ext cx="3603009" cy="3810000"/>
          </a:xfrm>
        </p:spPr>
        <p:txBody>
          <a:bodyPr anchor="ctr">
            <a:normAutofit/>
          </a:bodyPr>
          <a:lstStyle/>
          <a:p>
            <a:r>
              <a:rPr lang="de-DE" dirty="0"/>
              <a:t>Was sind Rechnungs-abgrenzungen?</a:t>
            </a:r>
          </a:p>
        </p:txBody>
      </p:sp>
      <p:pic>
        <p:nvPicPr>
          <p:cNvPr id="12" name="Bild 69">
            <a:extLst>
              <a:ext uri="{FF2B5EF4-FFF2-40B4-BE49-F238E27FC236}">
                <a16:creationId xmlns:a16="http://schemas.microsoft.com/office/drawing/2014/main" id="{F9CDBFC2-2438-F04C-8C8B-4486A84E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057" y="3421641"/>
            <a:ext cx="7718002" cy="169328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E40B4E-0301-184F-850E-B19302D6B4E5}"/>
              </a:ext>
            </a:extLst>
          </p:cNvPr>
          <p:cNvSpPr txBox="1"/>
          <p:nvPr/>
        </p:nvSpPr>
        <p:spPr>
          <a:xfrm>
            <a:off x="4756245" y="1056886"/>
            <a:ext cx="7210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... Beträge (</a:t>
            </a: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Aufwände</a:t>
            </a:r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 od. </a:t>
            </a: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)</a:t>
            </a:r>
            <a:r>
              <a:rPr lang="de-DE" sz="3200" dirty="0">
                <a:latin typeface="+mj-lt"/>
                <a:cs typeface="Chalkduster"/>
              </a:rPr>
              <a:t>, die aufgrund von vertraglichen Vereinbarungen in einer </a:t>
            </a:r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anderen Periode gezahlt</a:t>
            </a:r>
            <a:r>
              <a:rPr lang="de-DE" sz="3200" dirty="0">
                <a:latin typeface="+mj-lt"/>
                <a:cs typeface="Chalkduster"/>
              </a:rPr>
              <a:t> oder gebucht wurden </a:t>
            </a:r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als in jener,</a:t>
            </a:r>
            <a:r>
              <a:rPr lang="de-DE" sz="3200" dirty="0">
                <a:latin typeface="+mj-lt"/>
                <a:cs typeface="Chalkduster"/>
              </a:rPr>
              <a:t> in welche sie </a:t>
            </a:r>
            <a:r>
              <a:rPr lang="de-DE" sz="3200" dirty="0">
                <a:solidFill>
                  <a:srgbClr val="FF0000"/>
                </a:solidFill>
                <a:latin typeface="+mj-lt"/>
                <a:cs typeface="Chalkduster"/>
              </a:rPr>
              <a:t>gehören. z.B.:</a:t>
            </a:r>
          </a:p>
        </p:txBody>
      </p:sp>
    </p:spTree>
    <p:extLst>
      <p:ext uri="{BB962C8B-B14F-4D97-AF65-F5344CB8AC3E}">
        <p14:creationId xmlns:p14="http://schemas.microsoft.com/office/powerpoint/2010/main" val="81977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45" y="182247"/>
            <a:ext cx="3603009" cy="2903853"/>
          </a:xfrm>
        </p:spPr>
        <p:txBody>
          <a:bodyPr anchor="ctr">
            <a:normAutofit/>
          </a:bodyPr>
          <a:lstStyle/>
          <a:p>
            <a:r>
              <a:rPr lang="de-DE" dirty="0"/>
              <a:t>Welches Prinzip ist anwendbar?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974786-8275-D94A-B164-E69A1695F95F}"/>
              </a:ext>
            </a:extLst>
          </p:cNvPr>
          <p:cNvSpPr txBox="1"/>
          <p:nvPr/>
        </p:nvSpPr>
        <p:spPr>
          <a:xfrm>
            <a:off x="313046" y="3197878"/>
            <a:ext cx="117456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FF0000"/>
                </a:solidFill>
                <a:latin typeface="+mj-lt"/>
                <a:cs typeface="Chalkduster"/>
              </a:rPr>
              <a:t>Periodengen-Reinheit,</a:t>
            </a:r>
          </a:p>
          <a:p>
            <a:r>
              <a:rPr lang="de-DE" sz="2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Aufwendungen</a:t>
            </a:r>
            <a:r>
              <a:rPr lang="de-DE" sz="2200" b="1" dirty="0">
                <a:latin typeface="+mj-lt"/>
                <a:cs typeface="Chalkduster"/>
              </a:rPr>
              <a:t> und </a:t>
            </a:r>
            <a: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2200" b="1" dirty="0">
                <a:latin typeface="+mj-lt"/>
                <a:cs typeface="Chalkduster"/>
              </a:rPr>
              <a:t> </a:t>
            </a:r>
            <a:r>
              <a:rPr lang="de-DE" sz="2200" dirty="0">
                <a:latin typeface="+mj-lt"/>
                <a:cs typeface="Chalkduster"/>
              </a:rPr>
              <a:t>sollen </a:t>
            </a:r>
          </a:p>
          <a:p>
            <a:r>
              <a:rPr lang="de-DE" sz="2200" dirty="0">
                <a:latin typeface="+mj-lt"/>
                <a:cs typeface="Chalkduster"/>
              </a:rPr>
              <a:t>in </a:t>
            </a:r>
            <a:r>
              <a:rPr lang="de-DE" sz="2200" dirty="0">
                <a:solidFill>
                  <a:srgbClr val="FF0000"/>
                </a:solidFill>
                <a:latin typeface="+mj-lt"/>
                <a:cs typeface="Chalkduster"/>
              </a:rPr>
              <a:t>die Periode</a:t>
            </a:r>
            <a:r>
              <a:rPr lang="de-DE" sz="2200" dirty="0">
                <a:latin typeface="+mj-lt"/>
                <a:cs typeface="Chalkduster"/>
              </a:rPr>
              <a:t> </a:t>
            </a:r>
            <a:r>
              <a:rPr lang="de-DE" sz="2200" dirty="0">
                <a:solidFill>
                  <a:srgbClr val="FF0000"/>
                </a:solidFill>
                <a:latin typeface="+mj-lt"/>
                <a:cs typeface="Chalkduster"/>
              </a:rPr>
              <a:t>gebucht</a:t>
            </a:r>
            <a:r>
              <a:rPr lang="de-DE" sz="2200" dirty="0">
                <a:latin typeface="+mj-lt"/>
                <a:cs typeface="Chalkduster"/>
              </a:rPr>
              <a:t> werden, </a:t>
            </a:r>
          </a:p>
          <a:p>
            <a:r>
              <a:rPr lang="de-DE" sz="2200" dirty="0">
                <a:latin typeface="+mj-lt"/>
                <a:cs typeface="Chalkduster"/>
              </a:rPr>
              <a:t>in der sie wirtschaftlich </a:t>
            </a:r>
            <a:r>
              <a:rPr lang="de-DE" sz="2200" dirty="0">
                <a:solidFill>
                  <a:srgbClr val="FF0000"/>
                </a:solidFill>
                <a:latin typeface="+mj-lt"/>
                <a:cs typeface="Chalkduster"/>
              </a:rPr>
              <a:t>gehören. </a:t>
            </a:r>
            <a:r>
              <a:rPr lang="de-DE" sz="2200" dirty="0">
                <a:latin typeface="+mj-lt"/>
                <a:cs typeface="Chalkduster"/>
              </a:rPr>
              <a:t>... </a:t>
            </a:r>
          </a:p>
          <a:p>
            <a:endParaRPr lang="de-DE" sz="2200" dirty="0">
              <a:latin typeface="+mj-lt"/>
              <a:cs typeface="Chalkduster"/>
            </a:endParaRPr>
          </a:p>
          <a:p>
            <a:r>
              <a:rPr lang="de-DE" sz="2200" dirty="0" err="1">
                <a:latin typeface="+mj-lt"/>
                <a:cs typeface="Chalkduster"/>
              </a:rPr>
              <a:t>Darurch</a:t>
            </a:r>
            <a:r>
              <a:rPr lang="de-DE" sz="2200" dirty="0">
                <a:latin typeface="+mj-lt"/>
                <a:cs typeface="Chalkduster"/>
              </a:rPr>
              <a:t> entstehen …</a:t>
            </a:r>
            <a:endParaRPr lang="de-DE" sz="2200" dirty="0">
              <a:solidFill>
                <a:srgbClr val="FF0000"/>
              </a:solidFill>
              <a:latin typeface="+mj-lt"/>
              <a:cs typeface="Chalkduster"/>
            </a:endParaRPr>
          </a:p>
          <a:p>
            <a:endParaRPr lang="de-DE" sz="2200" dirty="0">
              <a:solidFill>
                <a:srgbClr val="008000"/>
              </a:solidFill>
              <a:latin typeface="+mj-lt"/>
              <a:cs typeface="Chalkduster"/>
            </a:endParaRPr>
          </a:p>
          <a:p>
            <a:r>
              <a:rPr lang="de-DE" sz="2200" dirty="0">
                <a:solidFill>
                  <a:srgbClr val="008000"/>
                </a:solidFill>
                <a:latin typeface="+mj-lt"/>
                <a:cs typeface="Chalkduster"/>
              </a:rPr>
              <a:t>Eigene Vorauszahlungen: </a:t>
            </a:r>
            <a:r>
              <a:rPr lang="de-DE" sz="2200" b="1" dirty="0">
                <a:solidFill>
                  <a:srgbClr val="008000"/>
                </a:solidFill>
                <a:latin typeface="+mj-lt"/>
                <a:cs typeface="Chalkduster"/>
              </a:rPr>
              <a:t>Aktive Rechnungsabgrenzungen (ARA) </a:t>
            </a:r>
            <a:r>
              <a:rPr lang="de-DE" sz="2200" dirty="0">
                <a:solidFill>
                  <a:srgbClr val="008000"/>
                </a:solidFill>
                <a:latin typeface="+mj-lt"/>
                <a:cs typeface="Chalkduster"/>
              </a:rPr>
              <a:t>und</a:t>
            </a:r>
            <a:r>
              <a:rPr lang="de-DE" sz="2200" b="1" dirty="0">
                <a:solidFill>
                  <a:srgbClr val="008000"/>
                </a:solidFill>
                <a:latin typeface="+mj-lt"/>
                <a:cs typeface="Chalkduster"/>
              </a:rPr>
              <a:t> </a:t>
            </a:r>
            <a:r>
              <a:rPr lang="de-DE" sz="2200" dirty="0">
                <a:solidFill>
                  <a:srgbClr val="008000"/>
                </a:solidFill>
                <a:latin typeface="+mj-lt"/>
                <a:cs typeface="Chalkduster"/>
              </a:rPr>
              <a:t>Fremde Rückstände = </a:t>
            </a:r>
            <a:r>
              <a:rPr lang="de-DE" sz="2200" b="1" dirty="0">
                <a:solidFill>
                  <a:srgbClr val="008000"/>
                </a:solidFill>
                <a:latin typeface="+mj-lt"/>
                <a:cs typeface="Chalkduster"/>
              </a:rPr>
              <a:t>sonstige Forderung</a:t>
            </a:r>
          </a:p>
          <a:p>
            <a:endParaRPr lang="de-DE" sz="2200" dirty="0">
              <a:latin typeface="+mj-lt"/>
              <a:cs typeface="Chalkduster"/>
            </a:endParaRPr>
          </a:p>
          <a:p>
            <a:r>
              <a:rPr lang="de-DE" sz="2200" dirty="0">
                <a:latin typeface="+mj-lt"/>
                <a:cs typeface="Chalkduster"/>
              </a:rPr>
              <a:t>Fremde Vorauszahlungen: </a:t>
            </a:r>
            <a:r>
              <a:rPr lang="de-DE" sz="2200" b="1" dirty="0">
                <a:latin typeface="+mj-lt"/>
                <a:cs typeface="Chalkduster"/>
              </a:rPr>
              <a:t>Passive Rechnungsabgrenzungen (PRA) </a:t>
            </a:r>
            <a:r>
              <a:rPr lang="de-DE" sz="2200" dirty="0">
                <a:latin typeface="+mj-lt"/>
                <a:cs typeface="Chalkduster"/>
              </a:rPr>
              <a:t>Eigene Rückstände = </a:t>
            </a:r>
            <a:r>
              <a:rPr lang="de-DE" sz="2200" b="1" dirty="0">
                <a:latin typeface="+mj-lt"/>
                <a:cs typeface="Chalkduster"/>
              </a:rPr>
              <a:t>sonstige</a:t>
            </a:r>
            <a:r>
              <a:rPr lang="de-DE" sz="2200" dirty="0">
                <a:latin typeface="+mj-lt"/>
                <a:cs typeface="Chalkduster"/>
              </a:rPr>
              <a:t> </a:t>
            </a:r>
            <a:r>
              <a:rPr lang="de-DE" sz="2200" b="1" dirty="0">
                <a:latin typeface="+mj-lt"/>
                <a:cs typeface="Chalkduster"/>
              </a:rPr>
              <a:t>Verbindlichkeiten</a:t>
            </a:r>
          </a:p>
        </p:txBody>
      </p:sp>
      <p:pic>
        <p:nvPicPr>
          <p:cNvPr id="11" name="Bild 68">
            <a:extLst>
              <a:ext uri="{FF2B5EF4-FFF2-40B4-BE49-F238E27FC236}">
                <a16:creationId xmlns:a16="http://schemas.microsoft.com/office/drawing/2014/main" id="{0DF53518-127E-D74D-91C4-66B56C31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33866"/>
            <a:ext cx="3043237" cy="20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7" y="167411"/>
            <a:ext cx="3603009" cy="3810000"/>
          </a:xfrm>
        </p:spPr>
        <p:txBody>
          <a:bodyPr anchor="ctr">
            <a:normAutofit/>
          </a:bodyPr>
          <a:lstStyle/>
          <a:p>
            <a:r>
              <a:rPr lang="de-DE" dirty="0"/>
              <a:t>Eigene</a:t>
            </a:r>
            <a:br>
              <a:rPr lang="de-DE" dirty="0"/>
            </a:br>
            <a:r>
              <a:rPr lang="de-DE" dirty="0"/>
              <a:t>Vorauszahlung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B101946-FCCC-7C41-932B-3DFE0B8EB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95678"/>
              </p:ext>
            </p:extLst>
          </p:nvPr>
        </p:nvGraphicFramePr>
        <p:xfrm>
          <a:off x="6720797" y="3584871"/>
          <a:ext cx="4837083" cy="2552700"/>
        </p:xfrm>
        <a:graphic>
          <a:graphicData uri="http://schemas.openxmlformats.org/drawingml/2006/table">
            <a:tbl>
              <a:tblPr/>
              <a:tblGrid>
                <a:gridCol w="90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0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1) Eigene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Aktive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6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währen des Jahres ... bei Zahlung </a:t>
                      </a:r>
                      <a:r>
                        <a:rPr lang="de-DE" sz="16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od</a:t>
                      </a:r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Vorausbuchcung</a:t>
                      </a:r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Lfd. Jahres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Bank,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6, 7 Aufwand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Sturz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1.1. Folgej.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de-DE" sz="16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86FCD92-5C39-7F49-9690-B51F6D32A650}"/>
              </a:ext>
            </a:extLst>
          </p:cNvPr>
          <p:cNvSpPr/>
          <p:nvPr/>
        </p:nvSpPr>
        <p:spPr>
          <a:xfrm>
            <a:off x="6720797" y="2700144"/>
            <a:ext cx="4837083" cy="5848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err="1">
                <a:latin typeface="+mj-lt"/>
              </a:rPr>
              <a:t>Vor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2000" dirty="0" err="1">
                <a:latin typeface="+mj-lt"/>
              </a:rPr>
              <a:t>z</a:t>
            </a:r>
            <a:r>
              <a:rPr lang="de-DE" sz="2000" dirty="0">
                <a:latin typeface="+mj-lt"/>
              </a:rPr>
              <a:t>. 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2000" dirty="0">
                <a:latin typeface="+mj-lt"/>
              </a:rPr>
              <a:t>buchen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„ im Voraus, ...“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6E4E346-18AA-144B-A1D8-4F7D309BEB1D}"/>
              </a:ext>
            </a:extLst>
          </p:cNvPr>
          <p:cNvSpPr/>
          <p:nvPr/>
        </p:nvSpPr>
        <p:spPr>
          <a:xfrm>
            <a:off x="5471202" y="3576070"/>
            <a:ext cx="959495" cy="25615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</a:rPr>
              <a:t>Eigen</a:t>
            </a:r>
          </a:p>
          <a:p>
            <a:pPr algn="ctr"/>
            <a:endParaRPr lang="de-DE" sz="2000" dirty="0">
              <a:latin typeface="+mj-lt"/>
            </a:endParaRPr>
          </a:p>
          <a:p>
            <a:pPr algn="ctr"/>
            <a:r>
              <a:rPr lang="de-DE" sz="2000" dirty="0">
                <a:solidFill>
                  <a:srgbClr val="FF0000"/>
                </a:solidFill>
                <a:latin typeface="+mj-lt"/>
              </a:rPr>
              <a:t>„wir zahlen“</a:t>
            </a:r>
          </a:p>
        </p:txBody>
      </p:sp>
      <p:pic>
        <p:nvPicPr>
          <p:cNvPr id="14" name="Bild 1">
            <a:extLst>
              <a:ext uri="{FF2B5EF4-FFF2-40B4-BE49-F238E27FC236}">
                <a16:creationId xmlns:a16="http://schemas.microsoft.com/office/drawing/2014/main" id="{738185E0-7B7A-284D-AC99-79D695D9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0" y="3563310"/>
            <a:ext cx="2777231" cy="2037390"/>
          </a:xfrm>
          <a:prstGeom prst="rect">
            <a:avLst/>
          </a:prstGeom>
        </p:spPr>
      </p:pic>
      <p:pic>
        <p:nvPicPr>
          <p:cNvPr id="15" name="Bild 69">
            <a:extLst>
              <a:ext uri="{FF2B5EF4-FFF2-40B4-BE49-F238E27FC236}">
                <a16:creationId xmlns:a16="http://schemas.microsoft.com/office/drawing/2014/main" id="{A8B0F4E1-D3D8-5442-9C98-02988A30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17" y="460295"/>
            <a:ext cx="5325944" cy="1168480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049E868-A569-D045-8AFD-B5E3E678C680}"/>
              </a:ext>
            </a:extLst>
          </p:cNvPr>
          <p:cNvSpPr/>
          <p:nvPr/>
        </p:nvSpPr>
        <p:spPr>
          <a:xfrm>
            <a:off x="5672510" y="738802"/>
            <a:ext cx="479747" cy="23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46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7" y="167411"/>
            <a:ext cx="3603009" cy="3810000"/>
          </a:xfrm>
        </p:spPr>
        <p:txBody>
          <a:bodyPr anchor="ctr">
            <a:normAutofit/>
          </a:bodyPr>
          <a:lstStyle/>
          <a:p>
            <a:r>
              <a:rPr lang="de-DE" dirty="0"/>
              <a:t>Fremde</a:t>
            </a:r>
            <a:br>
              <a:rPr lang="de-DE" dirty="0"/>
            </a:br>
            <a:r>
              <a:rPr lang="de-DE" dirty="0"/>
              <a:t>Vorauszahlung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6FCD92-5C39-7F49-9690-B51F6D32A650}"/>
              </a:ext>
            </a:extLst>
          </p:cNvPr>
          <p:cNvSpPr/>
          <p:nvPr/>
        </p:nvSpPr>
        <p:spPr>
          <a:xfrm>
            <a:off x="6720797" y="2700144"/>
            <a:ext cx="5144816" cy="5848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err="1">
                <a:latin typeface="+mj-lt"/>
              </a:rPr>
              <a:t>Vor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2000" dirty="0" err="1">
                <a:latin typeface="+mj-lt"/>
              </a:rPr>
              <a:t>z</a:t>
            </a:r>
            <a:r>
              <a:rPr lang="de-DE" sz="2000" dirty="0">
                <a:latin typeface="+mj-lt"/>
              </a:rPr>
              <a:t>. 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2000" dirty="0">
                <a:latin typeface="+mj-lt"/>
              </a:rPr>
              <a:t>buchen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„ im Voraus, ...“</a:t>
            </a:r>
          </a:p>
        </p:txBody>
      </p:sp>
      <p:pic>
        <p:nvPicPr>
          <p:cNvPr id="14" name="Bild 1">
            <a:extLst>
              <a:ext uri="{FF2B5EF4-FFF2-40B4-BE49-F238E27FC236}">
                <a16:creationId xmlns:a16="http://schemas.microsoft.com/office/drawing/2014/main" id="{738185E0-7B7A-284D-AC99-79D695D9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0" y="3563310"/>
            <a:ext cx="2777231" cy="2037390"/>
          </a:xfrm>
          <a:prstGeom prst="rect">
            <a:avLst/>
          </a:prstGeom>
        </p:spPr>
      </p:pic>
      <p:pic>
        <p:nvPicPr>
          <p:cNvPr id="15" name="Bild 69">
            <a:extLst>
              <a:ext uri="{FF2B5EF4-FFF2-40B4-BE49-F238E27FC236}">
                <a16:creationId xmlns:a16="http://schemas.microsoft.com/office/drawing/2014/main" id="{A8B0F4E1-D3D8-5442-9C98-02988A30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17" y="460295"/>
            <a:ext cx="5325944" cy="1168480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049E868-A569-D045-8AFD-B5E3E678C680}"/>
              </a:ext>
            </a:extLst>
          </p:cNvPr>
          <p:cNvSpPr/>
          <p:nvPr/>
        </p:nvSpPr>
        <p:spPr>
          <a:xfrm>
            <a:off x="5672510" y="927388"/>
            <a:ext cx="479747" cy="23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B159479-82B2-7342-8FEE-35911259B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2133"/>
              </p:ext>
            </p:extLst>
          </p:nvPr>
        </p:nvGraphicFramePr>
        <p:xfrm>
          <a:off x="6857384" y="3634114"/>
          <a:ext cx="5008229" cy="2308860"/>
        </p:xfrm>
        <a:graphic>
          <a:graphicData uri="http://schemas.openxmlformats.org/drawingml/2006/table">
            <a:tbl>
              <a:tblPr/>
              <a:tblGrid>
                <a:gridCol w="119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8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Fremde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Passive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währ. Jahres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8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69AAC88A-B20B-5145-BA47-5D1D6AF4691C}"/>
              </a:ext>
            </a:extLst>
          </p:cNvPr>
          <p:cNvSpPr/>
          <p:nvPr/>
        </p:nvSpPr>
        <p:spPr>
          <a:xfrm>
            <a:off x="5486398" y="3634114"/>
            <a:ext cx="1033551" cy="2308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</a:rPr>
              <a:t>Fremd</a:t>
            </a:r>
          </a:p>
          <a:p>
            <a:pPr algn="ctr"/>
            <a:endParaRPr lang="de-DE" sz="2000" dirty="0">
              <a:latin typeface="+mj-lt"/>
            </a:endParaRPr>
          </a:p>
          <a:p>
            <a:pPr algn="ctr"/>
            <a:r>
              <a:rPr lang="de-DE" sz="2000" dirty="0">
                <a:solidFill>
                  <a:srgbClr val="FF0000"/>
                </a:solidFill>
                <a:latin typeface="+mj-lt"/>
              </a:rPr>
              <a:t>„wir erhalten“</a:t>
            </a:r>
          </a:p>
        </p:txBody>
      </p:sp>
    </p:spTree>
    <p:extLst>
      <p:ext uri="{BB962C8B-B14F-4D97-AF65-F5344CB8AC3E}">
        <p14:creationId xmlns:p14="http://schemas.microsoft.com/office/powerpoint/2010/main" val="235310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7" y="167411"/>
            <a:ext cx="3603009" cy="3810000"/>
          </a:xfrm>
        </p:spPr>
        <p:txBody>
          <a:bodyPr anchor="ctr">
            <a:normAutofit/>
          </a:bodyPr>
          <a:lstStyle/>
          <a:p>
            <a:r>
              <a:rPr lang="de-DE" dirty="0"/>
              <a:t>Eigene Rückstände</a:t>
            </a:r>
          </a:p>
        </p:txBody>
      </p:sp>
      <p:pic>
        <p:nvPicPr>
          <p:cNvPr id="15" name="Bild 69">
            <a:extLst>
              <a:ext uri="{FF2B5EF4-FFF2-40B4-BE49-F238E27FC236}">
                <a16:creationId xmlns:a16="http://schemas.microsoft.com/office/drawing/2014/main" id="{A8B0F4E1-D3D8-5442-9C98-02988A30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17" y="460295"/>
            <a:ext cx="5325944" cy="1168480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049E868-A569-D045-8AFD-B5E3E678C680}"/>
              </a:ext>
            </a:extLst>
          </p:cNvPr>
          <p:cNvSpPr/>
          <p:nvPr/>
        </p:nvSpPr>
        <p:spPr>
          <a:xfrm>
            <a:off x="5672510" y="1161164"/>
            <a:ext cx="479747" cy="23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2">
            <a:extLst>
              <a:ext uri="{FF2B5EF4-FFF2-40B4-BE49-F238E27FC236}">
                <a16:creationId xmlns:a16="http://schemas.microsoft.com/office/drawing/2014/main" id="{37A19BC1-FB7E-2D45-A952-EF04D012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51" y="3428999"/>
            <a:ext cx="2805125" cy="192881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3946E1C-1899-AE44-97F9-FC7BD706BDF3}"/>
              </a:ext>
            </a:extLst>
          </p:cNvPr>
          <p:cNvSpPr/>
          <p:nvPr/>
        </p:nvSpPr>
        <p:spPr>
          <a:xfrm>
            <a:off x="4713015" y="3407257"/>
            <a:ext cx="959495" cy="25615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</a:rPr>
              <a:t>Eigen</a:t>
            </a:r>
          </a:p>
          <a:p>
            <a:pPr algn="ctr"/>
            <a:endParaRPr lang="de-DE" sz="2000" dirty="0">
              <a:latin typeface="+mj-lt"/>
            </a:endParaRPr>
          </a:p>
          <a:p>
            <a:pPr algn="ctr"/>
            <a:r>
              <a:rPr lang="de-DE" sz="2000" dirty="0">
                <a:solidFill>
                  <a:srgbClr val="FF0000"/>
                </a:solidFill>
                <a:latin typeface="+mj-lt"/>
              </a:rPr>
              <a:t>„wir zahlen“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CE06041-F24D-A243-AB3D-77C9924F71AC}"/>
              </a:ext>
            </a:extLst>
          </p:cNvPr>
          <p:cNvSpPr/>
          <p:nvPr/>
        </p:nvSpPr>
        <p:spPr>
          <a:xfrm>
            <a:off x="6096000" y="2284699"/>
            <a:ext cx="5325944" cy="8303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+mj-lt"/>
              </a:rPr>
              <a:t>Rücks</a:t>
            </a:r>
            <a:r>
              <a:rPr lang="de-DE" sz="2000" dirty="0">
                <a:solidFill>
                  <a:schemeClr val="bg1"/>
                </a:solidFill>
                <a:latin typeface="+mj-lt"/>
              </a:rPr>
              <a:t>tä</a:t>
            </a:r>
            <a:r>
              <a:rPr lang="de-DE" sz="2000" dirty="0">
                <a:latin typeface="+mj-lt"/>
              </a:rPr>
              <a:t>nd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de-DE" sz="2000" dirty="0">
                <a:latin typeface="+mj-lt"/>
              </a:rPr>
              <a:t>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Ein</a:t>
            </a:r>
            <a:r>
              <a:rPr lang="de-DE" sz="2000" dirty="0">
                <a:latin typeface="+mj-lt"/>
              </a:rPr>
              <a:t>buchen„... 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„ Im Nachhinein...“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E448B3A0-1FDB-2248-A456-1F1486D92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91102"/>
              </p:ext>
            </p:extLst>
          </p:nvPr>
        </p:nvGraphicFramePr>
        <p:xfrm>
          <a:off x="6193797" y="3495954"/>
          <a:ext cx="5411764" cy="2308860"/>
        </p:xfrm>
        <a:graphic>
          <a:graphicData uri="http://schemas.openxmlformats.org/drawingml/2006/table">
            <a:tbl>
              <a:tblPr/>
              <a:tblGrid>
                <a:gridCol w="101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Eigene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ggf. UST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während des Jahres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nichts, da im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Nachhin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Folgejahr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7 Aufwand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(für Folgejahr)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0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53911-F752-954E-93AD-F00A9B6F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7" y="167411"/>
            <a:ext cx="3603009" cy="3810000"/>
          </a:xfrm>
        </p:spPr>
        <p:txBody>
          <a:bodyPr anchor="ctr">
            <a:normAutofit/>
          </a:bodyPr>
          <a:lstStyle/>
          <a:p>
            <a:r>
              <a:rPr lang="de-DE" dirty="0"/>
              <a:t>Fremde Rückstände</a:t>
            </a:r>
          </a:p>
        </p:txBody>
      </p:sp>
      <p:pic>
        <p:nvPicPr>
          <p:cNvPr id="15" name="Bild 69">
            <a:extLst>
              <a:ext uri="{FF2B5EF4-FFF2-40B4-BE49-F238E27FC236}">
                <a16:creationId xmlns:a16="http://schemas.microsoft.com/office/drawing/2014/main" id="{A8B0F4E1-D3D8-5442-9C98-02988A30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17" y="460295"/>
            <a:ext cx="5325944" cy="1168480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2049E868-A569-D045-8AFD-B5E3E678C680}"/>
              </a:ext>
            </a:extLst>
          </p:cNvPr>
          <p:cNvSpPr/>
          <p:nvPr/>
        </p:nvSpPr>
        <p:spPr>
          <a:xfrm>
            <a:off x="5672510" y="1350320"/>
            <a:ext cx="479747" cy="23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2">
            <a:extLst>
              <a:ext uri="{FF2B5EF4-FFF2-40B4-BE49-F238E27FC236}">
                <a16:creationId xmlns:a16="http://schemas.microsoft.com/office/drawing/2014/main" id="{E1F7F369-3ADF-DA47-8D00-73531DF4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1" y="3322801"/>
            <a:ext cx="3125803" cy="2149312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51CC1A8C-A17C-F44A-A610-C0878D449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87398"/>
              </p:ext>
            </p:extLst>
          </p:nvPr>
        </p:nvGraphicFramePr>
        <p:xfrm>
          <a:off x="6349545" y="3518637"/>
          <a:ext cx="5497390" cy="2430780"/>
        </p:xfrm>
        <a:graphic>
          <a:graphicData uri="http://schemas.openxmlformats.org/drawingml/2006/table">
            <a:tbl>
              <a:tblPr/>
              <a:tblGrid>
                <a:gridCol w="13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4) Fremde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ggf. VOST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...nichts da im Nachhinein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4, 8Ertrag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4, 8 Ertrag </a:t>
                      </a:r>
                    </a:p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(für Folgejahr)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</a:t>
                      </a:r>
                      <a:r>
                        <a:rPr lang="de-DE" sz="16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4EE0480C-9ADF-5444-9C7A-4908647AA801}"/>
              </a:ext>
            </a:extLst>
          </p:cNvPr>
          <p:cNvCxnSpPr/>
          <p:nvPr/>
        </p:nvCxnSpPr>
        <p:spPr>
          <a:xfrm>
            <a:off x="8739653" y="4834142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35994E88-A1F6-4546-A505-3494CCF092C7}"/>
              </a:ext>
            </a:extLst>
          </p:cNvPr>
          <p:cNvSpPr/>
          <p:nvPr/>
        </p:nvSpPr>
        <p:spPr>
          <a:xfrm>
            <a:off x="6349544" y="2460388"/>
            <a:ext cx="5497389" cy="8303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latin typeface="+mj-lt"/>
              </a:rPr>
              <a:t>Rücks</a:t>
            </a:r>
            <a:r>
              <a:rPr lang="de-DE" sz="2000" dirty="0">
                <a:solidFill>
                  <a:schemeClr val="bg1"/>
                </a:solidFill>
                <a:latin typeface="+mj-lt"/>
              </a:rPr>
              <a:t>tä</a:t>
            </a:r>
            <a:r>
              <a:rPr lang="de-DE" sz="2000" dirty="0">
                <a:latin typeface="+mj-lt"/>
              </a:rPr>
              <a:t>nd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de-DE" sz="2000" dirty="0">
                <a:latin typeface="+mj-lt"/>
              </a:rPr>
              <a:t>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Ein</a:t>
            </a:r>
            <a:r>
              <a:rPr lang="de-DE" sz="2000" dirty="0">
                <a:latin typeface="+mj-lt"/>
              </a:rPr>
              <a:t>buchen„...       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„ Im Nachhinein...“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CC28B21-2681-E846-8BE9-51887EA491F7}"/>
              </a:ext>
            </a:extLst>
          </p:cNvPr>
          <p:cNvSpPr/>
          <p:nvPr/>
        </p:nvSpPr>
        <p:spPr>
          <a:xfrm>
            <a:off x="4970930" y="3579597"/>
            <a:ext cx="1033551" cy="2308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+mj-lt"/>
              </a:rPr>
              <a:t>Fremd</a:t>
            </a:r>
          </a:p>
          <a:p>
            <a:pPr algn="ctr"/>
            <a:endParaRPr lang="de-DE" sz="2000" dirty="0">
              <a:latin typeface="+mj-lt"/>
            </a:endParaRPr>
          </a:p>
          <a:p>
            <a:pPr algn="ctr"/>
            <a:r>
              <a:rPr lang="de-DE" sz="2000" dirty="0">
                <a:solidFill>
                  <a:srgbClr val="FF0000"/>
                </a:solidFill>
                <a:latin typeface="+mj-lt"/>
              </a:rPr>
              <a:t>„wir erhalten“</a:t>
            </a:r>
          </a:p>
        </p:txBody>
      </p:sp>
    </p:spTree>
    <p:extLst>
      <p:ext uri="{BB962C8B-B14F-4D97-AF65-F5344CB8AC3E}">
        <p14:creationId xmlns:p14="http://schemas.microsoft.com/office/powerpoint/2010/main" val="45123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PortalVTI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5B5B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Macintosh PowerPoint</Application>
  <PresentationFormat>Breitbild</PresentationFormat>
  <Paragraphs>312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Trade Gothic Next Cond</vt:lpstr>
      <vt:lpstr>Trade Gothic Next Light</vt:lpstr>
      <vt:lpstr>PortalVTI</vt:lpstr>
      <vt:lpstr>Rechnungsabgrenzungen </vt:lpstr>
      <vt:lpstr>Manner AG bezahlt die Feuer-Versicherungsprämie in Höhe von 3.000,00 Euro am 1.12.2019 für 3 Monate im Voraus per Banküberweisung.</vt:lpstr>
      <vt:lpstr>Rechnungsabgrenzungen bei Manner AG</vt:lpstr>
      <vt:lpstr>Was sind Rechnungs-abgrenzungen?</vt:lpstr>
      <vt:lpstr>Welches Prinzip ist anwendbar?</vt:lpstr>
      <vt:lpstr>Eigene Vorauszahlung</vt:lpstr>
      <vt:lpstr>Fremde Vorauszahlung</vt:lpstr>
      <vt:lpstr>Eigene Rückstände</vt:lpstr>
      <vt:lpstr>Fremde Rückstände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Rechnungsabgrenzungen </dc:title>
  <dc:creator>Werner Holzheu</dc:creator>
  <cp:lastModifiedBy>Werner Holzheu</cp:lastModifiedBy>
  <cp:revision>8</cp:revision>
  <dcterms:created xsi:type="dcterms:W3CDTF">2021-05-09T19:03:18Z</dcterms:created>
  <dcterms:modified xsi:type="dcterms:W3CDTF">2021-05-09T20:13:34Z</dcterms:modified>
</cp:coreProperties>
</file>