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328" r:id="rId3"/>
    <p:sldId id="329" r:id="rId4"/>
    <p:sldId id="330" r:id="rId5"/>
    <p:sldId id="333" r:id="rId6"/>
    <p:sldId id="331" r:id="rId7"/>
    <p:sldId id="325" r:id="rId8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/>
    <p:restoredTop sz="94668"/>
  </p:normalViewPr>
  <p:slideViewPr>
    <p:cSldViewPr snapToGrid="0" snapToObjects="1">
      <p:cViewPr varScale="1">
        <p:scale>
          <a:sx n="88" d="100"/>
          <a:sy n="88" d="100"/>
        </p:scale>
        <p:origin x="1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74505-FD7E-704E-86A6-E66D0310CFD3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89E3-2D14-714F-B008-AFC2552E99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31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889E3-2D14-714F-B008-AFC2552E992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4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889E3-2D14-714F-B008-AFC2552E992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50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11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94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82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42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09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76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97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88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64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67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54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7F31-4265-7546-994B-B24F609DD778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96AF-76DB-A44F-A856-644EAA9FD6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3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pJtz8_v3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AA778F3A-386C-3348-8098-57E80B044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61" r="9090" b="23121"/>
          <a:stretch/>
        </p:blipFill>
        <p:spPr>
          <a:xfrm>
            <a:off x="0" y="11"/>
            <a:ext cx="9099931" cy="71993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DEDB70-1862-344C-AC9E-7F13358E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129" y="81514"/>
            <a:ext cx="4223597" cy="2322903"/>
          </a:xfrm>
        </p:spPr>
        <p:txBody>
          <a:bodyPr anchor="b">
            <a:normAutofit/>
          </a:bodyPr>
          <a:lstStyle/>
          <a:p>
            <a:pPr algn="l"/>
            <a:r>
              <a:rPr lang="de-DE" sz="5039" b="1" dirty="0"/>
              <a:t>Fall </a:t>
            </a:r>
            <a:r>
              <a:rPr lang="de-DE" sz="5039" b="1" dirty="0" err="1"/>
              <a:t>and</a:t>
            </a:r>
            <a:r>
              <a:rPr lang="de-DE" sz="5039" b="1" dirty="0"/>
              <a:t> </a:t>
            </a:r>
            <a:r>
              <a:rPr lang="de-DE" sz="5039" b="1" dirty="0" err="1"/>
              <a:t>Rise</a:t>
            </a:r>
            <a:r>
              <a:rPr lang="de-DE" sz="5039" b="1" dirty="0"/>
              <a:t> </a:t>
            </a:r>
            <a:br>
              <a:rPr lang="de-DE" sz="5039" b="1" dirty="0"/>
            </a:br>
            <a:r>
              <a:rPr lang="de-DE" sz="5039" b="1" dirty="0" err="1"/>
              <a:t>of</a:t>
            </a:r>
            <a:r>
              <a:rPr lang="de-DE" sz="5039" b="1" dirty="0"/>
              <a:t> Josef </a:t>
            </a:r>
            <a:r>
              <a:rPr lang="de-DE" sz="5039" b="1" dirty="0" err="1"/>
              <a:t>Zotter</a:t>
            </a:r>
            <a:br>
              <a:rPr lang="de-DE" sz="5039" b="1" dirty="0"/>
            </a:br>
            <a:endParaRPr lang="de-DE" sz="5039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BAB9F9-55D0-A143-89CF-609AABE3D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770283"/>
            <a:ext cx="4223596" cy="12682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sz="2100" dirty="0"/>
              <a:t>„Major </a:t>
            </a:r>
            <a:r>
              <a:rPr lang="de-DE" sz="2100" dirty="0" err="1"/>
              <a:t>business</a:t>
            </a:r>
            <a:r>
              <a:rPr lang="de-DE" sz="2100" dirty="0"/>
              <a:t> </a:t>
            </a:r>
            <a:r>
              <a:rPr lang="de-DE" sz="2100" dirty="0" err="1"/>
              <a:t>failures</a:t>
            </a:r>
            <a:r>
              <a:rPr lang="de-DE" sz="2100" dirty="0"/>
              <a:t>“</a:t>
            </a:r>
          </a:p>
          <a:p>
            <a:pPr algn="l"/>
            <a:r>
              <a:rPr lang="de-DE" sz="2100" dirty="0"/>
              <a:t>Bergheidengasse </a:t>
            </a:r>
          </a:p>
          <a:p>
            <a:pPr algn="l"/>
            <a:r>
              <a:rPr lang="de-DE" sz="2100" dirty="0"/>
              <a:t>2hrd 2020_21</a:t>
            </a:r>
          </a:p>
          <a:p>
            <a:pPr algn="l"/>
            <a:r>
              <a:rPr lang="de-DE" sz="2100" dirty="0"/>
              <a:t>Werner </a:t>
            </a:r>
            <a:r>
              <a:rPr lang="de-DE" sz="2100" dirty="0" err="1"/>
              <a:t>Holzheu</a:t>
            </a:r>
            <a:endParaRPr lang="de-DE" sz="2100" dirty="0"/>
          </a:p>
        </p:txBody>
      </p:sp>
    </p:spTree>
    <p:extLst>
      <p:ext uri="{BB962C8B-B14F-4D97-AF65-F5344CB8AC3E}">
        <p14:creationId xmlns:p14="http://schemas.microsoft.com/office/powerpoint/2010/main" val="922355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9" y="0"/>
            <a:ext cx="7197513" cy="7199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7512" cy="719931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78711"/>
            <a:ext cx="7114712" cy="4297025"/>
            <a:chOff x="1" y="2075420"/>
            <a:chExt cx="12048729" cy="4093306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521500" y="1257824"/>
            <a:ext cx="2935637" cy="4199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699" y="158462"/>
            <a:ext cx="323969" cy="549007"/>
            <a:chOff x="7029447" y="3514725"/>
            <a:chExt cx="1285875" cy="54900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nhaltsplatzhalter 4" descr="Ein Bild, das Straße, Baum, draußen, Himmel enthält.&#10;&#10;Automatisch generierte Beschreibung">
            <a:extLst>
              <a:ext uri="{FF2B5EF4-FFF2-40B4-BE49-F238E27FC236}">
                <a16:creationId xmlns:a16="http://schemas.microsoft.com/office/drawing/2014/main" id="{CB80B6A0-653C-0C4C-9B5B-F90492C8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" r="1" b="12315"/>
          <a:stretch/>
        </p:blipFill>
        <p:spPr>
          <a:xfrm>
            <a:off x="369998" y="333383"/>
            <a:ext cx="6407524" cy="368304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17599" y="623494"/>
            <a:ext cx="304800" cy="253776"/>
            <a:chOff x="215328" y="-46937"/>
            <a:chExt cx="304800" cy="27738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446402"/>
            <a:ext cx="3599653" cy="746650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483044" y="6249874"/>
            <a:ext cx="1349871" cy="549007"/>
            <a:chOff x="7029447" y="3514725"/>
            <a:chExt cx="1285875" cy="54900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991EA02-7690-4950-8E55-C71CD9158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501" y="4218120"/>
            <a:ext cx="3350530" cy="2235586"/>
          </a:xfrm>
          <a:noFill/>
        </p:spPr>
        <p:txBody>
          <a:bodyPr anchor="t"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1961 born in </a:t>
            </a:r>
            <a:r>
              <a:rPr lang="en-US" sz="1500" dirty="0" err="1">
                <a:solidFill>
                  <a:schemeClr val="bg1"/>
                </a:solidFill>
              </a:rPr>
              <a:t>Feldbach</a:t>
            </a:r>
            <a:r>
              <a:rPr lang="en-US" sz="1500" dirty="0">
                <a:solidFill>
                  <a:schemeClr val="bg1"/>
                </a:solidFill>
              </a:rPr>
              <a:t> Styria / Austria</a:t>
            </a:r>
          </a:p>
          <a:p>
            <a:r>
              <a:rPr lang="en-US" sz="1500" dirty="0">
                <a:solidFill>
                  <a:schemeClr val="bg1"/>
                </a:solidFill>
              </a:rPr>
              <a:t>Was trained as chief in </a:t>
            </a:r>
            <a:r>
              <a:rPr lang="en-US" sz="1500" dirty="0" err="1">
                <a:solidFill>
                  <a:schemeClr val="bg1"/>
                </a:solidFill>
              </a:rPr>
              <a:t>Söchau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r>
              <a:rPr lang="en-US" sz="1500" dirty="0">
                <a:solidFill>
                  <a:schemeClr val="bg1"/>
                </a:solidFill>
              </a:rPr>
              <a:t>As cook and </a:t>
            </a:r>
            <a:r>
              <a:rPr lang="en-US" sz="1500" dirty="0" err="1">
                <a:solidFill>
                  <a:schemeClr val="bg1"/>
                </a:solidFill>
              </a:rPr>
              <a:t>partissier</a:t>
            </a:r>
            <a:r>
              <a:rPr lang="en-US" sz="1500" dirty="0">
                <a:solidFill>
                  <a:schemeClr val="bg1"/>
                </a:solidFill>
              </a:rPr>
              <a:t> he moved to different places including the USA</a:t>
            </a:r>
          </a:p>
          <a:p>
            <a:r>
              <a:rPr lang="en-US" sz="1500" dirty="0">
                <a:solidFill>
                  <a:schemeClr val="bg1"/>
                </a:solidFill>
              </a:rPr>
              <a:t>Joined Werner Matt at the Vienna Hilton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And in 1987 we wanted to start his own business</a:t>
            </a:r>
          </a:p>
        </p:txBody>
      </p:sp>
    </p:spTree>
    <p:extLst>
      <p:ext uri="{BB962C8B-B14F-4D97-AF65-F5344CB8AC3E}">
        <p14:creationId xmlns:p14="http://schemas.microsoft.com/office/powerpoint/2010/main" val="171802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9" y="0"/>
            <a:ext cx="7197513" cy="7199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7512" cy="719931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23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78711"/>
            <a:ext cx="7114712" cy="4297025"/>
            <a:chOff x="1" y="2075420"/>
            <a:chExt cx="12048729" cy="4093306"/>
          </a:xfrm>
        </p:grpSpPr>
        <p:sp>
          <p:nvSpPr>
            <p:cNvPr id="58" name="Oval 2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25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2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27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2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29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3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521500" y="1257824"/>
            <a:ext cx="2935637" cy="4199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3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699" y="158462"/>
            <a:ext cx="323969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3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446402"/>
            <a:ext cx="3599653" cy="746650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483044" y="6249874"/>
            <a:ext cx="1349871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4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325E641E-5D36-A14C-ACD9-E90A0870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63" y="4218113"/>
            <a:ext cx="2994530" cy="223557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6" name="Inhaltsplatzhalter 5" descr="Ein Bild, das Himmel, draußen, Gebäude, Verwaltungsgebäude enthält.&#10;&#10;Automatisch generierte Beschreibung">
            <a:extLst>
              <a:ext uri="{FF2B5EF4-FFF2-40B4-BE49-F238E27FC236}">
                <a16:creationId xmlns:a16="http://schemas.microsoft.com/office/drawing/2014/main" id="{51F60B0C-7128-D943-991A-6807475BEB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4750" r="-1" b="18780"/>
          <a:stretch/>
        </p:blipFill>
        <p:spPr>
          <a:xfrm>
            <a:off x="372814" y="766445"/>
            <a:ext cx="6402773" cy="3191912"/>
          </a:xfrm>
          <a:prstGeom prst="rect">
            <a:avLst/>
          </a:prstGeom>
        </p:spPr>
      </p:pic>
      <p:grpSp>
        <p:nvGrpSpPr>
          <p:cNvPr id="68" name="Group 4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17599" y="932561"/>
            <a:ext cx="304800" cy="253776"/>
            <a:chOff x="215328" y="-46937"/>
            <a:chExt cx="304800" cy="277384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5994021" y="4483394"/>
            <a:ext cx="1120691" cy="1992340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C49F5013-F08A-8741-A730-DE4ED7B5877C}"/>
              </a:ext>
            </a:extLst>
          </p:cNvPr>
          <p:cNvSpPr txBox="1">
            <a:spLocks/>
          </p:cNvSpPr>
          <p:nvPr/>
        </p:nvSpPr>
        <p:spPr>
          <a:xfrm>
            <a:off x="3498861" y="4218120"/>
            <a:ext cx="3276721" cy="22355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179977" indent="-179977" algn="l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2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30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884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37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791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74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9698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9652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960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Josef </a:t>
            </a:r>
            <a:r>
              <a:rPr lang="en-US" sz="1300" dirty="0" err="1">
                <a:solidFill>
                  <a:schemeClr val="bg1"/>
                </a:solidFill>
              </a:rPr>
              <a:t>Zotter</a:t>
            </a:r>
            <a:r>
              <a:rPr lang="en-US" sz="1300" dirty="0">
                <a:solidFill>
                  <a:schemeClr val="bg1"/>
                </a:solidFill>
              </a:rPr>
              <a:t> moved to Graz in 1987.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Founded his own business – a </a:t>
            </a:r>
            <a:r>
              <a:rPr lang="en-US" sz="1300" dirty="0" err="1">
                <a:solidFill>
                  <a:schemeClr val="bg1"/>
                </a:solidFill>
              </a:rPr>
              <a:t>confisserie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Opened up quickly 4 branches.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Being an entrepreneur is different from working for a hotel (management people, finance, …)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Liquidity crises in 1996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Bankruptcy and closure of business (</a:t>
            </a:r>
            <a:r>
              <a:rPr lang="en-US" sz="1300" dirty="0" err="1">
                <a:solidFill>
                  <a:schemeClr val="bg1"/>
                </a:solidFill>
              </a:rPr>
              <a:t>Konkurs</a:t>
            </a:r>
            <a:r>
              <a:rPr lang="en-US" sz="13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9" name="Titel 1">
            <a:extLst>
              <a:ext uri="{FF2B5EF4-FFF2-40B4-BE49-F238E27FC236}">
                <a16:creationId xmlns:a16="http://schemas.microsoft.com/office/drawing/2014/main" id="{ABB31DB6-C2C8-C448-BD52-FFF0BA93213D}"/>
              </a:ext>
            </a:extLst>
          </p:cNvPr>
          <p:cNvSpPr txBox="1">
            <a:spLocks/>
          </p:cNvSpPr>
          <p:nvPr/>
        </p:nvSpPr>
        <p:spPr>
          <a:xfrm>
            <a:off x="321591" y="4204569"/>
            <a:ext cx="2567749" cy="223557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000" dirty="0">
                <a:solidFill>
                  <a:schemeClr val="bg1"/>
                </a:solidFill>
              </a:rPr>
              <a:t>In 1996:</a:t>
            </a:r>
          </a:p>
          <a:p>
            <a:pPr defTabSz="914400"/>
            <a:r>
              <a:rPr lang="en-US" sz="3000" dirty="0">
                <a:solidFill>
                  <a:schemeClr val="bg1"/>
                </a:solidFill>
              </a:rPr>
              <a:t>Bankruptcy</a:t>
            </a:r>
          </a:p>
        </p:txBody>
      </p:sp>
    </p:spTree>
    <p:extLst>
      <p:ext uri="{BB962C8B-B14F-4D97-AF65-F5344CB8AC3E}">
        <p14:creationId xmlns:p14="http://schemas.microsoft.com/office/powerpoint/2010/main" val="291912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9" y="0"/>
            <a:ext cx="7197513" cy="7199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7512" cy="719931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78711"/>
            <a:ext cx="7114712" cy="4297025"/>
            <a:chOff x="1" y="2075420"/>
            <a:chExt cx="12048729" cy="40933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521500" y="1257824"/>
            <a:ext cx="2935637" cy="4199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699" y="158462"/>
            <a:ext cx="323969" cy="549007"/>
            <a:chOff x="7029447" y="3514725"/>
            <a:chExt cx="1285875" cy="54900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nhaltsplatzhalter 5" descr="Ein Bild, das Text, Himmel, draußen, Straße enthält.&#10;&#10;Automatisch generierte Beschreibung">
            <a:extLst>
              <a:ext uri="{FF2B5EF4-FFF2-40B4-BE49-F238E27FC236}">
                <a16:creationId xmlns:a16="http://schemas.microsoft.com/office/drawing/2014/main" id="{3D4EC74D-1566-A647-AA08-B71780607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0612" r="1" b="2749"/>
          <a:stretch/>
        </p:blipFill>
        <p:spPr>
          <a:xfrm>
            <a:off x="369998" y="333383"/>
            <a:ext cx="6407524" cy="368304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17599" y="623494"/>
            <a:ext cx="304800" cy="253776"/>
            <a:chOff x="215328" y="-46937"/>
            <a:chExt cx="304800" cy="277384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446402"/>
            <a:ext cx="3599653" cy="746650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483044" y="6249874"/>
            <a:ext cx="1349871" cy="549007"/>
            <a:chOff x="7029447" y="3514725"/>
            <a:chExt cx="1285875" cy="54900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C40FF92-40C4-4E4E-BF48-2794B63F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91" y="4204569"/>
            <a:ext cx="2567749" cy="223557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dirty="0">
                <a:solidFill>
                  <a:schemeClr val="bg1"/>
                </a:solidFill>
              </a:rPr>
              <a:t>Back to success with creativity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innovation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right mindset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1283B343-3C39-2F42-AA1F-EFF9B710317B}"/>
              </a:ext>
            </a:extLst>
          </p:cNvPr>
          <p:cNvSpPr txBox="1">
            <a:spLocks/>
          </p:cNvSpPr>
          <p:nvPr/>
        </p:nvSpPr>
        <p:spPr>
          <a:xfrm>
            <a:off x="2957790" y="4155402"/>
            <a:ext cx="4216328" cy="28227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179977" indent="-179977" algn="l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2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30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884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37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791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74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9698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9652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960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Returned to his parents’ farm at </a:t>
            </a:r>
            <a:r>
              <a:rPr lang="en-US" sz="1300" dirty="0" err="1">
                <a:solidFill>
                  <a:schemeClr val="bg1"/>
                </a:solidFill>
              </a:rPr>
              <a:t>Bergl</a:t>
            </a:r>
            <a:r>
              <a:rPr lang="en-US" sz="1300" dirty="0">
                <a:solidFill>
                  <a:schemeClr val="bg1"/>
                </a:solidFill>
              </a:rPr>
              <a:t> near </a:t>
            </a:r>
            <a:r>
              <a:rPr lang="en-US" sz="1300" dirty="0" err="1">
                <a:solidFill>
                  <a:schemeClr val="bg1"/>
                </a:solidFill>
              </a:rPr>
              <a:t>Riegersburg</a:t>
            </a:r>
            <a:endParaRPr lang="en-US" sz="1300" dirty="0">
              <a:solidFill>
                <a:schemeClr val="bg1"/>
              </a:solidFill>
            </a:endParaRP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Focused on his routes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Used his creativity to try something new: He reinvented chocolate!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Hand scooped chocolate in many different </a:t>
            </a:r>
            <a:r>
              <a:rPr lang="en-US" sz="1300" dirty="0" err="1">
                <a:solidFill>
                  <a:schemeClr val="bg1"/>
                </a:solidFill>
              </a:rPr>
              <a:t>flavours</a:t>
            </a:r>
            <a:endParaRPr lang="en-US" sz="1300" dirty="0">
              <a:solidFill>
                <a:schemeClr val="bg1"/>
              </a:solidFill>
            </a:endParaRP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His creations became a ”must have”.</a:t>
            </a:r>
          </a:p>
          <a:p>
            <a:pPr indent="-228600" defTabSz="914400"/>
            <a:endParaRPr lang="en-US" sz="1300" dirty="0">
              <a:solidFill>
                <a:schemeClr val="bg1"/>
              </a:solidFill>
            </a:endParaRPr>
          </a:p>
          <a:p>
            <a:pPr marL="0" indent="-228600" defTabSz="914400"/>
            <a:r>
              <a:rPr lang="en-US" sz="1300" dirty="0">
                <a:solidFill>
                  <a:schemeClr val="bg1"/>
                </a:solidFill>
              </a:rPr>
              <a:t>By 2008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&gt; 14 Mio € revenue and 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&gt; 3 Mio € profit</a:t>
            </a:r>
          </a:p>
          <a:p>
            <a:pPr indent="-228600" defTabSz="914400"/>
            <a:endParaRPr lang="en-US" sz="1300" dirty="0">
              <a:solidFill>
                <a:schemeClr val="bg1"/>
              </a:solidFill>
            </a:endParaRPr>
          </a:p>
          <a:p>
            <a:pPr indent="-228600" defTabSz="914400"/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8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9313" cy="7199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01"/>
            <a:ext cx="3988389" cy="7199813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01"/>
            <a:ext cx="3515676" cy="7199813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465333D2-36F7-C040-A72F-1404AA8A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0" y="1470260"/>
            <a:ext cx="2289382" cy="2361374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br>
              <a:rPr lang="en-US" sz="3000" dirty="0"/>
            </a:br>
            <a:r>
              <a:rPr lang="en-US" sz="3000" dirty="0"/>
              <a:t>Bean to bar philosophy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100 % organic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100 % </a:t>
            </a:r>
            <a:br>
              <a:rPr lang="en-US" sz="3000" dirty="0"/>
            </a:br>
            <a:r>
              <a:rPr lang="en-US" sz="3000" dirty="0"/>
              <a:t>fair trade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6BBD6D-94B0-5640-BEF8-0476AEED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128" y="166546"/>
            <a:ext cx="1600616" cy="32665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4EFD92-B477-2D49-9EB9-9EEFF17C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696" y="3599656"/>
            <a:ext cx="3717048" cy="32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9313" cy="7199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01"/>
            <a:ext cx="3988389" cy="7199813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01"/>
            <a:ext cx="3515676" cy="7199813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465333D2-36F7-C040-A72F-1404AA8A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69" y="1238031"/>
            <a:ext cx="2289382" cy="23613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br>
              <a:rPr lang="en-US" sz="3700" dirty="0"/>
            </a:br>
            <a:r>
              <a:rPr lang="en-US" sz="3700" dirty="0"/>
              <a:t>2010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Invitation to Harvard Business School</a:t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C22691-BFDE-C441-B86F-4B8E0CE9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89" y="346236"/>
            <a:ext cx="2944343" cy="325342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63E38A6-6CB6-1640-A801-44F2EAEF7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615" y="4243810"/>
            <a:ext cx="3868365" cy="23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9" y="0"/>
            <a:ext cx="7197513" cy="7199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7512" cy="719931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78711"/>
            <a:ext cx="7114712" cy="4297025"/>
            <a:chOff x="1" y="2075420"/>
            <a:chExt cx="12048729" cy="4093306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521500" y="1257824"/>
            <a:ext cx="2935637" cy="4199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699" y="158462"/>
            <a:ext cx="323969" cy="549007"/>
            <a:chOff x="7029447" y="3514725"/>
            <a:chExt cx="1285875" cy="54900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nhaltsplatzhalter 5" descr="Ein Bild, das Text, drinnen, mehrere, zugemüllt enthält.&#10;&#10;Automatisch generierte Beschreibung">
            <a:extLst>
              <a:ext uri="{FF2B5EF4-FFF2-40B4-BE49-F238E27FC236}">
                <a16:creationId xmlns:a16="http://schemas.microsoft.com/office/drawing/2014/main" id="{4330071F-7586-6545-A163-40611378B5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943" r="1" b="6945"/>
          <a:stretch/>
        </p:blipFill>
        <p:spPr>
          <a:xfrm>
            <a:off x="369998" y="333383"/>
            <a:ext cx="6407524" cy="3683047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17599" y="623494"/>
            <a:ext cx="304800" cy="253776"/>
            <a:chOff x="215328" y="-46937"/>
            <a:chExt cx="304800" cy="2773841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446402"/>
            <a:ext cx="3599653" cy="746650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483044" y="6249874"/>
            <a:ext cx="1349871" cy="549007"/>
            <a:chOff x="7029447" y="3514725"/>
            <a:chExt cx="1285875" cy="54900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16B165A-F6BF-E541-A8DE-55B1ED41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64" y="4218113"/>
            <a:ext cx="2698006" cy="223557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400" b="1">
                <a:solidFill>
                  <a:schemeClr val="bg1"/>
                </a:solidFill>
              </a:rPr>
              <a:t>One of Austria’s most innovative and successful entrepreneurs </a:t>
            </a:r>
            <a:br>
              <a:rPr lang="en-US" sz="2400">
                <a:solidFill>
                  <a:schemeClr val="bg1"/>
                </a:solidFill>
              </a:rPr>
            </a:br>
            <a:br>
              <a:rPr lang="en-US" sz="2400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9297C7-FDE0-DA47-9CCA-96677405A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9500" y="4218120"/>
            <a:ext cx="3733167" cy="2647810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&gt; 500 different flavors (vinegar, bread or fish?) 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&gt; 500 tons of cocoa beans per year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&gt; 80.000 chocolate bars per day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&gt; 200 Employees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Member of World Fair trade </a:t>
            </a:r>
            <a:r>
              <a:rPr lang="en-US" sz="1300" dirty="0" err="1">
                <a:solidFill>
                  <a:schemeClr val="bg1"/>
                </a:solidFill>
              </a:rPr>
              <a:t>organisation</a:t>
            </a:r>
            <a:endParaRPr lang="en-US" sz="1300" dirty="0">
              <a:solidFill>
                <a:schemeClr val="bg1"/>
              </a:solidFill>
            </a:endParaRP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Since 2015 among Top 25 chocolatiers in the world 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Academy of Chocolate Award 2016 / London</a:t>
            </a:r>
          </a:p>
          <a:p>
            <a:pPr indent="-228600" defTabSz="914400"/>
            <a:r>
              <a:rPr lang="en-US" sz="1300" dirty="0">
                <a:solidFill>
                  <a:schemeClr val="bg1"/>
                </a:solidFill>
              </a:rPr>
              <a:t>Best Employer Award in Styria Award 2020</a:t>
            </a:r>
          </a:p>
          <a:p>
            <a:pPr indent="-228600" defTabSz="914400"/>
            <a:endParaRPr lang="en-US" sz="1300" dirty="0">
              <a:solidFill>
                <a:schemeClr val="bg1"/>
              </a:solidFill>
            </a:endParaRPr>
          </a:p>
          <a:p>
            <a:pPr marL="0" indent="0" defTabSz="914400">
              <a:buNone/>
            </a:pPr>
            <a:r>
              <a:rPr lang="en-US" sz="1300" dirty="0">
                <a:solidFill>
                  <a:schemeClr val="bg1"/>
                </a:solidFill>
                <a:hlinkClick r:id="rId3"/>
              </a:rPr>
              <a:t>https://www.youtube.com/watch?v=KOpJtz8_v3U</a:t>
            </a:r>
            <a:endParaRPr lang="en-US" sz="1300" dirty="0">
              <a:solidFill>
                <a:schemeClr val="bg1"/>
              </a:solidFill>
            </a:endParaRPr>
          </a:p>
          <a:p>
            <a:pPr indent="-228600" defTabSz="914400"/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291</Words>
  <Application>Microsoft Macintosh PowerPoint</Application>
  <PresentationFormat>Benutzerdefiniert</PresentationFormat>
  <Paragraphs>44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Fall and Rise  of Josef Zotter </vt:lpstr>
      <vt:lpstr>PowerPoint-Präsentation</vt:lpstr>
      <vt:lpstr>  </vt:lpstr>
      <vt:lpstr>Back to success with creativity innovation right mindset</vt:lpstr>
      <vt:lpstr> Bean to bar philosophy  100 % organic  100 %  fair trade</vt:lpstr>
      <vt:lpstr> 2010  Invitation to Harvard Business School </vt:lpstr>
      <vt:lpstr>One of Austria’s most innovative and successful entrepreneurs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Unternehmenskrise bei Rosenberger</dc:title>
  <dc:creator>Werner Holzheu</dc:creator>
  <cp:lastModifiedBy>Werner Holzheu</cp:lastModifiedBy>
  <cp:revision>32</cp:revision>
  <dcterms:created xsi:type="dcterms:W3CDTF">2021-02-21T18:25:33Z</dcterms:created>
  <dcterms:modified xsi:type="dcterms:W3CDTF">2021-05-02T16:19:59Z</dcterms:modified>
</cp:coreProperties>
</file>