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sldIdLst>
    <p:sldId id="256" r:id="rId2"/>
    <p:sldId id="328" r:id="rId3"/>
    <p:sldId id="329" r:id="rId4"/>
    <p:sldId id="330" r:id="rId5"/>
    <p:sldId id="333" r:id="rId6"/>
    <p:sldId id="331" r:id="rId7"/>
    <p:sldId id="325" r:id="rId8"/>
  </p:sldIdLst>
  <p:sldSz cx="7199313" cy="71993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28"/>
    <p:restoredTop sz="94668"/>
  </p:normalViewPr>
  <p:slideViewPr>
    <p:cSldViewPr snapToGrid="0" snapToObjects="1">
      <p:cViewPr varScale="1">
        <p:scale>
          <a:sx n="88" d="100"/>
          <a:sy n="88" d="100"/>
        </p:scale>
        <p:origin x="3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474505-FD7E-704E-86A6-E66D0310CFD3}" type="datetimeFigureOut">
              <a:rPr lang="de-DE" smtClean="0"/>
              <a:t>02.05.21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4889E3-2D14-714F-B008-AFC2552E99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6314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4889E3-2D14-714F-B008-AFC2552E992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142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4889E3-2D14-714F-B008-AFC2552E992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1503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49" y="1178222"/>
            <a:ext cx="6119416" cy="2506427"/>
          </a:xfrm>
        </p:spPr>
        <p:txBody>
          <a:bodyPr anchor="b"/>
          <a:lstStyle>
            <a:lvl1pPr algn="ctr">
              <a:defRPr sz="4724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914" y="3781306"/>
            <a:ext cx="5399485" cy="1738167"/>
          </a:xfrm>
        </p:spPr>
        <p:txBody>
          <a:bodyPr/>
          <a:lstStyle>
            <a:lvl1pPr marL="0" indent="0" algn="ctr">
              <a:buNone/>
              <a:defRPr sz="1890"/>
            </a:lvl1pPr>
            <a:lvl2pPr marL="359954" indent="0" algn="ctr">
              <a:buNone/>
              <a:defRPr sz="1575"/>
            </a:lvl2pPr>
            <a:lvl3pPr marL="719907" indent="0" algn="ctr">
              <a:buNone/>
              <a:defRPr sz="1417"/>
            </a:lvl3pPr>
            <a:lvl4pPr marL="1079861" indent="0" algn="ctr">
              <a:buNone/>
              <a:defRPr sz="1260"/>
            </a:lvl4pPr>
            <a:lvl5pPr marL="1439814" indent="0" algn="ctr">
              <a:buNone/>
              <a:defRPr sz="1260"/>
            </a:lvl5pPr>
            <a:lvl6pPr marL="1799768" indent="0" algn="ctr">
              <a:buNone/>
              <a:defRPr sz="1260"/>
            </a:lvl6pPr>
            <a:lvl7pPr marL="2159721" indent="0" algn="ctr">
              <a:buNone/>
              <a:defRPr sz="1260"/>
            </a:lvl7pPr>
            <a:lvl8pPr marL="2519675" indent="0" algn="ctr">
              <a:buNone/>
              <a:defRPr sz="1260"/>
            </a:lvl8pPr>
            <a:lvl9pPr marL="2879628" indent="0" algn="ctr">
              <a:buNone/>
              <a:defRPr sz="126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97F31-4265-7546-994B-B24F609DD778}" type="datetimeFigureOut">
              <a:rPr lang="de-DE" smtClean="0"/>
              <a:t>02.05.21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096AF-76DB-A44F-A856-644EAA9FD6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8112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97F31-4265-7546-994B-B24F609DD778}" type="datetimeFigureOut">
              <a:rPr lang="de-DE" smtClean="0"/>
              <a:t>02.05.21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096AF-76DB-A44F-A856-644EAA9FD6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9949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52009" y="383297"/>
            <a:ext cx="1552352" cy="610108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4953" y="383297"/>
            <a:ext cx="4567064" cy="610108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97F31-4265-7546-994B-B24F609DD778}" type="datetimeFigureOut">
              <a:rPr lang="de-DE" smtClean="0"/>
              <a:t>02.05.21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096AF-76DB-A44F-A856-644EAA9FD6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2821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97F31-4265-7546-994B-B24F609DD778}" type="datetimeFigureOut">
              <a:rPr lang="de-DE" smtClean="0"/>
              <a:t>02.05.21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096AF-76DB-A44F-A856-644EAA9FD6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0424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04" y="1794831"/>
            <a:ext cx="6209407" cy="2994714"/>
          </a:xfrm>
        </p:spPr>
        <p:txBody>
          <a:bodyPr anchor="b"/>
          <a:lstStyle>
            <a:lvl1pPr>
              <a:defRPr sz="4724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1204" y="4817876"/>
            <a:ext cx="6209407" cy="1574849"/>
          </a:xfrm>
        </p:spPr>
        <p:txBody>
          <a:bodyPr/>
          <a:lstStyle>
            <a:lvl1pPr marL="0" indent="0">
              <a:buNone/>
              <a:defRPr sz="1890">
                <a:solidFill>
                  <a:schemeClr val="tx1"/>
                </a:solidFill>
              </a:defRPr>
            </a:lvl1pPr>
            <a:lvl2pPr marL="359954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2pPr>
            <a:lvl3pPr marL="719907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3pPr>
            <a:lvl4pPr marL="1079861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439814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179976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159721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519675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287962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97F31-4265-7546-994B-B24F609DD778}" type="datetimeFigureOut">
              <a:rPr lang="de-DE" smtClean="0"/>
              <a:t>02.05.21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096AF-76DB-A44F-A856-644EAA9FD6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3092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4953" y="1916484"/>
            <a:ext cx="3059708" cy="456789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652" y="1916484"/>
            <a:ext cx="3059708" cy="456789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97F31-4265-7546-994B-B24F609DD778}" type="datetimeFigureOut">
              <a:rPr lang="de-DE" smtClean="0"/>
              <a:t>02.05.21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096AF-76DB-A44F-A856-644EAA9FD6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3764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1" y="383299"/>
            <a:ext cx="6209407" cy="1391534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891" y="1764832"/>
            <a:ext cx="3045646" cy="864917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59954" indent="0">
              <a:buNone/>
              <a:defRPr sz="1575" b="1"/>
            </a:lvl2pPr>
            <a:lvl3pPr marL="719907" indent="0">
              <a:buNone/>
              <a:defRPr sz="1417" b="1"/>
            </a:lvl3pPr>
            <a:lvl4pPr marL="1079861" indent="0">
              <a:buNone/>
              <a:defRPr sz="1260" b="1"/>
            </a:lvl4pPr>
            <a:lvl5pPr marL="1439814" indent="0">
              <a:buNone/>
              <a:defRPr sz="1260" b="1"/>
            </a:lvl5pPr>
            <a:lvl6pPr marL="1799768" indent="0">
              <a:buNone/>
              <a:defRPr sz="1260" b="1"/>
            </a:lvl6pPr>
            <a:lvl7pPr marL="2159721" indent="0">
              <a:buNone/>
              <a:defRPr sz="1260" b="1"/>
            </a:lvl7pPr>
            <a:lvl8pPr marL="2519675" indent="0">
              <a:buNone/>
              <a:defRPr sz="1260" b="1"/>
            </a:lvl8pPr>
            <a:lvl9pPr marL="2879628" indent="0">
              <a:buNone/>
              <a:defRPr sz="126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91" y="2629749"/>
            <a:ext cx="3045646" cy="386796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44652" y="1764832"/>
            <a:ext cx="3060646" cy="864917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59954" indent="0">
              <a:buNone/>
              <a:defRPr sz="1575" b="1"/>
            </a:lvl2pPr>
            <a:lvl3pPr marL="719907" indent="0">
              <a:buNone/>
              <a:defRPr sz="1417" b="1"/>
            </a:lvl3pPr>
            <a:lvl4pPr marL="1079861" indent="0">
              <a:buNone/>
              <a:defRPr sz="1260" b="1"/>
            </a:lvl4pPr>
            <a:lvl5pPr marL="1439814" indent="0">
              <a:buNone/>
              <a:defRPr sz="1260" b="1"/>
            </a:lvl5pPr>
            <a:lvl6pPr marL="1799768" indent="0">
              <a:buNone/>
              <a:defRPr sz="1260" b="1"/>
            </a:lvl6pPr>
            <a:lvl7pPr marL="2159721" indent="0">
              <a:buNone/>
              <a:defRPr sz="1260" b="1"/>
            </a:lvl7pPr>
            <a:lvl8pPr marL="2519675" indent="0">
              <a:buNone/>
              <a:defRPr sz="1260" b="1"/>
            </a:lvl8pPr>
            <a:lvl9pPr marL="2879628" indent="0">
              <a:buNone/>
              <a:defRPr sz="126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644652" y="2629749"/>
            <a:ext cx="3060646" cy="386796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97F31-4265-7546-994B-B24F609DD778}" type="datetimeFigureOut">
              <a:rPr lang="de-DE" smtClean="0"/>
              <a:t>02.05.21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096AF-76DB-A44F-A856-644EAA9FD6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1974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97F31-4265-7546-994B-B24F609DD778}" type="datetimeFigureOut">
              <a:rPr lang="de-DE" smtClean="0"/>
              <a:t>02.05.21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096AF-76DB-A44F-A856-644EAA9FD6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2883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97F31-4265-7546-994B-B24F609DD778}" type="datetimeFigureOut">
              <a:rPr lang="de-DE" smtClean="0"/>
              <a:t>02.05.21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096AF-76DB-A44F-A856-644EAA9FD6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8643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0" y="479954"/>
            <a:ext cx="2321966" cy="1679840"/>
          </a:xfrm>
        </p:spPr>
        <p:txBody>
          <a:bodyPr anchor="b"/>
          <a:lstStyle>
            <a:lvl1pPr>
              <a:defRPr sz="2519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0646" y="1036570"/>
            <a:ext cx="3644652" cy="5116178"/>
          </a:xfrm>
        </p:spPr>
        <p:txBody>
          <a:bodyPr/>
          <a:lstStyle>
            <a:lvl1pPr>
              <a:defRPr sz="2519"/>
            </a:lvl1pPr>
            <a:lvl2pPr>
              <a:defRPr sz="2204"/>
            </a:lvl2pPr>
            <a:lvl3pPr>
              <a:defRPr sz="189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890" y="2159794"/>
            <a:ext cx="2321966" cy="4001285"/>
          </a:xfrm>
        </p:spPr>
        <p:txBody>
          <a:bodyPr/>
          <a:lstStyle>
            <a:lvl1pPr marL="0" indent="0">
              <a:buNone/>
              <a:defRPr sz="1260"/>
            </a:lvl1pPr>
            <a:lvl2pPr marL="359954" indent="0">
              <a:buNone/>
              <a:defRPr sz="1102"/>
            </a:lvl2pPr>
            <a:lvl3pPr marL="719907" indent="0">
              <a:buNone/>
              <a:defRPr sz="945"/>
            </a:lvl3pPr>
            <a:lvl4pPr marL="1079861" indent="0">
              <a:buNone/>
              <a:defRPr sz="787"/>
            </a:lvl4pPr>
            <a:lvl5pPr marL="1439814" indent="0">
              <a:buNone/>
              <a:defRPr sz="787"/>
            </a:lvl5pPr>
            <a:lvl6pPr marL="1799768" indent="0">
              <a:buNone/>
              <a:defRPr sz="787"/>
            </a:lvl6pPr>
            <a:lvl7pPr marL="2159721" indent="0">
              <a:buNone/>
              <a:defRPr sz="787"/>
            </a:lvl7pPr>
            <a:lvl8pPr marL="2519675" indent="0">
              <a:buNone/>
              <a:defRPr sz="787"/>
            </a:lvl8pPr>
            <a:lvl9pPr marL="2879628" indent="0">
              <a:buNone/>
              <a:defRPr sz="787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97F31-4265-7546-994B-B24F609DD778}" type="datetimeFigureOut">
              <a:rPr lang="de-DE" smtClean="0"/>
              <a:t>02.05.21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096AF-76DB-A44F-A856-644EAA9FD6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5675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0" y="479954"/>
            <a:ext cx="2321966" cy="1679840"/>
          </a:xfrm>
        </p:spPr>
        <p:txBody>
          <a:bodyPr anchor="b"/>
          <a:lstStyle>
            <a:lvl1pPr>
              <a:defRPr sz="2519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060646" y="1036570"/>
            <a:ext cx="3644652" cy="5116178"/>
          </a:xfrm>
        </p:spPr>
        <p:txBody>
          <a:bodyPr anchor="t"/>
          <a:lstStyle>
            <a:lvl1pPr marL="0" indent="0">
              <a:buNone/>
              <a:defRPr sz="2519"/>
            </a:lvl1pPr>
            <a:lvl2pPr marL="359954" indent="0">
              <a:buNone/>
              <a:defRPr sz="2204"/>
            </a:lvl2pPr>
            <a:lvl3pPr marL="719907" indent="0">
              <a:buNone/>
              <a:defRPr sz="1890"/>
            </a:lvl3pPr>
            <a:lvl4pPr marL="1079861" indent="0">
              <a:buNone/>
              <a:defRPr sz="1575"/>
            </a:lvl4pPr>
            <a:lvl5pPr marL="1439814" indent="0">
              <a:buNone/>
              <a:defRPr sz="1575"/>
            </a:lvl5pPr>
            <a:lvl6pPr marL="1799768" indent="0">
              <a:buNone/>
              <a:defRPr sz="1575"/>
            </a:lvl6pPr>
            <a:lvl7pPr marL="2159721" indent="0">
              <a:buNone/>
              <a:defRPr sz="1575"/>
            </a:lvl7pPr>
            <a:lvl8pPr marL="2519675" indent="0">
              <a:buNone/>
              <a:defRPr sz="1575"/>
            </a:lvl8pPr>
            <a:lvl9pPr marL="2879628" indent="0">
              <a:buNone/>
              <a:defRPr sz="1575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890" y="2159794"/>
            <a:ext cx="2321966" cy="4001285"/>
          </a:xfrm>
        </p:spPr>
        <p:txBody>
          <a:bodyPr/>
          <a:lstStyle>
            <a:lvl1pPr marL="0" indent="0">
              <a:buNone/>
              <a:defRPr sz="1260"/>
            </a:lvl1pPr>
            <a:lvl2pPr marL="359954" indent="0">
              <a:buNone/>
              <a:defRPr sz="1102"/>
            </a:lvl2pPr>
            <a:lvl3pPr marL="719907" indent="0">
              <a:buNone/>
              <a:defRPr sz="945"/>
            </a:lvl3pPr>
            <a:lvl4pPr marL="1079861" indent="0">
              <a:buNone/>
              <a:defRPr sz="787"/>
            </a:lvl4pPr>
            <a:lvl5pPr marL="1439814" indent="0">
              <a:buNone/>
              <a:defRPr sz="787"/>
            </a:lvl5pPr>
            <a:lvl6pPr marL="1799768" indent="0">
              <a:buNone/>
              <a:defRPr sz="787"/>
            </a:lvl6pPr>
            <a:lvl7pPr marL="2159721" indent="0">
              <a:buNone/>
              <a:defRPr sz="787"/>
            </a:lvl7pPr>
            <a:lvl8pPr marL="2519675" indent="0">
              <a:buNone/>
              <a:defRPr sz="787"/>
            </a:lvl8pPr>
            <a:lvl9pPr marL="2879628" indent="0">
              <a:buNone/>
              <a:defRPr sz="787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97F31-4265-7546-994B-B24F609DD778}" type="datetimeFigureOut">
              <a:rPr lang="de-DE" smtClean="0"/>
              <a:t>02.05.21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096AF-76DB-A44F-A856-644EAA9FD6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0540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4953" y="383299"/>
            <a:ext cx="6209407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4953" y="1916484"/>
            <a:ext cx="6209407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4953" y="6672698"/>
            <a:ext cx="1619845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97F31-4265-7546-994B-B24F609DD778}" type="datetimeFigureOut">
              <a:rPr lang="de-DE" smtClean="0"/>
              <a:t>02.05.21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84773" y="6672698"/>
            <a:ext cx="2429768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4515" y="6672698"/>
            <a:ext cx="1619845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096AF-76DB-A44F-A856-644EAA9FD6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030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19907" rtl="0" eaLnBrk="1" latinLnBrk="0" hangingPunct="1">
        <a:lnSpc>
          <a:spcPct val="90000"/>
        </a:lnSpc>
        <a:spcBef>
          <a:spcPct val="0"/>
        </a:spcBef>
        <a:buNone/>
        <a:defRPr sz="34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977" indent="-179977" algn="l" defTabSz="71990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204" kern="1200">
          <a:solidFill>
            <a:schemeClr val="tx1"/>
          </a:solidFill>
          <a:latin typeface="+mn-lt"/>
          <a:ea typeface="+mn-ea"/>
          <a:cs typeface="+mn-cs"/>
        </a:defRPr>
      </a:lvl1pPr>
      <a:lvl2pPr marL="539930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899884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59837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4pPr>
      <a:lvl5pPr marL="1619791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5pPr>
      <a:lvl6pPr marL="1979745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6pPr>
      <a:lvl7pPr marL="2339698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7pPr>
      <a:lvl8pPr marL="2699652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8pPr>
      <a:lvl9pPr marL="3059605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1pPr>
      <a:lvl2pPr marL="359954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2pPr>
      <a:lvl3pPr marL="719907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3pPr>
      <a:lvl4pPr marL="1079861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4pPr>
      <a:lvl5pPr marL="1439814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5pPr>
      <a:lvl6pPr marL="1799768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6pPr>
      <a:lvl7pPr marL="2159721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7pPr>
      <a:lvl8pPr marL="2519675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8pPr>
      <a:lvl9pPr marL="2879628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6.png"/><Relationship Id="rId5" Type="http://schemas.openxmlformats.org/officeDocument/2006/relationships/hyperlink" Target="https://www.youtube.com/watch?v=KOpJtz8_v3U" TargetMode="Externa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AA778F3A-386C-3348-8098-57E80B044B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61" r="9090" b="23121"/>
          <a:stretch/>
        </p:blipFill>
        <p:spPr>
          <a:xfrm>
            <a:off x="0" y="11"/>
            <a:ext cx="9099931" cy="719930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3DEDB70-1862-344C-AC9E-7F13358E6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4129" y="81514"/>
            <a:ext cx="4223597" cy="2322903"/>
          </a:xfrm>
        </p:spPr>
        <p:txBody>
          <a:bodyPr anchor="b">
            <a:normAutofit/>
          </a:bodyPr>
          <a:lstStyle/>
          <a:p>
            <a:pPr algn="l"/>
            <a:r>
              <a:rPr lang="de-DE" sz="5039" b="1" dirty="0"/>
              <a:t>Fall </a:t>
            </a:r>
            <a:r>
              <a:rPr lang="de-DE" sz="5039" b="1" dirty="0" err="1"/>
              <a:t>and</a:t>
            </a:r>
            <a:r>
              <a:rPr lang="de-DE" sz="5039" b="1" dirty="0"/>
              <a:t> </a:t>
            </a:r>
            <a:r>
              <a:rPr lang="de-DE" sz="5039" b="1" dirty="0" err="1"/>
              <a:t>Rise</a:t>
            </a:r>
            <a:r>
              <a:rPr lang="de-DE" sz="5039" b="1" dirty="0"/>
              <a:t> </a:t>
            </a:r>
            <a:br>
              <a:rPr lang="de-DE" sz="5039" b="1" dirty="0"/>
            </a:br>
            <a:r>
              <a:rPr lang="de-DE" sz="5039" b="1" dirty="0" err="1"/>
              <a:t>of</a:t>
            </a:r>
            <a:r>
              <a:rPr lang="de-DE" sz="5039" b="1" dirty="0"/>
              <a:t> Josef </a:t>
            </a:r>
            <a:r>
              <a:rPr lang="de-DE" sz="5039" b="1" dirty="0" err="1"/>
              <a:t>Zotter</a:t>
            </a:r>
            <a:br>
              <a:rPr lang="de-DE" sz="5039" b="1" dirty="0"/>
            </a:br>
            <a:endParaRPr lang="de-DE" sz="5039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DBAB9F9-55D0-A143-89CF-609AABE3D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1770283"/>
            <a:ext cx="4223596" cy="126826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de-DE" sz="2100" dirty="0"/>
              <a:t>„Major </a:t>
            </a:r>
            <a:r>
              <a:rPr lang="de-DE" sz="2100" dirty="0" err="1"/>
              <a:t>business</a:t>
            </a:r>
            <a:r>
              <a:rPr lang="de-DE" sz="2100" dirty="0"/>
              <a:t> </a:t>
            </a:r>
            <a:r>
              <a:rPr lang="de-DE" sz="2100" dirty="0" err="1"/>
              <a:t>failures</a:t>
            </a:r>
            <a:r>
              <a:rPr lang="de-DE" sz="2100" dirty="0"/>
              <a:t>“</a:t>
            </a:r>
          </a:p>
          <a:p>
            <a:pPr algn="l"/>
            <a:r>
              <a:rPr lang="de-DE" sz="2100" dirty="0"/>
              <a:t>Bergheidengasse </a:t>
            </a:r>
          </a:p>
          <a:p>
            <a:pPr algn="l"/>
            <a:r>
              <a:rPr lang="de-DE" sz="2100" dirty="0"/>
              <a:t>2hrd 2020_21</a:t>
            </a:r>
          </a:p>
          <a:p>
            <a:pPr algn="l"/>
            <a:r>
              <a:rPr lang="de-DE" sz="2100" dirty="0"/>
              <a:t>Werner </a:t>
            </a:r>
            <a:r>
              <a:rPr lang="de-DE" sz="2100" dirty="0" err="1"/>
              <a:t>Holzheu</a:t>
            </a:r>
            <a:endParaRPr lang="de-DE" sz="2100" dirty="0"/>
          </a:p>
        </p:txBody>
      </p:sp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FC88A607-B663-0949-97F7-34C0000B50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9617" y="5849938"/>
            <a:ext cx="1799166" cy="134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559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4264"/>
    </mc:Choice>
    <mc:Fallback>
      <p:transition spd="slow" advTm="24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99" y="0"/>
            <a:ext cx="7197513" cy="71993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97512" cy="7199312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178711"/>
            <a:ext cx="7114712" cy="4297025"/>
            <a:chOff x="1" y="2075420"/>
            <a:chExt cx="12048729" cy="4093306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521500" y="1257824"/>
            <a:ext cx="2935637" cy="41999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48699" y="158462"/>
            <a:ext cx="323969" cy="549007"/>
            <a:chOff x="7029447" y="3514725"/>
            <a:chExt cx="1285875" cy="549007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Inhaltsplatzhalter 4" descr="Ein Bild, das Straße, Baum, draußen, Himmel enthält.&#10;&#10;Automatisch generierte Beschreibung">
            <a:extLst>
              <a:ext uri="{FF2B5EF4-FFF2-40B4-BE49-F238E27FC236}">
                <a16:creationId xmlns:a16="http://schemas.microsoft.com/office/drawing/2014/main" id="{CB80B6A0-653C-0C4C-9B5B-F90492C810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4" r="1" b="12315"/>
          <a:stretch/>
        </p:blipFill>
        <p:spPr>
          <a:xfrm>
            <a:off x="369998" y="333383"/>
            <a:ext cx="6407524" cy="3683047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217599" y="623494"/>
            <a:ext cx="304800" cy="253776"/>
            <a:chOff x="215328" y="-46937"/>
            <a:chExt cx="304800" cy="2773841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446402"/>
            <a:ext cx="3599653" cy="746650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1483044" y="6249874"/>
            <a:ext cx="1349871" cy="549007"/>
            <a:chOff x="7029447" y="3514725"/>
            <a:chExt cx="1285875" cy="549007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991EA02-7690-4950-8E55-C71CD9158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1794" y="4077116"/>
            <a:ext cx="3350530" cy="2235586"/>
          </a:xfrm>
          <a:noFill/>
        </p:spPr>
        <p:txBody>
          <a:bodyPr anchor="t">
            <a:norm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1961 born in </a:t>
            </a:r>
            <a:r>
              <a:rPr lang="en-US" sz="1400" dirty="0" err="1">
                <a:solidFill>
                  <a:schemeClr val="bg1"/>
                </a:solidFill>
              </a:rPr>
              <a:t>Feldbach</a:t>
            </a:r>
            <a:r>
              <a:rPr lang="en-US" sz="1400" dirty="0">
                <a:solidFill>
                  <a:schemeClr val="bg1"/>
                </a:solidFill>
              </a:rPr>
              <a:t> Styria / Austria</a:t>
            </a:r>
          </a:p>
          <a:p>
            <a:r>
              <a:rPr lang="en-US" sz="1400" dirty="0">
                <a:solidFill>
                  <a:schemeClr val="bg1"/>
                </a:solidFill>
              </a:rPr>
              <a:t>Was trained as chief in </a:t>
            </a:r>
            <a:r>
              <a:rPr lang="en-US" sz="1400" dirty="0" err="1">
                <a:solidFill>
                  <a:schemeClr val="bg1"/>
                </a:solidFill>
              </a:rPr>
              <a:t>Söchau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</a:p>
          <a:p>
            <a:r>
              <a:rPr lang="en-US" sz="1400" dirty="0">
                <a:solidFill>
                  <a:schemeClr val="bg1"/>
                </a:solidFill>
              </a:rPr>
              <a:t>As cook and </a:t>
            </a:r>
            <a:r>
              <a:rPr lang="en-US" sz="1400" dirty="0" err="1">
                <a:solidFill>
                  <a:schemeClr val="bg1"/>
                </a:solidFill>
              </a:rPr>
              <a:t>partissier</a:t>
            </a:r>
            <a:r>
              <a:rPr lang="en-US" sz="1400" dirty="0">
                <a:solidFill>
                  <a:schemeClr val="bg1"/>
                </a:solidFill>
              </a:rPr>
              <a:t> he moved to different places including the USA</a:t>
            </a:r>
          </a:p>
          <a:p>
            <a:r>
              <a:rPr lang="en-US" sz="1400" dirty="0">
                <a:solidFill>
                  <a:schemeClr val="bg1"/>
                </a:solidFill>
              </a:rPr>
              <a:t>Joined Werner Matt at the Vienna Hilton</a:t>
            </a:r>
          </a:p>
          <a:p>
            <a:r>
              <a:rPr lang="en-US" sz="1400" dirty="0">
                <a:solidFill>
                  <a:schemeClr val="bg1"/>
                </a:solidFill>
              </a:rPr>
              <a:t>In 1987 start of own business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A27FEDB3-DB31-0D4F-8A61-15DCAE0827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9617" y="5849938"/>
            <a:ext cx="1799166" cy="134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23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14"/>
    </mc:Choice>
    <mc:Fallback>
      <p:transition spd="slow" advTm="35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19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99" y="0"/>
            <a:ext cx="7197513" cy="71993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21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97512" cy="7199312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23">
            <a:extLst>
              <a:ext uri="{FF2B5EF4-FFF2-40B4-BE49-F238E27FC236}">
                <a16:creationId xmlns:a16="http://schemas.microsoft.com/office/drawing/2014/main" id="{913B067F-3154-4968-A886-DF93A787E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178711"/>
            <a:ext cx="7114712" cy="4297025"/>
            <a:chOff x="1" y="2075420"/>
            <a:chExt cx="12048729" cy="4093306"/>
          </a:xfrm>
        </p:grpSpPr>
        <p:sp>
          <p:nvSpPr>
            <p:cNvPr id="58" name="Oval 24">
              <a:extLst>
                <a:ext uri="{FF2B5EF4-FFF2-40B4-BE49-F238E27FC236}">
                  <a16:creationId xmlns:a16="http://schemas.microsoft.com/office/drawing/2014/main" id="{97583D6C-C05B-47AB-8540-B2700B82A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25">
              <a:extLst>
                <a:ext uri="{FF2B5EF4-FFF2-40B4-BE49-F238E27FC236}">
                  <a16:creationId xmlns:a16="http://schemas.microsoft.com/office/drawing/2014/main" id="{6501AD91-D973-4968-95E4-4C26CFDF8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26">
              <a:extLst>
                <a:ext uri="{FF2B5EF4-FFF2-40B4-BE49-F238E27FC236}">
                  <a16:creationId xmlns:a16="http://schemas.microsoft.com/office/drawing/2014/main" id="{5C165989-F5FE-4BB6-9817-E7828CB1D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27">
              <a:extLst>
                <a:ext uri="{FF2B5EF4-FFF2-40B4-BE49-F238E27FC236}">
                  <a16:creationId xmlns:a16="http://schemas.microsoft.com/office/drawing/2014/main" id="{6B0649CC-B912-4E82-BEA0-DA75ECB19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Oval 28">
              <a:extLst>
                <a:ext uri="{FF2B5EF4-FFF2-40B4-BE49-F238E27FC236}">
                  <a16:creationId xmlns:a16="http://schemas.microsoft.com/office/drawing/2014/main" id="{6BA08C17-C9A5-4FA8-ABC4-44FB3B869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29">
              <a:extLst>
                <a:ext uri="{FF2B5EF4-FFF2-40B4-BE49-F238E27FC236}">
                  <a16:creationId xmlns:a16="http://schemas.microsoft.com/office/drawing/2014/main" id="{70DEAC6C-553C-437E-BC17-D4495233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Rectangle 31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521500" y="1257824"/>
            <a:ext cx="2935637" cy="41999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33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48699" y="158462"/>
            <a:ext cx="323969" cy="549007"/>
            <a:chOff x="7029447" y="3514725"/>
            <a:chExt cx="1285875" cy="54900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ectangle 39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446402"/>
            <a:ext cx="3599653" cy="746650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1483044" y="6249874"/>
            <a:ext cx="1349871" cy="549007"/>
            <a:chOff x="7029447" y="3514725"/>
            <a:chExt cx="1285875" cy="54900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45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el 7">
            <a:extLst>
              <a:ext uri="{FF2B5EF4-FFF2-40B4-BE49-F238E27FC236}">
                <a16:creationId xmlns:a16="http://schemas.microsoft.com/office/drawing/2014/main" id="{325E641E-5D36-A14C-ACD9-E90A08708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63" y="4218113"/>
            <a:ext cx="2994530" cy="2235573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39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</a:t>
            </a:r>
          </a:p>
        </p:txBody>
      </p:sp>
      <p:pic>
        <p:nvPicPr>
          <p:cNvPr id="6" name="Inhaltsplatzhalter 5" descr="Ein Bild, das Himmel, draußen, Gebäude, Verwaltungsgebäude enthält.&#10;&#10;Automatisch generierte Beschreibung">
            <a:extLst>
              <a:ext uri="{FF2B5EF4-FFF2-40B4-BE49-F238E27FC236}">
                <a16:creationId xmlns:a16="http://schemas.microsoft.com/office/drawing/2014/main" id="{51F60B0C-7128-D943-991A-6807475BEB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/>
          <a:srcRect t="14750" r="-1" b="18780"/>
          <a:stretch/>
        </p:blipFill>
        <p:spPr>
          <a:xfrm>
            <a:off x="372814" y="766445"/>
            <a:ext cx="6402773" cy="3191912"/>
          </a:xfrm>
          <a:prstGeom prst="rect">
            <a:avLst/>
          </a:prstGeom>
        </p:spPr>
      </p:pic>
      <p:grpSp>
        <p:nvGrpSpPr>
          <p:cNvPr id="68" name="Group 47">
            <a:extLst>
              <a:ext uri="{FF2B5EF4-FFF2-40B4-BE49-F238E27FC236}">
                <a16:creationId xmlns:a16="http://schemas.microsoft.com/office/drawing/2014/main" id="{1F4E1649-4D1F-4A91-AF97-A254BFDD5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217599" y="932561"/>
            <a:ext cx="304800" cy="253776"/>
            <a:chOff x="215328" y="-46937"/>
            <a:chExt cx="304800" cy="2773841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E483602-62F9-474D-9C9B-5EE4CD76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D7D1AC0-A6C7-40E3-9841-F34AC831A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951C4DD-7427-497D-9DE3-9D731D3F4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EE18298-0BF5-4D7A-921A-2F4186E8D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773AEA78-C03B-40B7-9D11-DC022119D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600000">
            <a:off x="5994021" y="4483394"/>
            <a:ext cx="1120691" cy="1992340"/>
          </a:xfrm>
          <a:prstGeom prst="ellipse">
            <a:avLst/>
          </a:prstGeom>
          <a:gradFill>
            <a:gsLst>
              <a:gs pos="0">
                <a:schemeClr val="tx2">
                  <a:lumMod val="75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C49F5013-F08A-8741-A730-DE4ED7B5877C}"/>
              </a:ext>
            </a:extLst>
          </p:cNvPr>
          <p:cNvSpPr txBox="1">
            <a:spLocks/>
          </p:cNvSpPr>
          <p:nvPr/>
        </p:nvSpPr>
        <p:spPr>
          <a:xfrm>
            <a:off x="3277645" y="4029601"/>
            <a:ext cx="3276721" cy="223558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179977" indent="-179977" algn="l" defTabSz="71990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2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930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9884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37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9791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9745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9698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9652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59605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defTabSz="914400"/>
            <a:r>
              <a:rPr lang="en-US" sz="1400" dirty="0">
                <a:solidFill>
                  <a:schemeClr val="bg1"/>
                </a:solidFill>
              </a:rPr>
              <a:t>Josef </a:t>
            </a:r>
            <a:r>
              <a:rPr lang="en-US" sz="1400" dirty="0" err="1">
                <a:solidFill>
                  <a:schemeClr val="bg1"/>
                </a:solidFill>
              </a:rPr>
              <a:t>Zotter</a:t>
            </a:r>
            <a:r>
              <a:rPr lang="en-US" sz="1400" dirty="0">
                <a:solidFill>
                  <a:schemeClr val="bg1"/>
                </a:solidFill>
              </a:rPr>
              <a:t> moved to Graz in 1987.</a:t>
            </a:r>
          </a:p>
          <a:p>
            <a:pPr indent="-228600" defTabSz="914400"/>
            <a:r>
              <a:rPr lang="en-US" sz="1400" dirty="0">
                <a:solidFill>
                  <a:schemeClr val="bg1"/>
                </a:solidFill>
              </a:rPr>
              <a:t>Founded his own business – a </a:t>
            </a:r>
            <a:r>
              <a:rPr lang="en-US" sz="1400" dirty="0" err="1">
                <a:solidFill>
                  <a:schemeClr val="bg1"/>
                </a:solidFill>
              </a:rPr>
              <a:t>confisserie</a:t>
            </a:r>
            <a:r>
              <a:rPr lang="en-US" sz="1400" dirty="0">
                <a:solidFill>
                  <a:schemeClr val="bg1"/>
                </a:solidFill>
              </a:rPr>
              <a:t>.</a:t>
            </a:r>
          </a:p>
          <a:p>
            <a:pPr indent="-228600" defTabSz="914400"/>
            <a:r>
              <a:rPr lang="en-US" sz="1400" dirty="0">
                <a:solidFill>
                  <a:schemeClr val="bg1"/>
                </a:solidFill>
              </a:rPr>
              <a:t>Opened up quickly 4 branches.</a:t>
            </a:r>
          </a:p>
          <a:p>
            <a:pPr indent="-228600" defTabSz="914400"/>
            <a:r>
              <a:rPr lang="en-US" sz="1400" dirty="0">
                <a:solidFill>
                  <a:schemeClr val="bg1"/>
                </a:solidFill>
              </a:rPr>
              <a:t>Being an entrepreneur is different from working for a hotel (management people, finance, …)</a:t>
            </a:r>
          </a:p>
          <a:p>
            <a:pPr indent="-228600" defTabSz="914400"/>
            <a:r>
              <a:rPr lang="en-US" sz="1400" dirty="0">
                <a:solidFill>
                  <a:schemeClr val="bg1"/>
                </a:solidFill>
              </a:rPr>
              <a:t>Liquidity crises in 1996</a:t>
            </a:r>
          </a:p>
          <a:p>
            <a:pPr indent="-228600" defTabSz="914400"/>
            <a:r>
              <a:rPr lang="en-US" sz="1400" dirty="0">
                <a:solidFill>
                  <a:schemeClr val="bg1"/>
                </a:solidFill>
              </a:rPr>
              <a:t>Bankruptcy</a:t>
            </a:r>
          </a:p>
          <a:p>
            <a:pPr indent="-228600" defTabSz="914400"/>
            <a:r>
              <a:rPr lang="en-US" sz="1400" dirty="0" err="1">
                <a:solidFill>
                  <a:schemeClr val="bg1"/>
                </a:solidFill>
              </a:rPr>
              <a:t>Konkurs</a:t>
            </a:r>
            <a:r>
              <a:rPr lang="en-US" sz="1400" dirty="0">
                <a:solidFill>
                  <a:schemeClr val="bg1"/>
                </a:solidFill>
              </a:rPr>
              <a:t> = Chapter 7</a:t>
            </a:r>
          </a:p>
        </p:txBody>
      </p:sp>
      <p:sp>
        <p:nvSpPr>
          <p:cNvPr id="69" name="Titel 1">
            <a:extLst>
              <a:ext uri="{FF2B5EF4-FFF2-40B4-BE49-F238E27FC236}">
                <a16:creationId xmlns:a16="http://schemas.microsoft.com/office/drawing/2014/main" id="{ABB31DB6-C2C8-C448-BD52-FFF0BA93213D}"/>
              </a:ext>
            </a:extLst>
          </p:cNvPr>
          <p:cNvSpPr txBox="1">
            <a:spLocks/>
          </p:cNvSpPr>
          <p:nvPr/>
        </p:nvSpPr>
        <p:spPr>
          <a:xfrm>
            <a:off x="321591" y="4204569"/>
            <a:ext cx="2567749" cy="223557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algn="l" defTabSz="71990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6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US" sz="3000" dirty="0">
                <a:solidFill>
                  <a:schemeClr val="bg1"/>
                </a:solidFill>
              </a:rPr>
              <a:t>In 1996:</a:t>
            </a:r>
          </a:p>
          <a:p>
            <a:pPr defTabSz="914400"/>
            <a:r>
              <a:rPr lang="en-US" sz="3000" dirty="0">
                <a:solidFill>
                  <a:schemeClr val="bg1"/>
                </a:solidFill>
              </a:rPr>
              <a:t>Bankruptcy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6A601D17-4B97-5C42-972D-27F93DB11D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9617" y="5849938"/>
            <a:ext cx="1799166" cy="134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23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72"/>
    </mc:Choice>
    <mc:Fallback>
      <p:transition spd="slow" advTm="66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99" y="0"/>
            <a:ext cx="7197513" cy="71993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97512" cy="7199312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178711"/>
            <a:ext cx="7114712" cy="4297025"/>
            <a:chOff x="1" y="2075420"/>
            <a:chExt cx="12048729" cy="409330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521500" y="1257824"/>
            <a:ext cx="2935637" cy="41999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48699" y="158462"/>
            <a:ext cx="323969" cy="549007"/>
            <a:chOff x="7029447" y="3514725"/>
            <a:chExt cx="1285875" cy="54900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Inhaltsplatzhalter 5" descr="Ein Bild, das Text, Himmel, draußen, Straße enthält.&#10;&#10;Automatisch generierte Beschreibung">
            <a:extLst>
              <a:ext uri="{FF2B5EF4-FFF2-40B4-BE49-F238E27FC236}">
                <a16:creationId xmlns:a16="http://schemas.microsoft.com/office/drawing/2014/main" id="{3D4EC74D-1566-A647-AA08-B717806073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t="20612" r="1" b="2749"/>
          <a:stretch/>
        </p:blipFill>
        <p:spPr>
          <a:xfrm>
            <a:off x="369998" y="333383"/>
            <a:ext cx="6407524" cy="3683047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217599" y="623494"/>
            <a:ext cx="304800" cy="253776"/>
            <a:chOff x="215328" y="-46937"/>
            <a:chExt cx="304800" cy="2773841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446402"/>
            <a:ext cx="3599653" cy="746650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1483044" y="6249874"/>
            <a:ext cx="1349871" cy="549007"/>
            <a:chOff x="7029447" y="3514725"/>
            <a:chExt cx="1285875" cy="54900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0C40FF92-40C4-4E4E-BF48-2794B63F6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91" y="4204569"/>
            <a:ext cx="2567749" cy="2235573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3000" dirty="0">
                <a:solidFill>
                  <a:schemeClr val="bg1"/>
                </a:solidFill>
              </a:rPr>
              <a:t>Back to success with creativity</a:t>
            </a:r>
            <a:br>
              <a:rPr lang="en-US" sz="3000" dirty="0">
                <a:solidFill>
                  <a:schemeClr val="bg1"/>
                </a:solidFill>
              </a:rPr>
            </a:br>
            <a:r>
              <a:rPr lang="en-US" sz="3000" dirty="0">
                <a:solidFill>
                  <a:schemeClr val="bg1"/>
                </a:solidFill>
              </a:rPr>
              <a:t>innovation</a:t>
            </a:r>
            <a:br>
              <a:rPr lang="en-US" sz="3000" dirty="0">
                <a:solidFill>
                  <a:schemeClr val="bg1"/>
                </a:solidFill>
              </a:rPr>
            </a:br>
            <a:r>
              <a:rPr lang="en-US" sz="3000" dirty="0">
                <a:solidFill>
                  <a:schemeClr val="bg1"/>
                </a:solidFill>
              </a:rPr>
              <a:t>right mindset</a:t>
            </a:r>
          </a:p>
        </p:txBody>
      </p:sp>
      <p:sp>
        <p:nvSpPr>
          <p:cNvPr id="16" name="Content Placeholder 13">
            <a:extLst>
              <a:ext uri="{FF2B5EF4-FFF2-40B4-BE49-F238E27FC236}">
                <a16:creationId xmlns:a16="http://schemas.microsoft.com/office/drawing/2014/main" id="{1283B343-3C39-2F42-AA1F-EFF9B710317B}"/>
              </a:ext>
            </a:extLst>
          </p:cNvPr>
          <p:cNvSpPr txBox="1">
            <a:spLocks/>
          </p:cNvSpPr>
          <p:nvPr/>
        </p:nvSpPr>
        <p:spPr>
          <a:xfrm>
            <a:off x="2957790" y="4155402"/>
            <a:ext cx="4216328" cy="282273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179977" indent="-179977" algn="l" defTabSz="71990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2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930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9884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37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9791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9745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9698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9652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59605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defTabSz="914400"/>
            <a:r>
              <a:rPr lang="en-US" sz="1300" dirty="0">
                <a:solidFill>
                  <a:schemeClr val="bg1"/>
                </a:solidFill>
              </a:rPr>
              <a:t>Returned to his parents’ farm at </a:t>
            </a:r>
            <a:r>
              <a:rPr lang="en-US" sz="1300" dirty="0" err="1">
                <a:solidFill>
                  <a:schemeClr val="bg1"/>
                </a:solidFill>
              </a:rPr>
              <a:t>Bergl</a:t>
            </a:r>
            <a:r>
              <a:rPr lang="en-US" sz="1300" dirty="0">
                <a:solidFill>
                  <a:schemeClr val="bg1"/>
                </a:solidFill>
              </a:rPr>
              <a:t> near </a:t>
            </a:r>
            <a:r>
              <a:rPr lang="en-US" sz="1300" dirty="0" err="1">
                <a:solidFill>
                  <a:schemeClr val="bg1"/>
                </a:solidFill>
              </a:rPr>
              <a:t>Riegersburg</a:t>
            </a:r>
            <a:endParaRPr lang="en-US" sz="1300" dirty="0">
              <a:solidFill>
                <a:schemeClr val="bg1"/>
              </a:solidFill>
            </a:endParaRPr>
          </a:p>
          <a:p>
            <a:pPr indent="-228600" defTabSz="914400"/>
            <a:r>
              <a:rPr lang="en-US" sz="1300" dirty="0">
                <a:solidFill>
                  <a:schemeClr val="bg1"/>
                </a:solidFill>
              </a:rPr>
              <a:t>Focused on his routes</a:t>
            </a:r>
          </a:p>
          <a:p>
            <a:pPr indent="-228600" defTabSz="914400"/>
            <a:r>
              <a:rPr lang="en-US" sz="1300" dirty="0">
                <a:solidFill>
                  <a:schemeClr val="bg1"/>
                </a:solidFill>
              </a:rPr>
              <a:t>Used his creativity to try something new: He reinvented chocolate!</a:t>
            </a:r>
          </a:p>
          <a:p>
            <a:pPr indent="-228600" defTabSz="914400"/>
            <a:r>
              <a:rPr lang="en-US" sz="1300" dirty="0">
                <a:solidFill>
                  <a:schemeClr val="bg1"/>
                </a:solidFill>
              </a:rPr>
              <a:t>Hand scooped chocolate in many different </a:t>
            </a:r>
            <a:r>
              <a:rPr lang="en-US" sz="1300" dirty="0" err="1">
                <a:solidFill>
                  <a:schemeClr val="bg1"/>
                </a:solidFill>
              </a:rPr>
              <a:t>flavours</a:t>
            </a:r>
            <a:endParaRPr lang="en-US" sz="1300" dirty="0">
              <a:solidFill>
                <a:schemeClr val="bg1"/>
              </a:solidFill>
            </a:endParaRPr>
          </a:p>
          <a:p>
            <a:pPr indent="-228600" defTabSz="914400"/>
            <a:r>
              <a:rPr lang="en-US" sz="1300" dirty="0">
                <a:solidFill>
                  <a:schemeClr val="bg1"/>
                </a:solidFill>
              </a:rPr>
              <a:t>His creations became a ”must have”.</a:t>
            </a:r>
          </a:p>
          <a:p>
            <a:pPr indent="-228600" defTabSz="914400"/>
            <a:endParaRPr lang="en-US" sz="1300" dirty="0">
              <a:solidFill>
                <a:schemeClr val="bg1"/>
              </a:solidFill>
            </a:endParaRPr>
          </a:p>
          <a:p>
            <a:pPr marL="0" indent="-228600" defTabSz="914400"/>
            <a:r>
              <a:rPr lang="en-US" sz="1300" dirty="0">
                <a:solidFill>
                  <a:schemeClr val="bg1"/>
                </a:solidFill>
              </a:rPr>
              <a:t>By 2008</a:t>
            </a:r>
          </a:p>
          <a:p>
            <a:pPr indent="-228600" defTabSz="914400"/>
            <a:r>
              <a:rPr lang="en-US" sz="1300" dirty="0">
                <a:solidFill>
                  <a:schemeClr val="bg1"/>
                </a:solidFill>
              </a:rPr>
              <a:t>&gt; 14 Mio € revenue and </a:t>
            </a:r>
          </a:p>
          <a:p>
            <a:pPr indent="-228600" defTabSz="914400"/>
            <a:r>
              <a:rPr lang="en-US" sz="1300" dirty="0">
                <a:solidFill>
                  <a:schemeClr val="bg1"/>
                </a:solidFill>
              </a:rPr>
              <a:t>&gt; 3 Mio € profit</a:t>
            </a:r>
          </a:p>
          <a:p>
            <a:pPr indent="-228600" defTabSz="914400"/>
            <a:endParaRPr lang="en-US" sz="1300" dirty="0">
              <a:solidFill>
                <a:schemeClr val="bg1"/>
              </a:solidFill>
            </a:endParaRPr>
          </a:p>
          <a:p>
            <a:pPr indent="-228600" defTabSz="914400"/>
            <a:endParaRPr lang="en-US" sz="1300" dirty="0">
              <a:solidFill>
                <a:schemeClr val="bg1"/>
              </a:solidFill>
            </a:endParaRPr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52AC2379-7A56-D242-9E72-40349DE756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9617" y="5849938"/>
            <a:ext cx="1799166" cy="134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8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161"/>
    </mc:Choice>
    <mc:Fallback>
      <p:transition spd="slow" advTm="59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99313" cy="71993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3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501"/>
            <a:ext cx="3988389" cy="7199813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78796AF-79A0-47AC-BEFD-BFFC00F96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501"/>
            <a:ext cx="3515676" cy="7199813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465333D2-36F7-C040-A72F-1404AA8AC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60" y="1470260"/>
            <a:ext cx="2289382" cy="2361374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914400"/>
            <a:br>
              <a:rPr lang="en-US" sz="3000" dirty="0"/>
            </a:br>
            <a:r>
              <a:rPr lang="en-US" sz="3000" dirty="0"/>
              <a:t>Bean to bar philosophy</a:t>
            </a:r>
            <a:br>
              <a:rPr lang="en-US" sz="3000" dirty="0"/>
            </a:br>
            <a:br>
              <a:rPr lang="en-US" sz="3000" dirty="0"/>
            </a:br>
            <a:r>
              <a:rPr lang="en-US" sz="3000" dirty="0"/>
              <a:t>100 % organic</a:t>
            </a:r>
            <a:br>
              <a:rPr lang="en-US" sz="3000" dirty="0"/>
            </a:br>
            <a:br>
              <a:rPr lang="en-US" sz="3000" dirty="0"/>
            </a:br>
            <a:r>
              <a:rPr lang="en-US" sz="3000" dirty="0"/>
              <a:t>100 % </a:t>
            </a:r>
            <a:br>
              <a:rPr lang="en-US" sz="3000" dirty="0"/>
            </a:br>
            <a:r>
              <a:rPr lang="en-US" sz="3000" dirty="0"/>
              <a:t>fair trade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16BBD6D-94B0-5640-BEF8-0476AEED7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3933" y="-14514"/>
            <a:ext cx="1600616" cy="326656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E4EFD92-B477-2D49-9EB9-9EEFF17C0F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1076" y="2881500"/>
            <a:ext cx="3585418" cy="2953243"/>
          </a:xfrm>
          <a:prstGeom prst="rect">
            <a:avLst/>
          </a:prstGeom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1BBACE56-A530-AC45-ADAB-DEE1C733E0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9617" y="5849938"/>
            <a:ext cx="1799166" cy="134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5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7048"/>
    </mc:Choice>
    <mc:Fallback>
      <p:transition spd="slow" advTm="27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99313" cy="71993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501"/>
            <a:ext cx="3988389" cy="7199813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F78796AF-79A0-47AC-BEFD-BFFC00F96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501"/>
            <a:ext cx="3515676" cy="7199813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465333D2-36F7-C040-A72F-1404AA8AC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669" y="1238031"/>
            <a:ext cx="2289382" cy="236137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br>
              <a:rPr lang="en-US" sz="3700" dirty="0"/>
            </a:br>
            <a:r>
              <a:rPr lang="en-US" sz="3700" dirty="0"/>
              <a:t>2010</a:t>
            </a:r>
            <a:br>
              <a:rPr lang="en-US" sz="3700" dirty="0"/>
            </a:br>
            <a:br>
              <a:rPr lang="en-US" sz="3700" dirty="0"/>
            </a:br>
            <a:r>
              <a:rPr lang="en-US" sz="3700" dirty="0"/>
              <a:t>Invitation to Harvard Business School</a:t>
            </a:r>
            <a:br>
              <a:rPr lang="en-US" sz="3700" dirty="0"/>
            </a:br>
            <a:endParaRPr lang="en-US" sz="37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9C22691-BFDE-C441-B86F-4B8E0CE97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529" y="84984"/>
            <a:ext cx="2944343" cy="325342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B63E38A6-6CB6-1640-A801-44F2EAEF7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9507" y="3510472"/>
            <a:ext cx="3868365" cy="2311347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E12699F0-F3C8-654E-9268-4A9AC784D6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9617" y="5849938"/>
            <a:ext cx="1799166" cy="134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877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8115"/>
    </mc:Choice>
    <mc:Fallback>
      <p:transition spd="slow" advTm="28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99" y="0"/>
            <a:ext cx="7197513" cy="71993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97512" cy="7199312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178711"/>
            <a:ext cx="7114712" cy="4297025"/>
            <a:chOff x="1" y="2075420"/>
            <a:chExt cx="12048729" cy="4093306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521500" y="1257824"/>
            <a:ext cx="2935637" cy="41999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48699" y="158462"/>
            <a:ext cx="323969" cy="549007"/>
            <a:chOff x="7029447" y="3514725"/>
            <a:chExt cx="1285875" cy="549007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Inhaltsplatzhalter 5" descr="Ein Bild, das Text, drinnen, mehrere, zugemüllt enthält.&#10;&#10;Automatisch generierte Beschreibung">
            <a:extLst>
              <a:ext uri="{FF2B5EF4-FFF2-40B4-BE49-F238E27FC236}">
                <a16:creationId xmlns:a16="http://schemas.microsoft.com/office/drawing/2014/main" id="{4330071F-7586-6545-A163-40611378B5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t="6943" r="1" b="6945"/>
          <a:stretch/>
        </p:blipFill>
        <p:spPr>
          <a:xfrm>
            <a:off x="369998" y="333383"/>
            <a:ext cx="6407524" cy="3683047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217599" y="623494"/>
            <a:ext cx="304800" cy="253776"/>
            <a:chOff x="215328" y="-46937"/>
            <a:chExt cx="304800" cy="2773841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Rectangle 95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446402"/>
            <a:ext cx="3599653" cy="746650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1483044" y="6249874"/>
            <a:ext cx="1349871" cy="549007"/>
            <a:chOff x="7029447" y="3514725"/>
            <a:chExt cx="1285875" cy="54900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16B165A-F6BF-E541-A8DE-55B1ED41A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508" y="4218113"/>
            <a:ext cx="2698006" cy="2235573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2400" b="1" dirty="0">
                <a:solidFill>
                  <a:schemeClr val="bg1"/>
                </a:solidFill>
              </a:rPr>
              <a:t>One of Austria’s most innovative and successful entrepreneurs </a:t>
            </a:r>
            <a:br>
              <a:rPr lang="en-US" sz="2400" dirty="0">
                <a:solidFill>
                  <a:schemeClr val="bg1"/>
                </a:solidFill>
              </a:rPr>
            </a:br>
            <a:br>
              <a:rPr lang="en-US" sz="2400" dirty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A9297C7-FDE0-DA47-9CCA-96677405AB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61358" y="4070319"/>
            <a:ext cx="3733167" cy="2647810"/>
          </a:xfrm>
          <a:noFill/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 defTabSz="914400"/>
            <a:r>
              <a:rPr lang="en-US" sz="1300" dirty="0">
                <a:solidFill>
                  <a:schemeClr val="bg1"/>
                </a:solidFill>
              </a:rPr>
              <a:t>&gt; 500 different flavors (vinegar, bread or fish?) </a:t>
            </a:r>
          </a:p>
          <a:p>
            <a:pPr indent="-228600" defTabSz="914400"/>
            <a:r>
              <a:rPr lang="en-US" sz="1300" dirty="0">
                <a:solidFill>
                  <a:schemeClr val="bg1"/>
                </a:solidFill>
              </a:rPr>
              <a:t>&gt; 500 tons of cocoa beans per year</a:t>
            </a:r>
          </a:p>
          <a:p>
            <a:pPr indent="-228600" defTabSz="914400"/>
            <a:r>
              <a:rPr lang="en-US" sz="1300" dirty="0">
                <a:solidFill>
                  <a:schemeClr val="bg1"/>
                </a:solidFill>
              </a:rPr>
              <a:t>&gt; 80.000 chocolate bars per day</a:t>
            </a:r>
          </a:p>
          <a:p>
            <a:pPr indent="-228600" defTabSz="914400"/>
            <a:r>
              <a:rPr lang="en-US" sz="1300" dirty="0">
                <a:solidFill>
                  <a:schemeClr val="bg1"/>
                </a:solidFill>
              </a:rPr>
              <a:t>&gt; 200 Employees</a:t>
            </a:r>
          </a:p>
          <a:p>
            <a:pPr indent="-228600" defTabSz="914400"/>
            <a:r>
              <a:rPr lang="en-US" sz="1300" dirty="0">
                <a:solidFill>
                  <a:schemeClr val="bg1"/>
                </a:solidFill>
              </a:rPr>
              <a:t>Member of World Fair trade </a:t>
            </a:r>
            <a:r>
              <a:rPr lang="en-US" sz="1300" dirty="0" err="1">
                <a:solidFill>
                  <a:schemeClr val="bg1"/>
                </a:solidFill>
              </a:rPr>
              <a:t>organisation</a:t>
            </a:r>
            <a:endParaRPr lang="en-US" sz="1300" dirty="0">
              <a:solidFill>
                <a:schemeClr val="bg1"/>
              </a:solidFill>
            </a:endParaRPr>
          </a:p>
          <a:p>
            <a:pPr indent="-228600" defTabSz="914400"/>
            <a:r>
              <a:rPr lang="en-US" sz="1300" dirty="0">
                <a:solidFill>
                  <a:schemeClr val="bg1"/>
                </a:solidFill>
              </a:rPr>
              <a:t>Top 25 chocolatiers in the world </a:t>
            </a:r>
          </a:p>
          <a:p>
            <a:pPr indent="-228600" defTabSz="914400"/>
            <a:r>
              <a:rPr lang="en-US" sz="1300" dirty="0">
                <a:solidFill>
                  <a:schemeClr val="bg1"/>
                </a:solidFill>
              </a:rPr>
              <a:t>Chocolate </a:t>
            </a:r>
            <a:r>
              <a:rPr lang="en-US" sz="1300" dirty="0" err="1">
                <a:solidFill>
                  <a:schemeClr val="bg1"/>
                </a:solidFill>
              </a:rPr>
              <a:t>Acedamy</a:t>
            </a:r>
            <a:r>
              <a:rPr lang="en-US" sz="1300" dirty="0">
                <a:solidFill>
                  <a:schemeClr val="bg1"/>
                </a:solidFill>
              </a:rPr>
              <a:t> Award</a:t>
            </a:r>
          </a:p>
          <a:p>
            <a:pPr indent="-228600" defTabSz="914400"/>
            <a:r>
              <a:rPr lang="en-US" sz="1300" dirty="0">
                <a:solidFill>
                  <a:schemeClr val="bg1"/>
                </a:solidFill>
              </a:rPr>
              <a:t>Best Styrian Employer Award</a:t>
            </a:r>
          </a:p>
          <a:p>
            <a:pPr indent="-228600" defTabSz="914400"/>
            <a:endParaRPr lang="en-US" sz="1300" dirty="0">
              <a:solidFill>
                <a:schemeClr val="bg1"/>
              </a:solidFill>
            </a:endParaRPr>
          </a:p>
          <a:p>
            <a:pPr marL="0" indent="0" defTabSz="914400">
              <a:buNone/>
            </a:pPr>
            <a:r>
              <a:rPr lang="en-US" sz="900" dirty="0">
                <a:solidFill>
                  <a:schemeClr val="bg1"/>
                </a:solidFill>
                <a:hlinkClick r:id="rId5"/>
              </a:rPr>
              <a:t>https://www.youtube.com/watch?v=KOpJtz8_v3U</a:t>
            </a:r>
            <a:endParaRPr lang="en-US" sz="900" dirty="0">
              <a:solidFill>
                <a:schemeClr val="bg1"/>
              </a:solidFill>
            </a:endParaRPr>
          </a:p>
          <a:p>
            <a:pPr indent="-228600" defTabSz="914400"/>
            <a:endParaRPr lang="en-US" sz="1300" dirty="0">
              <a:solidFill>
                <a:schemeClr val="bg1"/>
              </a:solidFill>
            </a:endParaRPr>
          </a:p>
        </p:txBody>
      </p:sp>
      <p:pic>
        <p:nvPicPr>
          <p:cNvPr id="14" name="Video 13">
            <a:hlinkClick r:id="" action="ppaction://media"/>
            <a:extLst>
              <a:ext uri="{FF2B5EF4-FFF2-40B4-BE49-F238E27FC236}">
                <a16:creationId xmlns:a16="http://schemas.microsoft.com/office/drawing/2014/main" id="{A84BBB29-9F6C-9B48-B30B-7EFA26332A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9617" y="5849938"/>
            <a:ext cx="1799166" cy="134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83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812"/>
    </mc:Choice>
    <mc:Fallback>
      <p:transition spd="slow" advTm="80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274</Words>
  <Application>Microsoft Macintosh PowerPoint</Application>
  <PresentationFormat>Benutzerdefiniert</PresentationFormat>
  <Paragraphs>45</Paragraphs>
  <Slides>7</Slides>
  <Notes>2</Notes>
  <HiddenSlides>0</HiddenSlides>
  <MMClips>7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</vt:lpstr>
      <vt:lpstr>Fall and Rise  of Josef Zotter </vt:lpstr>
      <vt:lpstr>PowerPoint-Präsentation</vt:lpstr>
      <vt:lpstr>  </vt:lpstr>
      <vt:lpstr>Back to success with creativity innovation right mindset</vt:lpstr>
      <vt:lpstr> Bean to bar philosophy  100 % organic  100 %  fair trade</vt:lpstr>
      <vt:lpstr> 2010  Invitation to Harvard Business School </vt:lpstr>
      <vt:lpstr>One of Austria’s most innovative and successful entrepreneurs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Unternehmenskrise bei Rosenberger</dc:title>
  <dc:creator>Werner Holzheu</dc:creator>
  <cp:lastModifiedBy>Werner Holzheu</cp:lastModifiedBy>
  <cp:revision>35</cp:revision>
  <dcterms:created xsi:type="dcterms:W3CDTF">2021-02-21T18:25:33Z</dcterms:created>
  <dcterms:modified xsi:type="dcterms:W3CDTF">2021-05-02T17:08:36Z</dcterms:modified>
</cp:coreProperties>
</file>