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4" r:id="rId4"/>
    <p:sldId id="348" r:id="rId5"/>
    <p:sldId id="307" r:id="rId6"/>
    <p:sldId id="276" r:id="rId7"/>
    <p:sldId id="271" r:id="rId8"/>
    <p:sldId id="350" r:id="rId9"/>
    <p:sldId id="277" r:id="rId10"/>
    <p:sldId id="355" r:id="rId11"/>
    <p:sldId id="356" r:id="rId12"/>
    <p:sldId id="357" r:id="rId13"/>
    <p:sldId id="358" r:id="rId14"/>
    <p:sldId id="352" r:id="rId15"/>
    <p:sldId id="275" r:id="rId16"/>
    <p:sldId id="359" r:id="rId17"/>
    <p:sldId id="361" r:id="rId18"/>
    <p:sldId id="368" r:id="rId19"/>
    <p:sldId id="351" r:id="rId20"/>
    <p:sldId id="354" r:id="rId21"/>
    <p:sldId id="353" r:id="rId22"/>
    <p:sldId id="369" r:id="rId23"/>
    <p:sldId id="363" r:id="rId24"/>
    <p:sldId id="364" r:id="rId25"/>
    <p:sldId id="365" r:id="rId26"/>
    <p:sldId id="370" r:id="rId27"/>
    <p:sldId id="367" r:id="rId28"/>
    <p:sldId id="366" r:id="rId29"/>
    <p:sldId id="371" r:id="rId30"/>
    <p:sldId id="372" r:id="rId31"/>
    <p:sldId id="3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42F"/>
    <a:srgbClr val="686B7A"/>
    <a:srgbClr val="C5D2C1"/>
    <a:srgbClr val="BD6F45"/>
    <a:srgbClr val="FF3399"/>
    <a:srgbClr val="00FF00"/>
    <a:srgbClr val="FF0066"/>
    <a:srgbClr val="FFCC00"/>
    <a:srgbClr val="CC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33" y="1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3-4DA2-81B3-C5949DC8665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83-4DA2-81B3-C5949DC86653}"/>
              </c:ext>
            </c:extLst>
          </c:dPt>
          <c:cat>
            <c:strRef>
              <c:f>Tabelle1!$A$4:$A$5</c:f>
              <c:strCache>
                <c:ptCount val="2"/>
                <c:pt idx="0">
                  <c:v>eine Milliarde US Dollar</c:v>
                </c:pt>
                <c:pt idx="1">
                  <c:v>$45 000,00</c:v>
                </c:pt>
              </c:strCache>
            </c:strRef>
          </c:cat>
          <c:val>
            <c:numRef>
              <c:f>Tabelle1!$B$4:$B$5</c:f>
              <c:numCache>
                <c:formatCode>_("€"* #,##0.00_);_("€"* \(#,##0.00\);_("€"* "-"??_);_(@_)</c:formatCode>
                <c:ptCount val="2"/>
                <c:pt idx="0">
                  <c:v>1000000000</c:v>
                </c:pt>
                <c:pt idx="1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83-4DA2-81B3-C5949DC86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B94FC-D421-4E0A-BDC7-F960A575E29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32497294-A678-4AF1-9E8F-EFFC5BD1650E}">
      <dgm:prSet phldrT="[Text]"/>
      <dgm:spPr>
        <a:solidFill>
          <a:srgbClr val="A7442F"/>
        </a:solidFill>
      </dgm:spPr>
      <dgm:t>
        <a:bodyPr/>
        <a:lstStyle/>
        <a:p>
          <a:r>
            <a:rPr lang="de-AT" dirty="0">
              <a:latin typeface="STXinwei" panose="02010800040101010101" pitchFamily="2" charset="-122"/>
              <a:ea typeface="STXinwei" panose="02010800040101010101" pitchFamily="2" charset="-122"/>
            </a:rPr>
            <a:t>Aufgaben</a:t>
          </a:r>
        </a:p>
      </dgm:t>
    </dgm:pt>
    <dgm:pt modelId="{3800BDB1-8A8C-4C55-93D4-FDB45D836053}" type="parTrans" cxnId="{EEB90019-EED3-4364-94AC-16220435EDB5}">
      <dgm:prSet/>
      <dgm:spPr/>
      <dgm:t>
        <a:bodyPr/>
        <a:lstStyle/>
        <a:p>
          <a:endParaRPr lang="de-AT"/>
        </a:p>
      </dgm:t>
    </dgm:pt>
    <dgm:pt modelId="{E0B19F24-EFB9-4657-86D4-349DCD654048}" type="sibTrans" cxnId="{EEB90019-EED3-4364-94AC-16220435EDB5}">
      <dgm:prSet/>
      <dgm:spPr/>
      <dgm:t>
        <a:bodyPr/>
        <a:lstStyle/>
        <a:p>
          <a:endParaRPr lang="de-AT"/>
        </a:p>
      </dgm:t>
    </dgm:pt>
    <dgm:pt modelId="{98F11122-DB96-4991-8FC8-34B2AC7217A9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de-AT" dirty="0" err="1"/>
            <a:t>Solvenzaufsicht</a:t>
          </a:r>
          <a:endParaRPr lang="de-AT" dirty="0"/>
        </a:p>
      </dgm:t>
    </dgm:pt>
    <dgm:pt modelId="{0BCCC83F-79D3-463A-93A5-13A464AE4637}" type="parTrans" cxnId="{700BE4D1-8DD9-4A5E-9D1F-7B192582E3B6}">
      <dgm:prSet/>
      <dgm:spPr/>
      <dgm:t>
        <a:bodyPr/>
        <a:lstStyle/>
        <a:p>
          <a:endParaRPr lang="de-AT"/>
        </a:p>
      </dgm:t>
    </dgm:pt>
    <dgm:pt modelId="{060084C8-C9FD-4B74-B77A-99445E92DA59}" type="sibTrans" cxnId="{700BE4D1-8DD9-4A5E-9D1F-7B192582E3B6}">
      <dgm:prSet/>
      <dgm:spPr/>
      <dgm:t>
        <a:bodyPr/>
        <a:lstStyle/>
        <a:p>
          <a:endParaRPr lang="de-AT"/>
        </a:p>
      </dgm:t>
    </dgm:pt>
    <dgm:pt modelId="{329EC4DD-96A8-45B3-BA59-27DE0FE35D5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AT" dirty="0"/>
            <a:t>Markt- und Verhaltensaufsicht</a:t>
          </a:r>
        </a:p>
      </dgm:t>
    </dgm:pt>
    <dgm:pt modelId="{4363599A-DEEB-43F0-993F-BF8887E3B719}" type="parTrans" cxnId="{049F1F10-C5BE-4C00-A231-A7B568BEC877}">
      <dgm:prSet/>
      <dgm:spPr/>
      <dgm:t>
        <a:bodyPr/>
        <a:lstStyle/>
        <a:p>
          <a:endParaRPr lang="de-AT"/>
        </a:p>
      </dgm:t>
    </dgm:pt>
    <dgm:pt modelId="{F9EB7FA4-A25E-40F4-9CAC-16AB5BA45F16}" type="sibTrans" cxnId="{049F1F10-C5BE-4C00-A231-A7B568BEC877}">
      <dgm:prSet/>
      <dgm:spPr/>
      <dgm:t>
        <a:bodyPr/>
        <a:lstStyle/>
        <a:p>
          <a:endParaRPr lang="de-AT"/>
        </a:p>
      </dgm:t>
    </dgm:pt>
    <dgm:pt modelId="{5785599F-06D1-4844-B57B-F49A1409E394}">
      <dgm:prSet phldrT="[Text]"/>
      <dgm:spPr>
        <a:solidFill>
          <a:schemeClr val="bg2"/>
        </a:solidFill>
      </dgm:spPr>
      <dgm:t>
        <a:bodyPr/>
        <a:lstStyle/>
        <a:p>
          <a:endParaRPr lang="de-AT" dirty="0"/>
        </a:p>
      </dgm:t>
    </dgm:pt>
    <dgm:pt modelId="{C26FECB0-2EC3-4864-AD28-BF025BCDE7A6}" type="parTrans" cxnId="{135E2B43-16B2-4A21-AED6-A9146481D17A}">
      <dgm:prSet/>
      <dgm:spPr/>
      <dgm:t>
        <a:bodyPr/>
        <a:lstStyle/>
        <a:p>
          <a:endParaRPr lang="de-AT"/>
        </a:p>
      </dgm:t>
    </dgm:pt>
    <dgm:pt modelId="{67D9E43F-70B7-4459-BD69-9DB271CF3B1B}" type="sibTrans" cxnId="{135E2B43-16B2-4A21-AED6-A9146481D17A}">
      <dgm:prSet/>
      <dgm:spPr/>
      <dgm:t>
        <a:bodyPr/>
        <a:lstStyle/>
        <a:p>
          <a:endParaRPr lang="de-AT"/>
        </a:p>
      </dgm:t>
    </dgm:pt>
    <dgm:pt modelId="{66EBFC9D-D8B8-491D-B4BE-7D503144678F}" type="pres">
      <dgm:prSet presAssocID="{847B94FC-D421-4E0A-BDC7-F960A575E299}" presName="composite" presStyleCnt="0">
        <dgm:presLayoutVars>
          <dgm:chMax val="1"/>
          <dgm:dir/>
          <dgm:resizeHandles val="exact"/>
        </dgm:presLayoutVars>
      </dgm:prSet>
      <dgm:spPr/>
    </dgm:pt>
    <dgm:pt modelId="{A4650E1F-9276-4B6A-86F6-D0205A2FADA2}" type="pres">
      <dgm:prSet presAssocID="{32497294-A678-4AF1-9E8F-EFFC5BD1650E}" presName="roof" presStyleLbl="dkBgShp" presStyleIdx="0" presStyleCnt="2"/>
      <dgm:spPr/>
    </dgm:pt>
    <dgm:pt modelId="{813204F7-1443-46E6-BF2C-092553D78B8E}" type="pres">
      <dgm:prSet presAssocID="{32497294-A678-4AF1-9E8F-EFFC5BD1650E}" presName="pillars" presStyleCnt="0"/>
      <dgm:spPr/>
    </dgm:pt>
    <dgm:pt modelId="{FFA3BDBB-DB7F-4651-A60B-2AD50CE5B5E7}" type="pres">
      <dgm:prSet presAssocID="{32497294-A678-4AF1-9E8F-EFFC5BD1650E}" presName="pillar1" presStyleLbl="node1" presStyleIdx="0" presStyleCnt="2">
        <dgm:presLayoutVars>
          <dgm:bulletEnabled val="1"/>
        </dgm:presLayoutVars>
      </dgm:prSet>
      <dgm:spPr/>
    </dgm:pt>
    <dgm:pt modelId="{B99CBB5C-265E-49F3-BF70-922782FCE1FE}" type="pres">
      <dgm:prSet presAssocID="{329EC4DD-96A8-45B3-BA59-27DE0FE35D54}" presName="pillarX" presStyleLbl="node1" presStyleIdx="1" presStyleCnt="2">
        <dgm:presLayoutVars>
          <dgm:bulletEnabled val="1"/>
        </dgm:presLayoutVars>
      </dgm:prSet>
      <dgm:spPr/>
    </dgm:pt>
    <dgm:pt modelId="{95A3DB54-495C-42BB-AD17-CDCAB7A9B157}" type="pres">
      <dgm:prSet presAssocID="{32497294-A678-4AF1-9E8F-EFFC5BD1650E}" presName="base" presStyleLbl="dkBgShp" presStyleIdx="1" presStyleCnt="2"/>
      <dgm:spPr>
        <a:solidFill>
          <a:srgbClr val="A7442F"/>
        </a:solidFill>
      </dgm:spPr>
    </dgm:pt>
  </dgm:ptLst>
  <dgm:cxnLst>
    <dgm:cxn modelId="{049F1F10-C5BE-4C00-A231-A7B568BEC877}" srcId="{32497294-A678-4AF1-9E8F-EFFC5BD1650E}" destId="{329EC4DD-96A8-45B3-BA59-27DE0FE35D54}" srcOrd="1" destOrd="0" parTransId="{4363599A-DEEB-43F0-993F-BF8887E3B719}" sibTransId="{F9EB7FA4-A25E-40F4-9CAC-16AB5BA45F16}"/>
    <dgm:cxn modelId="{EEB90019-EED3-4364-94AC-16220435EDB5}" srcId="{847B94FC-D421-4E0A-BDC7-F960A575E299}" destId="{32497294-A678-4AF1-9E8F-EFFC5BD1650E}" srcOrd="0" destOrd="0" parTransId="{3800BDB1-8A8C-4C55-93D4-FDB45D836053}" sibTransId="{E0B19F24-EFB9-4657-86D4-349DCD654048}"/>
    <dgm:cxn modelId="{8C05322A-AE59-4339-9B39-A11E0FFCE277}" type="presOf" srcId="{847B94FC-D421-4E0A-BDC7-F960A575E299}" destId="{66EBFC9D-D8B8-491D-B4BE-7D503144678F}" srcOrd="0" destOrd="0" presId="urn:microsoft.com/office/officeart/2005/8/layout/hList3"/>
    <dgm:cxn modelId="{135E2B43-16B2-4A21-AED6-A9146481D17A}" srcId="{847B94FC-D421-4E0A-BDC7-F960A575E299}" destId="{5785599F-06D1-4844-B57B-F49A1409E394}" srcOrd="1" destOrd="0" parTransId="{C26FECB0-2EC3-4864-AD28-BF025BCDE7A6}" sibTransId="{67D9E43F-70B7-4459-BD69-9DB271CF3B1B}"/>
    <dgm:cxn modelId="{65FBA044-B3FF-429E-A86B-9D2A9DE977E3}" type="presOf" srcId="{329EC4DD-96A8-45B3-BA59-27DE0FE35D54}" destId="{B99CBB5C-265E-49F3-BF70-922782FCE1FE}" srcOrd="0" destOrd="0" presId="urn:microsoft.com/office/officeart/2005/8/layout/hList3"/>
    <dgm:cxn modelId="{4F233F96-4691-42B6-A084-8CE6B7132D2E}" type="presOf" srcId="{32497294-A678-4AF1-9E8F-EFFC5BD1650E}" destId="{A4650E1F-9276-4B6A-86F6-D0205A2FADA2}" srcOrd="0" destOrd="0" presId="urn:microsoft.com/office/officeart/2005/8/layout/hList3"/>
    <dgm:cxn modelId="{700BE4D1-8DD9-4A5E-9D1F-7B192582E3B6}" srcId="{32497294-A678-4AF1-9E8F-EFFC5BD1650E}" destId="{98F11122-DB96-4991-8FC8-34B2AC7217A9}" srcOrd="0" destOrd="0" parTransId="{0BCCC83F-79D3-463A-93A5-13A464AE4637}" sibTransId="{060084C8-C9FD-4B74-B77A-99445E92DA59}"/>
    <dgm:cxn modelId="{46D9EDDD-C7B1-409A-9D76-3656B5A555B2}" type="presOf" srcId="{98F11122-DB96-4991-8FC8-34B2AC7217A9}" destId="{FFA3BDBB-DB7F-4651-A60B-2AD50CE5B5E7}" srcOrd="0" destOrd="0" presId="urn:microsoft.com/office/officeart/2005/8/layout/hList3"/>
    <dgm:cxn modelId="{F128E747-A2BA-4656-A38C-DA2A6651ED0D}" type="presParOf" srcId="{66EBFC9D-D8B8-491D-B4BE-7D503144678F}" destId="{A4650E1F-9276-4B6A-86F6-D0205A2FADA2}" srcOrd="0" destOrd="0" presId="urn:microsoft.com/office/officeart/2005/8/layout/hList3"/>
    <dgm:cxn modelId="{41AAB76C-490F-498C-BCD5-5BF8D103C728}" type="presParOf" srcId="{66EBFC9D-D8B8-491D-B4BE-7D503144678F}" destId="{813204F7-1443-46E6-BF2C-092553D78B8E}" srcOrd="1" destOrd="0" presId="urn:microsoft.com/office/officeart/2005/8/layout/hList3"/>
    <dgm:cxn modelId="{B6D27FD5-6ABC-457D-BF2E-FC4C32A2688C}" type="presParOf" srcId="{813204F7-1443-46E6-BF2C-092553D78B8E}" destId="{FFA3BDBB-DB7F-4651-A60B-2AD50CE5B5E7}" srcOrd="0" destOrd="0" presId="urn:microsoft.com/office/officeart/2005/8/layout/hList3"/>
    <dgm:cxn modelId="{57133306-EADC-40BD-A34D-798FDF4F7113}" type="presParOf" srcId="{813204F7-1443-46E6-BF2C-092553D78B8E}" destId="{B99CBB5C-265E-49F3-BF70-922782FCE1FE}" srcOrd="1" destOrd="0" presId="urn:microsoft.com/office/officeart/2005/8/layout/hList3"/>
    <dgm:cxn modelId="{F6C00DA4-5AA4-4CE7-B222-C3FF703C3149}" type="presParOf" srcId="{66EBFC9D-D8B8-491D-B4BE-7D503144678F}" destId="{95A3DB54-495C-42BB-AD17-CDCAB7A9B157}" srcOrd="2" destOrd="0" presId="urn:microsoft.com/office/officeart/2005/8/layout/hList3"/>
  </dgm:cxnLst>
  <dgm:bg>
    <a:solidFill>
      <a:srgbClr val="A7442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B94FC-D421-4E0A-BDC7-F960A575E29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32497294-A678-4AF1-9E8F-EFFC5BD1650E}">
      <dgm:prSet phldrT="[Text]"/>
      <dgm:spPr>
        <a:solidFill>
          <a:srgbClr val="A7442F"/>
        </a:solidFill>
      </dgm:spPr>
      <dgm:t>
        <a:bodyPr/>
        <a:lstStyle/>
        <a:p>
          <a:r>
            <a:rPr lang="de-AT" dirty="0">
              <a:latin typeface="STXinwei" panose="02010800040101010101" pitchFamily="2" charset="-122"/>
              <a:ea typeface="STXinwei" panose="02010800040101010101" pitchFamily="2" charset="-122"/>
            </a:rPr>
            <a:t>Aufgaben</a:t>
          </a:r>
        </a:p>
      </dgm:t>
    </dgm:pt>
    <dgm:pt modelId="{3800BDB1-8A8C-4C55-93D4-FDB45D836053}" type="parTrans" cxnId="{EEB90019-EED3-4364-94AC-16220435EDB5}">
      <dgm:prSet/>
      <dgm:spPr/>
      <dgm:t>
        <a:bodyPr/>
        <a:lstStyle/>
        <a:p>
          <a:endParaRPr lang="de-AT"/>
        </a:p>
      </dgm:t>
    </dgm:pt>
    <dgm:pt modelId="{E0B19F24-EFB9-4657-86D4-349DCD654048}" type="sibTrans" cxnId="{EEB90019-EED3-4364-94AC-16220435EDB5}">
      <dgm:prSet/>
      <dgm:spPr/>
      <dgm:t>
        <a:bodyPr/>
        <a:lstStyle/>
        <a:p>
          <a:endParaRPr lang="de-AT"/>
        </a:p>
      </dgm:t>
    </dgm:pt>
    <dgm:pt modelId="{98F11122-DB96-4991-8FC8-34B2AC7217A9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de-DE" b="0" i="0" dirty="0"/>
            <a:t>Die </a:t>
          </a:r>
          <a:r>
            <a:rPr lang="de-DE" b="0" i="0" dirty="0" err="1"/>
            <a:t>Solvenzaufsicht</a:t>
          </a:r>
          <a:r>
            <a:rPr lang="de-DE" b="0" i="0" dirty="0"/>
            <a:t> hat zum Ziel, dass Banken, Versicherer und Finanzdienstleister jederzeit zahlungsfähig sind und ihren vertraglichen Verpflichtungen nachkommen können.</a:t>
          </a:r>
          <a:endParaRPr lang="de-AT" dirty="0"/>
        </a:p>
      </dgm:t>
    </dgm:pt>
    <dgm:pt modelId="{0BCCC83F-79D3-463A-93A5-13A464AE4637}" type="parTrans" cxnId="{700BE4D1-8DD9-4A5E-9D1F-7B192582E3B6}">
      <dgm:prSet/>
      <dgm:spPr/>
      <dgm:t>
        <a:bodyPr/>
        <a:lstStyle/>
        <a:p>
          <a:endParaRPr lang="de-AT"/>
        </a:p>
      </dgm:t>
    </dgm:pt>
    <dgm:pt modelId="{060084C8-C9FD-4B74-B77A-99445E92DA59}" type="sibTrans" cxnId="{700BE4D1-8DD9-4A5E-9D1F-7B192582E3B6}">
      <dgm:prSet/>
      <dgm:spPr/>
      <dgm:t>
        <a:bodyPr/>
        <a:lstStyle/>
        <a:p>
          <a:endParaRPr lang="de-AT"/>
        </a:p>
      </dgm:t>
    </dgm:pt>
    <dgm:pt modelId="{329EC4DD-96A8-45B3-BA59-27DE0FE35D5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b="0" i="0" dirty="0"/>
            <a:t>Die Markt- und Verhaltensaufsicht soll faire und transparente Verhältnisse auf den Märkten gewährleisten (Bekämpfung unerlaubter Banken-, Versicherungs- und Finanzdienstleistungsgeschäften, sowie präventiven Maßnahmen gegen Geldwäsche und Terrorismusfinanzierung)</a:t>
          </a:r>
          <a:endParaRPr lang="de-AT" dirty="0"/>
        </a:p>
      </dgm:t>
    </dgm:pt>
    <dgm:pt modelId="{4363599A-DEEB-43F0-993F-BF8887E3B719}" type="parTrans" cxnId="{049F1F10-C5BE-4C00-A231-A7B568BEC877}">
      <dgm:prSet/>
      <dgm:spPr/>
      <dgm:t>
        <a:bodyPr/>
        <a:lstStyle/>
        <a:p>
          <a:endParaRPr lang="de-AT"/>
        </a:p>
      </dgm:t>
    </dgm:pt>
    <dgm:pt modelId="{F9EB7FA4-A25E-40F4-9CAC-16AB5BA45F16}" type="sibTrans" cxnId="{049F1F10-C5BE-4C00-A231-A7B568BEC877}">
      <dgm:prSet/>
      <dgm:spPr/>
      <dgm:t>
        <a:bodyPr/>
        <a:lstStyle/>
        <a:p>
          <a:endParaRPr lang="de-AT"/>
        </a:p>
      </dgm:t>
    </dgm:pt>
    <dgm:pt modelId="{5785599F-06D1-4844-B57B-F49A1409E394}">
      <dgm:prSet phldrT="[Text]"/>
      <dgm:spPr>
        <a:solidFill>
          <a:schemeClr val="bg2"/>
        </a:solidFill>
      </dgm:spPr>
      <dgm:t>
        <a:bodyPr/>
        <a:lstStyle/>
        <a:p>
          <a:endParaRPr lang="de-AT" dirty="0"/>
        </a:p>
      </dgm:t>
    </dgm:pt>
    <dgm:pt modelId="{C26FECB0-2EC3-4864-AD28-BF025BCDE7A6}" type="parTrans" cxnId="{135E2B43-16B2-4A21-AED6-A9146481D17A}">
      <dgm:prSet/>
      <dgm:spPr/>
      <dgm:t>
        <a:bodyPr/>
        <a:lstStyle/>
        <a:p>
          <a:endParaRPr lang="de-AT"/>
        </a:p>
      </dgm:t>
    </dgm:pt>
    <dgm:pt modelId="{67D9E43F-70B7-4459-BD69-9DB271CF3B1B}" type="sibTrans" cxnId="{135E2B43-16B2-4A21-AED6-A9146481D17A}">
      <dgm:prSet/>
      <dgm:spPr/>
      <dgm:t>
        <a:bodyPr/>
        <a:lstStyle/>
        <a:p>
          <a:endParaRPr lang="de-AT"/>
        </a:p>
      </dgm:t>
    </dgm:pt>
    <dgm:pt modelId="{66EBFC9D-D8B8-491D-B4BE-7D503144678F}" type="pres">
      <dgm:prSet presAssocID="{847B94FC-D421-4E0A-BDC7-F960A575E299}" presName="composite" presStyleCnt="0">
        <dgm:presLayoutVars>
          <dgm:chMax val="1"/>
          <dgm:dir/>
          <dgm:resizeHandles val="exact"/>
        </dgm:presLayoutVars>
      </dgm:prSet>
      <dgm:spPr/>
    </dgm:pt>
    <dgm:pt modelId="{A4650E1F-9276-4B6A-86F6-D0205A2FADA2}" type="pres">
      <dgm:prSet presAssocID="{32497294-A678-4AF1-9E8F-EFFC5BD1650E}" presName="roof" presStyleLbl="dkBgShp" presStyleIdx="0" presStyleCnt="2"/>
      <dgm:spPr/>
    </dgm:pt>
    <dgm:pt modelId="{813204F7-1443-46E6-BF2C-092553D78B8E}" type="pres">
      <dgm:prSet presAssocID="{32497294-A678-4AF1-9E8F-EFFC5BD1650E}" presName="pillars" presStyleCnt="0"/>
      <dgm:spPr/>
    </dgm:pt>
    <dgm:pt modelId="{FFA3BDBB-DB7F-4651-A60B-2AD50CE5B5E7}" type="pres">
      <dgm:prSet presAssocID="{32497294-A678-4AF1-9E8F-EFFC5BD1650E}" presName="pillar1" presStyleLbl="node1" presStyleIdx="0" presStyleCnt="2">
        <dgm:presLayoutVars>
          <dgm:bulletEnabled val="1"/>
        </dgm:presLayoutVars>
      </dgm:prSet>
      <dgm:spPr/>
    </dgm:pt>
    <dgm:pt modelId="{B99CBB5C-265E-49F3-BF70-922782FCE1FE}" type="pres">
      <dgm:prSet presAssocID="{329EC4DD-96A8-45B3-BA59-27DE0FE35D54}" presName="pillarX" presStyleLbl="node1" presStyleIdx="1" presStyleCnt="2">
        <dgm:presLayoutVars>
          <dgm:bulletEnabled val="1"/>
        </dgm:presLayoutVars>
      </dgm:prSet>
      <dgm:spPr/>
    </dgm:pt>
    <dgm:pt modelId="{95A3DB54-495C-42BB-AD17-CDCAB7A9B157}" type="pres">
      <dgm:prSet presAssocID="{32497294-A678-4AF1-9E8F-EFFC5BD1650E}" presName="base" presStyleLbl="dkBgShp" presStyleIdx="1" presStyleCnt="2"/>
      <dgm:spPr>
        <a:solidFill>
          <a:srgbClr val="A7442F"/>
        </a:solidFill>
      </dgm:spPr>
    </dgm:pt>
  </dgm:ptLst>
  <dgm:cxnLst>
    <dgm:cxn modelId="{049F1F10-C5BE-4C00-A231-A7B568BEC877}" srcId="{32497294-A678-4AF1-9E8F-EFFC5BD1650E}" destId="{329EC4DD-96A8-45B3-BA59-27DE0FE35D54}" srcOrd="1" destOrd="0" parTransId="{4363599A-DEEB-43F0-993F-BF8887E3B719}" sibTransId="{F9EB7FA4-A25E-40F4-9CAC-16AB5BA45F16}"/>
    <dgm:cxn modelId="{EEB90019-EED3-4364-94AC-16220435EDB5}" srcId="{847B94FC-D421-4E0A-BDC7-F960A575E299}" destId="{32497294-A678-4AF1-9E8F-EFFC5BD1650E}" srcOrd="0" destOrd="0" parTransId="{3800BDB1-8A8C-4C55-93D4-FDB45D836053}" sibTransId="{E0B19F24-EFB9-4657-86D4-349DCD654048}"/>
    <dgm:cxn modelId="{8C05322A-AE59-4339-9B39-A11E0FFCE277}" type="presOf" srcId="{847B94FC-D421-4E0A-BDC7-F960A575E299}" destId="{66EBFC9D-D8B8-491D-B4BE-7D503144678F}" srcOrd="0" destOrd="0" presId="urn:microsoft.com/office/officeart/2005/8/layout/hList3"/>
    <dgm:cxn modelId="{135E2B43-16B2-4A21-AED6-A9146481D17A}" srcId="{847B94FC-D421-4E0A-BDC7-F960A575E299}" destId="{5785599F-06D1-4844-B57B-F49A1409E394}" srcOrd="1" destOrd="0" parTransId="{C26FECB0-2EC3-4864-AD28-BF025BCDE7A6}" sibTransId="{67D9E43F-70B7-4459-BD69-9DB271CF3B1B}"/>
    <dgm:cxn modelId="{65FBA044-B3FF-429E-A86B-9D2A9DE977E3}" type="presOf" srcId="{329EC4DD-96A8-45B3-BA59-27DE0FE35D54}" destId="{B99CBB5C-265E-49F3-BF70-922782FCE1FE}" srcOrd="0" destOrd="0" presId="urn:microsoft.com/office/officeart/2005/8/layout/hList3"/>
    <dgm:cxn modelId="{4F233F96-4691-42B6-A084-8CE6B7132D2E}" type="presOf" srcId="{32497294-A678-4AF1-9E8F-EFFC5BD1650E}" destId="{A4650E1F-9276-4B6A-86F6-D0205A2FADA2}" srcOrd="0" destOrd="0" presId="urn:microsoft.com/office/officeart/2005/8/layout/hList3"/>
    <dgm:cxn modelId="{700BE4D1-8DD9-4A5E-9D1F-7B192582E3B6}" srcId="{32497294-A678-4AF1-9E8F-EFFC5BD1650E}" destId="{98F11122-DB96-4991-8FC8-34B2AC7217A9}" srcOrd="0" destOrd="0" parTransId="{0BCCC83F-79D3-463A-93A5-13A464AE4637}" sibTransId="{060084C8-C9FD-4B74-B77A-99445E92DA59}"/>
    <dgm:cxn modelId="{46D9EDDD-C7B1-409A-9D76-3656B5A555B2}" type="presOf" srcId="{98F11122-DB96-4991-8FC8-34B2AC7217A9}" destId="{FFA3BDBB-DB7F-4651-A60B-2AD50CE5B5E7}" srcOrd="0" destOrd="0" presId="urn:microsoft.com/office/officeart/2005/8/layout/hList3"/>
    <dgm:cxn modelId="{F128E747-A2BA-4656-A38C-DA2A6651ED0D}" type="presParOf" srcId="{66EBFC9D-D8B8-491D-B4BE-7D503144678F}" destId="{A4650E1F-9276-4B6A-86F6-D0205A2FADA2}" srcOrd="0" destOrd="0" presId="urn:microsoft.com/office/officeart/2005/8/layout/hList3"/>
    <dgm:cxn modelId="{41AAB76C-490F-498C-BCD5-5BF8D103C728}" type="presParOf" srcId="{66EBFC9D-D8B8-491D-B4BE-7D503144678F}" destId="{813204F7-1443-46E6-BF2C-092553D78B8E}" srcOrd="1" destOrd="0" presId="urn:microsoft.com/office/officeart/2005/8/layout/hList3"/>
    <dgm:cxn modelId="{B6D27FD5-6ABC-457D-BF2E-FC4C32A2688C}" type="presParOf" srcId="{813204F7-1443-46E6-BF2C-092553D78B8E}" destId="{FFA3BDBB-DB7F-4651-A60B-2AD50CE5B5E7}" srcOrd="0" destOrd="0" presId="urn:microsoft.com/office/officeart/2005/8/layout/hList3"/>
    <dgm:cxn modelId="{57133306-EADC-40BD-A34D-798FDF4F7113}" type="presParOf" srcId="{813204F7-1443-46E6-BF2C-092553D78B8E}" destId="{B99CBB5C-265E-49F3-BF70-922782FCE1FE}" srcOrd="1" destOrd="0" presId="urn:microsoft.com/office/officeart/2005/8/layout/hList3"/>
    <dgm:cxn modelId="{F6C00DA4-5AA4-4CE7-B222-C3FF703C3149}" type="presParOf" srcId="{66EBFC9D-D8B8-491D-B4BE-7D503144678F}" destId="{95A3DB54-495C-42BB-AD17-CDCAB7A9B157}" srcOrd="2" destOrd="0" presId="urn:microsoft.com/office/officeart/2005/8/layout/hList3"/>
  </dgm:cxnLst>
  <dgm:bg>
    <a:solidFill>
      <a:srgbClr val="A7442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B94FC-D421-4E0A-BDC7-F960A575E29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32497294-A678-4AF1-9E8F-EFFC5BD1650E}">
      <dgm:prSet phldrT="[Text]"/>
      <dgm:spPr>
        <a:solidFill>
          <a:srgbClr val="A7442F"/>
        </a:solidFill>
      </dgm:spPr>
      <dgm:t>
        <a:bodyPr/>
        <a:lstStyle/>
        <a:p>
          <a:r>
            <a:rPr lang="de-AT" dirty="0">
              <a:latin typeface="STXinwei" panose="02010800040101010101" pitchFamily="2" charset="-122"/>
              <a:ea typeface="STXinwei" panose="02010800040101010101" pitchFamily="2" charset="-122"/>
            </a:rPr>
            <a:t>Aufgaben (kurz gesagt)</a:t>
          </a:r>
        </a:p>
      </dgm:t>
    </dgm:pt>
    <dgm:pt modelId="{3800BDB1-8A8C-4C55-93D4-FDB45D836053}" type="parTrans" cxnId="{EEB90019-EED3-4364-94AC-16220435EDB5}">
      <dgm:prSet/>
      <dgm:spPr/>
      <dgm:t>
        <a:bodyPr/>
        <a:lstStyle/>
        <a:p>
          <a:endParaRPr lang="de-AT"/>
        </a:p>
      </dgm:t>
    </dgm:pt>
    <dgm:pt modelId="{E0B19F24-EFB9-4657-86D4-349DCD654048}" type="sibTrans" cxnId="{EEB90019-EED3-4364-94AC-16220435EDB5}">
      <dgm:prSet/>
      <dgm:spPr/>
      <dgm:t>
        <a:bodyPr/>
        <a:lstStyle/>
        <a:p>
          <a:endParaRPr lang="de-AT"/>
        </a:p>
      </dgm:t>
    </dgm:pt>
    <dgm:pt modelId="{98F11122-DB96-4991-8FC8-34B2AC7217A9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de-DE" dirty="0"/>
            <a:t>Die FMA überwacht alle Transaktionen an den Börsen und beobachtet auffällige Transaktionen mit hohen Volumina mit einer eigenen Analysesoftware.</a:t>
          </a:r>
          <a:endParaRPr lang="de-AT" dirty="0"/>
        </a:p>
      </dgm:t>
    </dgm:pt>
    <dgm:pt modelId="{0BCCC83F-79D3-463A-93A5-13A464AE4637}" type="parTrans" cxnId="{700BE4D1-8DD9-4A5E-9D1F-7B192582E3B6}">
      <dgm:prSet/>
      <dgm:spPr/>
      <dgm:t>
        <a:bodyPr/>
        <a:lstStyle/>
        <a:p>
          <a:endParaRPr lang="de-AT"/>
        </a:p>
      </dgm:t>
    </dgm:pt>
    <dgm:pt modelId="{060084C8-C9FD-4B74-B77A-99445E92DA59}" type="sibTrans" cxnId="{700BE4D1-8DD9-4A5E-9D1F-7B192582E3B6}">
      <dgm:prSet/>
      <dgm:spPr/>
      <dgm:t>
        <a:bodyPr/>
        <a:lstStyle/>
        <a:p>
          <a:endParaRPr lang="de-AT"/>
        </a:p>
      </dgm:t>
    </dgm:pt>
    <dgm:pt modelId="{5785599F-06D1-4844-B57B-F49A1409E394}">
      <dgm:prSet phldrT="[Text]"/>
      <dgm:spPr>
        <a:solidFill>
          <a:schemeClr val="bg2"/>
        </a:solidFill>
      </dgm:spPr>
      <dgm:t>
        <a:bodyPr/>
        <a:lstStyle/>
        <a:p>
          <a:endParaRPr lang="de-AT" dirty="0"/>
        </a:p>
      </dgm:t>
    </dgm:pt>
    <dgm:pt modelId="{C26FECB0-2EC3-4864-AD28-BF025BCDE7A6}" type="parTrans" cxnId="{135E2B43-16B2-4A21-AED6-A9146481D17A}">
      <dgm:prSet/>
      <dgm:spPr/>
      <dgm:t>
        <a:bodyPr/>
        <a:lstStyle/>
        <a:p>
          <a:endParaRPr lang="de-AT"/>
        </a:p>
      </dgm:t>
    </dgm:pt>
    <dgm:pt modelId="{67D9E43F-70B7-4459-BD69-9DB271CF3B1B}" type="sibTrans" cxnId="{135E2B43-16B2-4A21-AED6-A9146481D17A}">
      <dgm:prSet/>
      <dgm:spPr/>
      <dgm:t>
        <a:bodyPr/>
        <a:lstStyle/>
        <a:p>
          <a:endParaRPr lang="de-AT"/>
        </a:p>
      </dgm:t>
    </dgm:pt>
    <dgm:pt modelId="{66EBFC9D-D8B8-491D-B4BE-7D503144678F}" type="pres">
      <dgm:prSet presAssocID="{847B94FC-D421-4E0A-BDC7-F960A575E299}" presName="composite" presStyleCnt="0">
        <dgm:presLayoutVars>
          <dgm:chMax val="1"/>
          <dgm:dir/>
          <dgm:resizeHandles val="exact"/>
        </dgm:presLayoutVars>
      </dgm:prSet>
      <dgm:spPr/>
    </dgm:pt>
    <dgm:pt modelId="{A4650E1F-9276-4B6A-86F6-D0205A2FADA2}" type="pres">
      <dgm:prSet presAssocID="{32497294-A678-4AF1-9E8F-EFFC5BD1650E}" presName="roof" presStyleLbl="dkBgShp" presStyleIdx="0" presStyleCnt="2"/>
      <dgm:spPr/>
    </dgm:pt>
    <dgm:pt modelId="{813204F7-1443-46E6-BF2C-092553D78B8E}" type="pres">
      <dgm:prSet presAssocID="{32497294-A678-4AF1-9E8F-EFFC5BD1650E}" presName="pillars" presStyleCnt="0"/>
      <dgm:spPr/>
    </dgm:pt>
    <dgm:pt modelId="{FFA3BDBB-DB7F-4651-A60B-2AD50CE5B5E7}" type="pres">
      <dgm:prSet presAssocID="{32497294-A678-4AF1-9E8F-EFFC5BD1650E}" presName="pillar1" presStyleLbl="node1" presStyleIdx="0" presStyleCnt="1">
        <dgm:presLayoutVars>
          <dgm:bulletEnabled val="1"/>
        </dgm:presLayoutVars>
      </dgm:prSet>
      <dgm:spPr/>
    </dgm:pt>
    <dgm:pt modelId="{95A3DB54-495C-42BB-AD17-CDCAB7A9B157}" type="pres">
      <dgm:prSet presAssocID="{32497294-A678-4AF1-9E8F-EFFC5BD1650E}" presName="base" presStyleLbl="dkBgShp" presStyleIdx="1" presStyleCnt="2"/>
      <dgm:spPr>
        <a:solidFill>
          <a:srgbClr val="A7442F"/>
        </a:solidFill>
      </dgm:spPr>
    </dgm:pt>
  </dgm:ptLst>
  <dgm:cxnLst>
    <dgm:cxn modelId="{EEB90019-EED3-4364-94AC-16220435EDB5}" srcId="{847B94FC-D421-4E0A-BDC7-F960A575E299}" destId="{32497294-A678-4AF1-9E8F-EFFC5BD1650E}" srcOrd="0" destOrd="0" parTransId="{3800BDB1-8A8C-4C55-93D4-FDB45D836053}" sibTransId="{E0B19F24-EFB9-4657-86D4-349DCD654048}"/>
    <dgm:cxn modelId="{8C05322A-AE59-4339-9B39-A11E0FFCE277}" type="presOf" srcId="{847B94FC-D421-4E0A-BDC7-F960A575E299}" destId="{66EBFC9D-D8B8-491D-B4BE-7D503144678F}" srcOrd="0" destOrd="0" presId="urn:microsoft.com/office/officeart/2005/8/layout/hList3"/>
    <dgm:cxn modelId="{135E2B43-16B2-4A21-AED6-A9146481D17A}" srcId="{847B94FC-D421-4E0A-BDC7-F960A575E299}" destId="{5785599F-06D1-4844-B57B-F49A1409E394}" srcOrd="1" destOrd="0" parTransId="{C26FECB0-2EC3-4864-AD28-BF025BCDE7A6}" sibTransId="{67D9E43F-70B7-4459-BD69-9DB271CF3B1B}"/>
    <dgm:cxn modelId="{4F233F96-4691-42B6-A084-8CE6B7132D2E}" type="presOf" srcId="{32497294-A678-4AF1-9E8F-EFFC5BD1650E}" destId="{A4650E1F-9276-4B6A-86F6-D0205A2FADA2}" srcOrd="0" destOrd="0" presId="urn:microsoft.com/office/officeart/2005/8/layout/hList3"/>
    <dgm:cxn modelId="{700BE4D1-8DD9-4A5E-9D1F-7B192582E3B6}" srcId="{32497294-A678-4AF1-9E8F-EFFC5BD1650E}" destId="{98F11122-DB96-4991-8FC8-34B2AC7217A9}" srcOrd="0" destOrd="0" parTransId="{0BCCC83F-79D3-463A-93A5-13A464AE4637}" sibTransId="{060084C8-C9FD-4B74-B77A-99445E92DA59}"/>
    <dgm:cxn modelId="{46D9EDDD-C7B1-409A-9D76-3656B5A555B2}" type="presOf" srcId="{98F11122-DB96-4991-8FC8-34B2AC7217A9}" destId="{FFA3BDBB-DB7F-4651-A60B-2AD50CE5B5E7}" srcOrd="0" destOrd="0" presId="urn:microsoft.com/office/officeart/2005/8/layout/hList3"/>
    <dgm:cxn modelId="{F128E747-A2BA-4656-A38C-DA2A6651ED0D}" type="presParOf" srcId="{66EBFC9D-D8B8-491D-B4BE-7D503144678F}" destId="{A4650E1F-9276-4B6A-86F6-D0205A2FADA2}" srcOrd="0" destOrd="0" presId="urn:microsoft.com/office/officeart/2005/8/layout/hList3"/>
    <dgm:cxn modelId="{41AAB76C-490F-498C-BCD5-5BF8D103C728}" type="presParOf" srcId="{66EBFC9D-D8B8-491D-B4BE-7D503144678F}" destId="{813204F7-1443-46E6-BF2C-092553D78B8E}" srcOrd="1" destOrd="0" presId="urn:microsoft.com/office/officeart/2005/8/layout/hList3"/>
    <dgm:cxn modelId="{B6D27FD5-6ABC-457D-BF2E-FC4C32A2688C}" type="presParOf" srcId="{813204F7-1443-46E6-BF2C-092553D78B8E}" destId="{FFA3BDBB-DB7F-4651-A60B-2AD50CE5B5E7}" srcOrd="0" destOrd="0" presId="urn:microsoft.com/office/officeart/2005/8/layout/hList3"/>
    <dgm:cxn modelId="{F6C00DA4-5AA4-4CE7-B222-C3FF703C3149}" type="presParOf" srcId="{66EBFC9D-D8B8-491D-B4BE-7D503144678F}" destId="{95A3DB54-495C-42BB-AD17-CDCAB7A9B157}" srcOrd="2" destOrd="0" presId="urn:microsoft.com/office/officeart/2005/8/layout/hList3"/>
  </dgm:cxnLst>
  <dgm:bg>
    <a:solidFill>
      <a:srgbClr val="A7442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0E1F-9276-4B6A-86F6-D0205A2FADA2}">
      <dsp:nvSpPr>
        <dsp:cNvPr id="0" name=""/>
        <dsp:cNvSpPr/>
      </dsp:nvSpPr>
      <dsp:spPr>
        <a:xfrm>
          <a:off x="0" y="0"/>
          <a:ext cx="12192000" cy="1230653"/>
        </a:xfrm>
        <a:prstGeom prst="rect">
          <a:avLst/>
        </a:prstGeom>
        <a:solidFill>
          <a:srgbClr val="A744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300" kern="1200" dirty="0">
              <a:latin typeface="STXinwei" panose="02010800040101010101" pitchFamily="2" charset="-122"/>
              <a:ea typeface="STXinwei" panose="02010800040101010101" pitchFamily="2" charset="-122"/>
            </a:rPr>
            <a:t>Aufgaben</a:t>
          </a:r>
        </a:p>
      </dsp:txBody>
      <dsp:txXfrm>
        <a:off x="0" y="0"/>
        <a:ext cx="12192000" cy="1230653"/>
      </dsp:txXfrm>
    </dsp:sp>
    <dsp:sp modelId="{FFA3BDBB-DB7F-4651-A60B-2AD50CE5B5E7}">
      <dsp:nvSpPr>
        <dsp:cNvPr id="0" name=""/>
        <dsp:cNvSpPr/>
      </dsp:nvSpPr>
      <dsp:spPr>
        <a:xfrm>
          <a:off x="0" y="1230653"/>
          <a:ext cx="6095999" cy="2584371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900" kern="1200" dirty="0" err="1"/>
            <a:t>Solvenzaufsicht</a:t>
          </a:r>
          <a:endParaRPr lang="de-AT" sz="5900" kern="1200" dirty="0"/>
        </a:p>
      </dsp:txBody>
      <dsp:txXfrm>
        <a:off x="0" y="1230653"/>
        <a:ext cx="6095999" cy="2584371"/>
      </dsp:txXfrm>
    </dsp:sp>
    <dsp:sp modelId="{B99CBB5C-265E-49F3-BF70-922782FCE1FE}">
      <dsp:nvSpPr>
        <dsp:cNvPr id="0" name=""/>
        <dsp:cNvSpPr/>
      </dsp:nvSpPr>
      <dsp:spPr>
        <a:xfrm>
          <a:off x="6096000" y="1230653"/>
          <a:ext cx="6095999" cy="258437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900" kern="1200" dirty="0"/>
            <a:t>Markt- und Verhaltensaufsicht</a:t>
          </a:r>
        </a:p>
      </dsp:txBody>
      <dsp:txXfrm>
        <a:off x="6096000" y="1230653"/>
        <a:ext cx="6095999" cy="2584371"/>
      </dsp:txXfrm>
    </dsp:sp>
    <dsp:sp modelId="{95A3DB54-495C-42BB-AD17-CDCAB7A9B157}">
      <dsp:nvSpPr>
        <dsp:cNvPr id="0" name=""/>
        <dsp:cNvSpPr/>
      </dsp:nvSpPr>
      <dsp:spPr>
        <a:xfrm>
          <a:off x="0" y="3815024"/>
          <a:ext cx="12192000" cy="287152"/>
        </a:xfrm>
        <a:prstGeom prst="rect">
          <a:avLst/>
        </a:prstGeom>
        <a:solidFill>
          <a:srgbClr val="A744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0E1F-9276-4B6A-86F6-D0205A2FADA2}">
      <dsp:nvSpPr>
        <dsp:cNvPr id="0" name=""/>
        <dsp:cNvSpPr/>
      </dsp:nvSpPr>
      <dsp:spPr>
        <a:xfrm>
          <a:off x="0" y="0"/>
          <a:ext cx="12192000" cy="1230653"/>
        </a:xfrm>
        <a:prstGeom prst="rect">
          <a:avLst/>
        </a:prstGeom>
        <a:solidFill>
          <a:srgbClr val="A744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300" kern="1200" dirty="0">
              <a:latin typeface="STXinwei" panose="02010800040101010101" pitchFamily="2" charset="-122"/>
              <a:ea typeface="STXinwei" panose="02010800040101010101" pitchFamily="2" charset="-122"/>
            </a:rPr>
            <a:t>Aufgaben</a:t>
          </a:r>
        </a:p>
      </dsp:txBody>
      <dsp:txXfrm>
        <a:off x="0" y="0"/>
        <a:ext cx="12192000" cy="1230653"/>
      </dsp:txXfrm>
    </dsp:sp>
    <dsp:sp modelId="{FFA3BDBB-DB7F-4651-A60B-2AD50CE5B5E7}">
      <dsp:nvSpPr>
        <dsp:cNvPr id="0" name=""/>
        <dsp:cNvSpPr/>
      </dsp:nvSpPr>
      <dsp:spPr>
        <a:xfrm>
          <a:off x="0" y="1230653"/>
          <a:ext cx="6095999" cy="2584371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/>
            <a:t>Die </a:t>
          </a:r>
          <a:r>
            <a:rPr lang="de-DE" sz="2400" b="0" i="0" kern="1200" dirty="0" err="1"/>
            <a:t>Solvenzaufsicht</a:t>
          </a:r>
          <a:r>
            <a:rPr lang="de-DE" sz="2400" b="0" i="0" kern="1200" dirty="0"/>
            <a:t> hat zum Ziel, dass Banken, Versicherer und Finanzdienstleister jederzeit zahlungsfähig sind und ihren vertraglichen Verpflichtungen nachkommen können.</a:t>
          </a:r>
          <a:endParaRPr lang="de-AT" sz="2400" kern="1200" dirty="0"/>
        </a:p>
      </dsp:txBody>
      <dsp:txXfrm>
        <a:off x="0" y="1230653"/>
        <a:ext cx="6095999" cy="2584371"/>
      </dsp:txXfrm>
    </dsp:sp>
    <dsp:sp modelId="{B99CBB5C-265E-49F3-BF70-922782FCE1FE}">
      <dsp:nvSpPr>
        <dsp:cNvPr id="0" name=""/>
        <dsp:cNvSpPr/>
      </dsp:nvSpPr>
      <dsp:spPr>
        <a:xfrm>
          <a:off x="6096000" y="1230653"/>
          <a:ext cx="6095999" cy="258437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/>
            <a:t>Die Markt- und Verhaltensaufsicht soll faire und transparente Verhältnisse auf den Märkten gewährleisten (Bekämpfung unerlaubter Banken-, Versicherungs- und Finanzdienstleistungsgeschäften, sowie präventiven Maßnahmen gegen Geldwäsche und Terrorismusfinanzierung)</a:t>
          </a:r>
          <a:endParaRPr lang="de-AT" sz="2400" kern="1200" dirty="0"/>
        </a:p>
      </dsp:txBody>
      <dsp:txXfrm>
        <a:off x="6096000" y="1230653"/>
        <a:ext cx="6095999" cy="2584371"/>
      </dsp:txXfrm>
    </dsp:sp>
    <dsp:sp modelId="{95A3DB54-495C-42BB-AD17-CDCAB7A9B157}">
      <dsp:nvSpPr>
        <dsp:cNvPr id="0" name=""/>
        <dsp:cNvSpPr/>
      </dsp:nvSpPr>
      <dsp:spPr>
        <a:xfrm>
          <a:off x="0" y="3815024"/>
          <a:ext cx="12192000" cy="287152"/>
        </a:xfrm>
        <a:prstGeom prst="rect">
          <a:avLst/>
        </a:prstGeom>
        <a:solidFill>
          <a:srgbClr val="A744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0E1F-9276-4B6A-86F6-D0205A2FADA2}">
      <dsp:nvSpPr>
        <dsp:cNvPr id="0" name=""/>
        <dsp:cNvSpPr/>
      </dsp:nvSpPr>
      <dsp:spPr>
        <a:xfrm>
          <a:off x="0" y="0"/>
          <a:ext cx="12192000" cy="1230653"/>
        </a:xfrm>
        <a:prstGeom prst="rect">
          <a:avLst/>
        </a:prstGeom>
        <a:solidFill>
          <a:srgbClr val="A744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5300" kern="1200" dirty="0">
              <a:latin typeface="STXinwei" panose="02010800040101010101" pitchFamily="2" charset="-122"/>
              <a:ea typeface="STXinwei" panose="02010800040101010101" pitchFamily="2" charset="-122"/>
            </a:rPr>
            <a:t>Aufgaben (kurz gesagt)</a:t>
          </a:r>
        </a:p>
      </dsp:txBody>
      <dsp:txXfrm>
        <a:off x="0" y="0"/>
        <a:ext cx="12192000" cy="1230653"/>
      </dsp:txXfrm>
    </dsp:sp>
    <dsp:sp modelId="{FFA3BDBB-DB7F-4651-A60B-2AD50CE5B5E7}">
      <dsp:nvSpPr>
        <dsp:cNvPr id="0" name=""/>
        <dsp:cNvSpPr/>
      </dsp:nvSpPr>
      <dsp:spPr>
        <a:xfrm>
          <a:off x="0" y="1230653"/>
          <a:ext cx="12192000" cy="2584371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Die FMA überwacht alle Transaktionen an den Börsen und beobachtet auffällige Transaktionen mit hohen Volumina mit einer eigenen Analysesoftware.</a:t>
          </a:r>
          <a:endParaRPr lang="de-AT" sz="4300" kern="1200" dirty="0"/>
        </a:p>
      </dsp:txBody>
      <dsp:txXfrm>
        <a:off x="0" y="1230653"/>
        <a:ext cx="12192000" cy="2584371"/>
      </dsp:txXfrm>
    </dsp:sp>
    <dsp:sp modelId="{95A3DB54-495C-42BB-AD17-CDCAB7A9B157}">
      <dsp:nvSpPr>
        <dsp:cNvPr id="0" name=""/>
        <dsp:cNvSpPr/>
      </dsp:nvSpPr>
      <dsp:spPr>
        <a:xfrm>
          <a:off x="0" y="3815024"/>
          <a:ext cx="12192000" cy="287152"/>
        </a:xfrm>
        <a:prstGeom prst="rect">
          <a:avLst/>
        </a:prstGeom>
        <a:solidFill>
          <a:srgbClr val="A744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657B-0AFE-47AC-AAF9-229140F6D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BF40-0159-4E33-8989-C7012249D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2AA90-A079-4F81-9A1E-2DCE165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64E2-4EA2-4B97-AAD0-318FEAF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D4B6-0290-4207-96E0-CEB4633E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B76-AC2C-48EC-942E-32C7155B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5AF0-AB2A-4B82-940E-5EF4B778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75554-E24E-4254-8DD3-753B0FF9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ACFA-D3FC-44F3-BBDD-7A274884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CBB4-10AE-4463-855F-8B71D370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213E1-011B-4F3A-A3E5-C907BD4BA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D08E5-51D0-4F66-9FEB-302A6515B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5A4A-5228-436D-A6E5-5AC08115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F2D4-ED9F-4B04-AD4D-6A87F704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5DBA-3B2C-4394-9A11-FC94534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9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Keep it simply smart!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17B1-E75C-4DB8-9B0A-1A0AC25A777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35038" y="-766689"/>
            <a:ext cx="7792053" cy="7624689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2258" y="196946"/>
            <a:ext cx="4948159" cy="497996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5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Keep it simply smart!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17B1-E75C-4DB8-9B0A-1A0AC25A777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9861" y="604856"/>
            <a:ext cx="6051269" cy="5648288"/>
          </a:xfrm>
          <a:custGeom>
            <a:avLst/>
            <a:gdLst>
              <a:gd name="connsiteX0" fmla="*/ 5049938 w 6051269"/>
              <a:gd name="connsiteY0" fmla="*/ 0 h 5648288"/>
              <a:gd name="connsiteX1" fmla="*/ 4760247 w 6051269"/>
              <a:gd name="connsiteY1" fmla="*/ 710575 h 5648288"/>
              <a:gd name="connsiteX2" fmla="*/ 6051269 w 6051269"/>
              <a:gd name="connsiteY2" fmla="*/ 372124 h 5648288"/>
              <a:gd name="connsiteX3" fmla="*/ 5614813 w 6051269"/>
              <a:gd name="connsiteY3" fmla="*/ 1442696 h 5648288"/>
              <a:gd name="connsiteX4" fmla="*/ 5851815 w 6051269"/>
              <a:gd name="connsiteY4" fmla="*/ 1380564 h 5648288"/>
              <a:gd name="connsiteX5" fmla="*/ 5219252 w 6051269"/>
              <a:gd name="connsiteY5" fmla="*/ 2932161 h 5648288"/>
              <a:gd name="connsiteX6" fmla="*/ 4572235 w 6051269"/>
              <a:gd name="connsiteY6" fmla="*/ 3101781 h 5648288"/>
              <a:gd name="connsiteX7" fmla="*/ 4340018 w 6051269"/>
              <a:gd name="connsiteY7" fmla="*/ 3671380 h 5648288"/>
              <a:gd name="connsiteX8" fmla="*/ 5426375 w 6051269"/>
              <a:gd name="connsiteY8" fmla="*/ 3386584 h 5648288"/>
              <a:gd name="connsiteX9" fmla="*/ 4977333 w 6051269"/>
              <a:gd name="connsiteY9" fmla="*/ 4488027 h 5648288"/>
              <a:gd name="connsiteX10" fmla="*/ 551507 w 6051269"/>
              <a:gd name="connsiteY10" fmla="*/ 5648288 h 5648288"/>
              <a:gd name="connsiteX11" fmla="*/ 804215 w 6051269"/>
              <a:gd name="connsiteY11" fmla="*/ 5028427 h 5648288"/>
              <a:gd name="connsiteX12" fmla="*/ 0 w 6051269"/>
              <a:gd name="connsiteY12" fmla="*/ 5239258 h 5648288"/>
              <a:gd name="connsiteX13" fmla="*/ 632563 w 6051269"/>
              <a:gd name="connsiteY13" fmla="*/ 3687661 h 5648288"/>
              <a:gd name="connsiteX14" fmla="*/ 1279580 w 6051269"/>
              <a:gd name="connsiteY14" fmla="*/ 3518041 h 5648288"/>
              <a:gd name="connsiteX15" fmla="*/ 1285737 w 6051269"/>
              <a:gd name="connsiteY15" fmla="*/ 3502939 h 5648288"/>
              <a:gd name="connsiteX16" fmla="*/ 412600 w 6051269"/>
              <a:gd name="connsiteY16" fmla="*/ 3731838 h 5648288"/>
              <a:gd name="connsiteX17" fmla="*/ 928577 w 6051269"/>
              <a:gd name="connsiteY17" fmla="*/ 2466210 h 5648288"/>
              <a:gd name="connsiteX18" fmla="*/ 273691 w 6051269"/>
              <a:gd name="connsiteY18" fmla="*/ 2637893 h 5648288"/>
              <a:gd name="connsiteX19" fmla="*/ 906254 w 6051269"/>
              <a:gd name="connsiteY19" fmla="*/ 1086296 h 564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51269" h="5648288">
                <a:moveTo>
                  <a:pt x="5049938" y="0"/>
                </a:moveTo>
                <a:lnTo>
                  <a:pt x="4760247" y="710575"/>
                </a:lnTo>
                <a:lnTo>
                  <a:pt x="6051269" y="372124"/>
                </a:lnTo>
                <a:lnTo>
                  <a:pt x="5614813" y="1442696"/>
                </a:lnTo>
                <a:lnTo>
                  <a:pt x="5851815" y="1380564"/>
                </a:lnTo>
                <a:lnTo>
                  <a:pt x="5219252" y="2932161"/>
                </a:lnTo>
                <a:lnTo>
                  <a:pt x="4572235" y="3101781"/>
                </a:lnTo>
                <a:lnTo>
                  <a:pt x="4340018" y="3671380"/>
                </a:lnTo>
                <a:lnTo>
                  <a:pt x="5426375" y="3386584"/>
                </a:lnTo>
                <a:lnTo>
                  <a:pt x="4977333" y="4488027"/>
                </a:lnTo>
                <a:lnTo>
                  <a:pt x="551507" y="5648288"/>
                </a:lnTo>
                <a:lnTo>
                  <a:pt x="804215" y="5028427"/>
                </a:lnTo>
                <a:lnTo>
                  <a:pt x="0" y="5239258"/>
                </a:lnTo>
                <a:lnTo>
                  <a:pt x="632563" y="3687661"/>
                </a:lnTo>
                <a:lnTo>
                  <a:pt x="1279580" y="3518041"/>
                </a:lnTo>
                <a:lnTo>
                  <a:pt x="1285737" y="3502939"/>
                </a:lnTo>
                <a:lnTo>
                  <a:pt x="412600" y="3731838"/>
                </a:lnTo>
                <a:lnTo>
                  <a:pt x="928577" y="2466210"/>
                </a:lnTo>
                <a:lnTo>
                  <a:pt x="273691" y="2637893"/>
                </a:lnTo>
                <a:lnTo>
                  <a:pt x="906254" y="10862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Keep it simply smart!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17B1-E75C-4DB8-9B0A-1A0AC25A777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50822" y="-1059877"/>
            <a:ext cx="10152113" cy="7121464"/>
          </a:xfrm>
          <a:custGeom>
            <a:avLst/>
            <a:gdLst>
              <a:gd name="connsiteX0" fmla="*/ 2807149 w 10152113"/>
              <a:gd name="connsiteY0" fmla="*/ 1270128 h 7121464"/>
              <a:gd name="connsiteX1" fmla="*/ 3023584 w 10152113"/>
              <a:gd name="connsiteY1" fmla="*/ 1334604 h 7121464"/>
              <a:gd name="connsiteX2" fmla="*/ 3131803 w 10152113"/>
              <a:gd name="connsiteY2" fmla="*/ 1870086 h 7121464"/>
              <a:gd name="connsiteX3" fmla="*/ 708190 w 10152113"/>
              <a:gd name="connsiteY3" fmla="*/ 5521430 h 7121464"/>
              <a:gd name="connsiteX4" fmla="*/ 172708 w 10152113"/>
              <a:gd name="connsiteY4" fmla="*/ 5629649 h 7121464"/>
              <a:gd name="connsiteX5" fmla="*/ 64489 w 10152113"/>
              <a:gd name="connsiteY5" fmla="*/ 5094167 h 7121464"/>
              <a:gd name="connsiteX6" fmla="*/ 2488102 w 10152113"/>
              <a:gd name="connsiteY6" fmla="*/ 1442824 h 7121464"/>
              <a:gd name="connsiteX7" fmla="*/ 2807149 w 10152113"/>
              <a:gd name="connsiteY7" fmla="*/ 1270128 h 7121464"/>
              <a:gd name="connsiteX8" fmla="*/ 5014912 w 10152113"/>
              <a:gd name="connsiteY8" fmla="*/ 84333 h 7121464"/>
              <a:gd name="connsiteX9" fmla="*/ 5519099 w 10152113"/>
              <a:gd name="connsiteY9" fmla="*/ 234532 h 7121464"/>
              <a:gd name="connsiteX10" fmla="*/ 5771197 w 10152113"/>
              <a:gd name="connsiteY10" fmla="*/ 1481943 h 7121464"/>
              <a:gd name="connsiteX11" fmla="*/ 2294959 w 10152113"/>
              <a:gd name="connsiteY11" fmla="*/ 6719138 h 7121464"/>
              <a:gd name="connsiteX12" fmla="*/ 1047547 w 10152113"/>
              <a:gd name="connsiteY12" fmla="*/ 6971237 h 7121464"/>
              <a:gd name="connsiteX13" fmla="*/ 1047549 w 10152113"/>
              <a:gd name="connsiteY13" fmla="*/ 6971236 h 7121464"/>
              <a:gd name="connsiteX14" fmla="*/ 795451 w 10152113"/>
              <a:gd name="connsiteY14" fmla="*/ 5723824 h 7121464"/>
              <a:gd name="connsiteX15" fmla="*/ 4271687 w 10152113"/>
              <a:gd name="connsiteY15" fmla="*/ 486630 h 7121464"/>
              <a:gd name="connsiteX16" fmla="*/ 5014912 w 10152113"/>
              <a:gd name="connsiteY16" fmla="*/ 84333 h 7121464"/>
              <a:gd name="connsiteX17" fmla="*/ 9245600 w 10152113"/>
              <a:gd name="connsiteY17" fmla="*/ 84333 h 7121464"/>
              <a:gd name="connsiteX18" fmla="*/ 9749787 w 10152113"/>
              <a:gd name="connsiteY18" fmla="*/ 234531 h 7121464"/>
              <a:gd name="connsiteX19" fmla="*/ 10001885 w 10152113"/>
              <a:gd name="connsiteY19" fmla="*/ 1481943 h 7121464"/>
              <a:gd name="connsiteX20" fmla="*/ 6525648 w 10152113"/>
              <a:gd name="connsiteY20" fmla="*/ 6719138 h 7121464"/>
              <a:gd name="connsiteX21" fmla="*/ 5278236 w 10152113"/>
              <a:gd name="connsiteY21" fmla="*/ 6971237 h 7121464"/>
              <a:gd name="connsiteX22" fmla="*/ 5278237 w 10152113"/>
              <a:gd name="connsiteY22" fmla="*/ 6971236 h 7121464"/>
              <a:gd name="connsiteX23" fmla="*/ 5026139 w 10152113"/>
              <a:gd name="connsiteY23" fmla="*/ 5723824 h 7121464"/>
              <a:gd name="connsiteX24" fmla="*/ 8502375 w 10152113"/>
              <a:gd name="connsiteY24" fmla="*/ 486630 h 7121464"/>
              <a:gd name="connsiteX25" fmla="*/ 9245600 w 10152113"/>
              <a:gd name="connsiteY25" fmla="*/ 84333 h 7121464"/>
              <a:gd name="connsiteX26" fmla="*/ 7321422 w 10152113"/>
              <a:gd name="connsiteY26" fmla="*/ 22 h 7121464"/>
              <a:gd name="connsiteX27" fmla="*/ 7703269 w 10152113"/>
              <a:gd name="connsiteY27" fmla="*/ 113776 h 7121464"/>
              <a:gd name="connsiteX28" fmla="*/ 7894196 w 10152113"/>
              <a:gd name="connsiteY28" fmla="*/ 1058504 h 7121464"/>
              <a:gd name="connsiteX29" fmla="*/ 4176448 w 10152113"/>
              <a:gd name="connsiteY29" fmla="*/ 6659553 h 7121464"/>
              <a:gd name="connsiteX30" fmla="*/ 3231719 w 10152113"/>
              <a:gd name="connsiteY30" fmla="*/ 6850480 h 7121464"/>
              <a:gd name="connsiteX31" fmla="*/ 3040792 w 10152113"/>
              <a:gd name="connsiteY31" fmla="*/ 5905751 h 7121464"/>
              <a:gd name="connsiteX32" fmla="*/ 6758540 w 10152113"/>
              <a:gd name="connsiteY32" fmla="*/ 304702 h 7121464"/>
              <a:gd name="connsiteX33" fmla="*/ 7321422 w 10152113"/>
              <a:gd name="connsiteY33" fmla="*/ 22 h 71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52113" h="7121464">
                <a:moveTo>
                  <a:pt x="2807149" y="1270128"/>
                </a:moveTo>
                <a:cubicBezTo>
                  <a:pt x="2881552" y="1269521"/>
                  <a:pt x="2956927" y="1290360"/>
                  <a:pt x="3023584" y="1334604"/>
                </a:cubicBezTo>
                <a:cubicBezTo>
                  <a:pt x="3201336" y="1452589"/>
                  <a:pt x="3249788" y="1692333"/>
                  <a:pt x="3131803" y="1870086"/>
                </a:cubicBezTo>
                <a:lnTo>
                  <a:pt x="708190" y="5521430"/>
                </a:lnTo>
                <a:cubicBezTo>
                  <a:pt x="590205" y="5699183"/>
                  <a:pt x="350461" y="5747634"/>
                  <a:pt x="172708" y="5629649"/>
                </a:cubicBezTo>
                <a:cubicBezTo>
                  <a:pt x="-5045" y="5511664"/>
                  <a:pt x="-53496" y="5271920"/>
                  <a:pt x="64489" y="5094167"/>
                </a:cubicBezTo>
                <a:lnTo>
                  <a:pt x="2488102" y="1442824"/>
                </a:lnTo>
                <a:cubicBezTo>
                  <a:pt x="2561843" y="1331728"/>
                  <a:pt x="2683146" y="1271141"/>
                  <a:pt x="2807149" y="1270128"/>
                </a:cubicBezTo>
                <a:close/>
                <a:moveTo>
                  <a:pt x="5014912" y="84333"/>
                </a:moveTo>
                <a:cubicBezTo>
                  <a:pt x="5188233" y="82918"/>
                  <a:pt x="5363820" y="131463"/>
                  <a:pt x="5519099" y="234532"/>
                </a:cubicBezTo>
                <a:cubicBezTo>
                  <a:pt x="5933177" y="509380"/>
                  <a:pt x="6046045" y="1067865"/>
                  <a:pt x="5771197" y="1481943"/>
                </a:cubicBezTo>
                <a:cubicBezTo>
                  <a:pt x="4612452" y="3227675"/>
                  <a:pt x="3453705" y="4973407"/>
                  <a:pt x="2294959" y="6719138"/>
                </a:cubicBezTo>
                <a:cubicBezTo>
                  <a:pt x="2020111" y="7133216"/>
                  <a:pt x="1461625" y="7246085"/>
                  <a:pt x="1047547" y="6971237"/>
                </a:cubicBezTo>
                <a:lnTo>
                  <a:pt x="1047549" y="6971236"/>
                </a:lnTo>
                <a:cubicBezTo>
                  <a:pt x="633471" y="6696388"/>
                  <a:pt x="520603" y="6137902"/>
                  <a:pt x="795451" y="5723824"/>
                </a:cubicBezTo>
                <a:lnTo>
                  <a:pt x="4271687" y="486630"/>
                </a:lnTo>
                <a:cubicBezTo>
                  <a:pt x="4443467" y="227831"/>
                  <a:pt x="4726043" y="86692"/>
                  <a:pt x="5014912" y="84333"/>
                </a:cubicBezTo>
                <a:close/>
                <a:moveTo>
                  <a:pt x="9245600" y="84333"/>
                </a:moveTo>
                <a:cubicBezTo>
                  <a:pt x="9418921" y="82918"/>
                  <a:pt x="9594508" y="131463"/>
                  <a:pt x="9749787" y="234531"/>
                </a:cubicBezTo>
                <a:cubicBezTo>
                  <a:pt x="10163865" y="509379"/>
                  <a:pt x="10276733" y="1067865"/>
                  <a:pt x="10001885" y="1481943"/>
                </a:cubicBezTo>
                <a:cubicBezTo>
                  <a:pt x="8843140" y="3227675"/>
                  <a:pt x="7684393" y="4973407"/>
                  <a:pt x="6525648" y="6719138"/>
                </a:cubicBezTo>
                <a:cubicBezTo>
                  <a:pt x="6250799" y="7133216"/>
                  <a:pt x="5692314" y="7246085"/>
                  <a:pt x="5278236" y="6971237"/>
                </a:cubicBezTo>
                <a:lnTo>
                  <a:pt x="5278237" y="6971236"/>
                </a:lnTo>
                <a:cubicBezTo>
                  <a:pt x="4864159" y="6696388"/>
                  <a:pt x="4751291" y="6137902"/>
                  <a:pt x="5026139" y="5723824"/>
                </a:cubicBezTo>
                <a:lnTo>
                  <a:pt x="8502375" y="486630"/>
                </a:lnTo>
                <a:cubicBezTo>
                  <a:pt x="8674155" y="227831"/>
                  <a:pt x="8956731" y="86692"/>
                  <a:pt x="9245600" y="84333"/>
                </a:cubicBezTo>
                <a:close/>
                <a:moveTo>
                  <a:pt x="7321422" y="22"/>
                </a:moveTo>
                <a:cubicBezTo>
                  <a:pt x="7452687" y="-1050"/>
                  <a:pt x="7585668" y="35717"/>
                  <a:pt x="7703269" y="113776"/>
                </a:cubicBezTo>
                <a:cubicBezTo>
                  <a:pt x="8016872" y="321932"/>
                  <a:pt x="8102353" y="744901"/>
                  <a:pt x="7894196" y="1058504"/>
                </a:cubicBezTo>
                <a:lnTo>
                  <a:pt x="4176448" y="6659553"/>
                </a:lnTo>
                <a:cubicBezTo>
                  <a:pt x="3968291" y="6973156"/>
                  <a:pt x="3545322" y="7058637"/>
                  <a:pt x="3231719" y="6850480"/>
                </a:cubicBezTo>
                <a:cubicBezTo>
                  <a:pt x="2918116" y="6642323"/>
                  <a:pt x="2832636" y="6219354"/>
                  <a:pt x="3040792" y="5905751"/>
                </a:cubicBezTo>
                <a:lnTo>
                  <a:pt x="6758540" y="304702"/>
                </a:lnTo>
                <a:cubicBezTo>
                  <a:pt x="6888638" y="108700"/>
                  <a:pt x="7102647" y="1809"/>
                  <a:pt x="7321422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9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A279-A8DE-4182-9031-2EC7BD01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E2094-DA34-4BB5-970B-710610E4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8777-1E06-4E19-8BB2-FD7EA176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6C8D-A7AF-43B4-A07B-7AC9622F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3327-833D-4AE5-9B67-DCA86FA3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69B0-3B94-42EE-8304-A669ECA4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B32F-D4A4-42DC-93B9-C6A9C0F9A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E79EE-31C9-486D-8BBB-DE992D9B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4327-BC23-4EBB-AACF-7102D2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BED19-DDB0-4F0F-BA61-7CFCF50C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6F56-3817-4570-8565-818C9C8B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E894-0108-477A-AE4C-C3DF676B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06C57-6A92-487E-A6AE-BD69D8F0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94CC6-F172-42E8-AFC0-944A8942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F3D80-BFF3-49E1-9DA4-07356BA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B19E3-EDFD-4CAA-B809-22E09F36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9327-AB10-41F8-B72A-51CE90EB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2F9CC-3AC9-4A17-9485-B45E47C4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552B-FA56-457C-8F21-B1FBC715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A2EE1-D88E-4678-9865-3E8686990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294D3-FF31-4EAA-AF86-E29192C8C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23FAE-29A8-4CB8-8F41-42DEE070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33971-18F6-45E2-9575-6DCC6989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7CF8C-6D4A-4BE4-8478-908E9135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E180-07CB-4ED1-B223-1A1831E3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F0DF8-65B3-4D1A-AFA6-F5033BA6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8FCBD-4C43-45D2-B971-31F00D8D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97295-7A62-43A0-933E-7C3998A4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C9F3-D27C-46AF-9EC6-EA3F9183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1B62B-E785-4E6A-A687-77C5E4C1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3EDA-F22B-455E-82E4-03804DB2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27EF-C862-4CFD-BECA-841F1A56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B4EA-3B1C-4A9D-8147-58474193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E641B-3C7D-4BA2-9A57-470F7A540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9BDC6-1D4C-4B71-B92C-AD5DCF1D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DE713-49AC-4292-B02E-BE655850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F6F08-0B67-4F2F-BCAE-49E9FA7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9AF4-2E3A-4491-A647-FF9EC52A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93EBF-ED3B-45FD-BE9A-E906FDF26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0B06F-81AD-4CCC-B368-31C68D34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E5323-0EB7-4395-A75E-F6CBA4B2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6571-75BA-4289-BB59-75DD44BE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831C5-CEC6-463C-9B76-CAC3461D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96EAF-E4CB-4CB1-A72A-99124D8A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B998-C6D0-4B13-A90E-6ADA66F5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C03A5-798C-4F08-AD6C-A91A74BBF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28EC-663C-4D57-BF43-C3C8410B93C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1606-3CF2-4582-B143-EAA693CC0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0A1E-0974-45AB-93A3-1BECD0FF4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9EB7-EBC7-41E7-8EB9-A4BF9B0E11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4-JySK4UiSw&amp;t=16s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oe1.orf.at/artikel/656705/I-wie-Insiderhande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F62CBF4-50AA-44DE-8CED-64FB1A2DAB8F}"/>
              </a:ext>
            </a:extLst>
          </p:cNvPr>
          <p:cNvSpPr txBox="1"/>
          <p:nvPr/>
        </p:nvSpPr>
        <p:spPr>
          <a:xfrm>
            <a:off x="2247089" y="710118"/>
            <a:ext cx="837551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Gier ist gut.</a:t>
            </a:r>
          </a:p>
        </p:txBody>
      </p:sp>
    </p:spTree>
    <p:extLst>
      <p:ext uri="{BB962C8B-B14F-4D97-AF65-F5344CB8AC3E}">
        <p14:creationId xmlns:p14="http://schemas.microsoft.com/office/powerpoint/2010/main" val="35690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Fragezeichen vor roter Wand">
            <a:extLst>
              <a:ext uri="{FF2B5EF4-FFF2-40B4-BE49-F238E27FC236}">
                <a16:creationId xmlns:a16="http://schemas.microsoft.com/office/drawing/2014/main" id="{364BFCFA-20E6-45A8-8A81-246B607F2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EE2CC2-05F4-4753-9BC6-887BA52A31DC}"/>
              </a:ext>
            </a:extLst>
          </p:cNvPr>
          <p:cNvSpPr txBox="1"/>
          <p:nvPr/>
        </p:nvSpPr>
        <p:spPr>
          <a:xfrm>
            <a:off x="617220" y="399583"/>
            <a:ext cx="63324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Aufgaben der FMA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0805E6-2404-4126-82CE-B7C35E37B07F}"/>
              </a:ext>
            </a:extLst>
          </p:cNvPr>
          <p:cNvSpPr txBox="1"/>
          <p:nvPr/>
        </p:nvSpPr>
        <p:spPr>
          <a:xfrm>
            <a:off x="617220" y="5463579"/>
            <a:ext cx="916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 Black" panose="020B0A04020102020204" pitchFamily="34" charset="0"/>
              </a:rPr>
              <a:t>In Österreich für Insider-Handel</a:t>
            </a:r>
          </a:p>
        </p:txBody>
      </p:sp>
    </p:spTree>
    <p:extLst>
      <p:ext uri="{BB962C8B-B14F-4D97-AF65-F5344CB8AC3E}">
        <p14:creationId xmlns:p14="http://schemas.microsoft.com/office/powerpoint/2010/main" val="28729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eses Foto zeigt den Leitspruch der FMA">
            <a:extLst>
              <a:ext uri="{FF2B5EF4-FFF2-40B4-BE49-F238E27FC236}">
                <a16:creationId xmlns:a16="http://schemas.microsoft.com/office/drawing/2014/main" id="{D0B02287-B452-4B96-8DB1-7F1B9864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3D4A3BF-07EC-4CB5-A461-54ED95C78201}"/>
              </a:ext>
            </a:extLst>
          </p:cNvPr>
          <p:cNvSpPr txBox="1"/>
          <p:nvPr/>
        </p:nvSpPr>
        <p:spPr>
          <a:xfrm>
            <a:off x="219409" y="6451677"/>
            <a:ext cx="8363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dirty="0"/>
              <a:t>https://www.fma.gv.at/aufgaben-der-finanzmarktaufsicht/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2BFBBDED-D311-4096-849E-EFDA04522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24229"/>
              </p:ext>
            </p:extLst>
          </p:nvPr>
        </p:nvGraphicFramePr>
        <p:xfrm>
          <a:off x="1" y="2273300"/>
          <a:ext cx="12192000" cy="410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76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eses Foto zeigt den Leitspruch der FMA">
            <a:extLst>
              <a:ext uri="{FF2B5EF4-FFF2-40B4-BE49-F238E27FC236}">
                <a16:creationId xmlns:a16="http://schemas.microsoft.com/office/drawing/2014/main" id="{D0B02287-B452-4B96-8DB1-7F1B9864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3D4A3BF-07EC-4CB5-A461-54ED95C78201}"/>
              </a:ext>
            </a:extLst>
          </p:cNvPr>
          <p:cNvSpPr txBox="1"/>
          <p:nvPr/>
        </p:nvSpPr>
        <p:spPr>
          <a:xfrm>
            <a:off x="219409" y="6451677"/>
            <a:ext cx="8363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dirty="0"/>
              <a:t>https://www.fma.gv.at/aufgaben-der-finanzmarktaufsicht/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2BFBBDED-D311-4096-849E-EFDA04522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90149"/>
              </p:ext>
            </p:extLst>
          </p:nvPr>
        </p:nvGraphicFramePr>
        <p:xfrm>
          <a:off x="1" y="2273300"/>
          <a:ext cx="12192000" cy="410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69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eses Foto zeigt den Leitspruch der FMA">
            <a:extLst>
              <a:ext uri="{FF2B5EF4-FFF2-40B4-BE49-F238E27FC236}">
                <a16:creationId xmlns:a16="http://schemas.microsoft.com/office/drawing/2014/main" id="{D0B02287-B452-4B96-8DB1-7F1B9864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3D4A3BF-07EC-4CB5-A461-54ED95C78201}"/>
              </a:ext>
            </a:extLst>
          </p:cNvPr>
          <p:cNvSpPr txBox="1"/>
          <p:nvPr/>
        </p:nvSpPr>
        <p:spPr>
          <a:xfrm>
            <a:off x="219409" y="6451677"/>
            <a:ext cx="8363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dirty="0"/>
              <a:t>https://www.fma.gv.at/aufgaben-der-finanzmarktaufsicht/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2BFBBDED-D311-4096-849E-EFDA04522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862844"/>
              </p:ext>
            </p:extLst>
          </p:nvPr>
        </p:nvGraphicFramePr>
        <p:xfrm>
          <a:off x="1" y="2273300"/>
          <a:ext cx="12192000" cy="410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9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Fragezeichen vor roter Wand">
            <a:extLst>
              <a:ext uri="{FF2B5EF4-FFF2-40B4-BE49-F238E27FC236}">
                <a16:creationId xmlns:a16="http://schemas.microsoft.com/office/drawing/2014/main" id="{364BFCFA-20E6-45A8-8A81-246B607F2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EE2CC2-05F4-4753-9BC6-887BA52A31DC}"/>
              </a:ext>
            </a:extLst>
          </p:cNvPr>
          <p:cNvSpPr txBox="1"/>
          <p:nvPr/>
        </p:nvSpPr>
        <p:spPr>
          <a:xfrm>
            <a:off x="484484" y="930525"/>
            <a:ext cx="63324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Wer hat kursrelevante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7785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AEEBEF-77EA-498F-8641-96E18B6FE5DE}"/>
              </a:ext>
            </a:extLst>
          </p:cNvPr>
          <p:cNvSpPr/>
          <p:nvPr/>
        </p:nvSpPr>
        <p:spPr>
          <a:xfrm>
            <a:off x="2494345" y="3249038"/>
            <a:ext cx="2079637" cy="1200528"/>
          </a:xfrm>
          <a:custGeom>
            <a:avLst/>
            <a:gdLst>
              <a:gd name="connsiteX0" fmla="*/ 1944103 w 3504407"/>
              <a:gd name="connsiteY0" fmla="*/ 0 h 1856128"/>
              <a:gd name="connsiteX1" fmla="*/ 2538391 w 3504407"/>
              <a:gd name="connsiteY1" fmla="*/ 431344 h 1856128"/>
              <a:gd name="connsiteX2" fmla="*/ 2526317 w 3504407"/>
              <a:gd name="connsiteY2" fmla="*/ 518275 h 1856128"/>
              <a:gd name="connsiteX3" fmla="*/ 2520547 w 3504407"/>
              <a:gd name="connsiteY3" fmla="*/ 531767 h 1856128"/>
              <a:gd name="connsiteX4" fmla="*/ 2567133 w 3504407"/>
              <a:gd name="connsiteY4" fmla="*/ 515802 h 1856128"/>
              <a:gd name="connsiteX5" fmla="*/ 2791644 w 3504407"/>
              <a:gd name="connsiteY5" fmla="*/ 487183 h 1856128"/>
              <a:gd name="connsiteX6" fmla="*/ 3368429 w 3504407"/>
              <a:gd name="connsiteY6" fmla="*/ 851357 h 1856128"/>
              <a:gd name="connsiteX7" fmla="*/ 3269924 w 3504407"/>
              <a:gd name="connsiteY7" fmla="*/ 1054971 h 1856128"/>
              <a:gd name="connsiteX8" fmla="*/ 3262995 w 3504407"/>
              <a:gd name="connsiteY8" fmla="*/ 1060273 h 1856128"/>
              <a:gd name="connsiteX9" fmla="*/ 3279516 w 3504407"/>
              <a:gd name="connsiteY9" fmla="*/ 1067931 h 1856128"/>
              <a:gd name="connsiteX10" fmla="*/ 3504407 w 3504407"/>
              <a:gd name="connsiteY10" fmla="*/ 1372937 h 1856128"/>
              <a:gd name="connsiteX11" fmla="*/ 2736582 w 3504407"/>
              <a:gd name="connsiteY11" fmla="*/ 1804281 h 1856128"/>
              <a:gd name="connsiteX12" fmla="*/ 2193648 w 3504407"/>
              <a:gd name="connsiteY12" fmla="*/ 1677944 h 1856128"/>
              <a:gd name="connsiteX13" fmla="*/ 2147606 w 3504407"/>
              <a:gd name="connsiteY13" fmla="*/ 1646595 h 1856128"/>
              <a:gd name="connsiteX14" fmla="*/ 2128903 w 3504407"/>
              <a:gd name="connsiteY14" fmla="*/ 1665953 h 1856128"/>
              <a:gd name="connsiteX15" fmla="*/ 1492211 w 3504407"/>
              <a:gd name="connsiteY15" fmla="*/ 1856128 h 1856128"/>
              <a:gd name="connsiteX16" fmla="*/ 855518 w 3504407"/>
              <a:gd name="connsiteY16" fmla="*/ 1665953 h 1856128"/>
              <a:gd name="connsiteX17" fmla="*/ 836017 w 3504407"/>
              <a:gd name="connsiteY17" fmla="*/ 1645769 h 1856128"/>
              <a:gd name="connsiteX18" fmla="*/ 767825 w 3504407"/>
              <a:gd name="connsiteY18" fmla="*/ 1649631 h 1856128"/>
              <a:gd name="connsiteX19" fmla="*/ 0 w 3504407"/>
              <a:gd name="connsiteY19" fmla="*/ 1218287 h 1856128"/>
              <a:gd name="connsiteX20" fmla="*/ 338527 w 3504407"/>
              <a:gd name="connsiteY20" fmla="*/ 860610 h 1856128"/>
              <a:gd name="connsiteX21" fmla="*/ 386015 w 3504407"/>
              <a:gd name="connsiteY21" fmla="*/ 846130 h 1856128"/>
              <a:gd name="connsiteX22" fmla="*/ 370438 w 3504407"/>
              <a:gd name="connsiteY22" fmla="*/ 759325 h 1856128"/>
              <a:gd name="connsiteX23" fmla="*/ 1138263 w 3504407"/>
              <a:gd name="connsiteY23" fmla="*/ 327981 h 1856128"/>
              <a:gd name="connsiteX24" fmla="*/ 1293006 w 3504407"/>
              <a:gd name="connsiteY24" fmla="*/ 336744 h 1856128"/>
              <a:gd name="connsiteX25" fmla="*/ 1361300 w 3504407"/>
              <a:gd name="connsiteY25" fmla="*/ 348654 h 1856128"/>
              <a:gd name="connsiteX26" fmla="*/ 1361889 w 3504407"/>
              <a:gd name="connsiteY26" fmla="*/ 344413 h 1856128"/>
              <a:gd name="connsiteX27" fmla="*/ 1944103 w 3504407"/>
              <a:gd name="connsiteY27" fmla="*/ 0 h 185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04407" h="1856128">
                <a:moveTo>
                  <a:pt x="1944103" y="0"/>
                </a:moveTo>
                <a:cubicBezTo>
                  <a:pt x="2272319" y="0"/>
                  <a:pt x="2538391" y="193119"/>
                  <a:pt x="2538391" y="431344"/>
                </a:cubicBezTo>
                <a:cubicBezTo>
                  <a:pt x="2538391" y="461122"/>
                  <a:pt x="2534234" y="490196"/>
                  <a:pt x="2526317" y="518275"/>
                </a:cubicBezTo>
                <a:lnTo>
                  <a:pt x="2520547" y="531767"/>
                </a:lnTo>
                <a:lnTo>
                  <a:pt x="2567133" y="515802"/>
                </a:lnTo>
                <a:cubicBezTo>
                  <a:pt x="2636139" y="497374"/>
                  <a:pt x="2712007" y="487183"/>
                  <a:pt x="2791644" y="487183"/>
                </a:cubicBezTo>
                <a:cubicBezTo>
                  <a:pt x="3110194" y="487183"/>
                  <a:pt x="3368429" y="650229"/>
                  <a:pt x="3368429" y="851357"/>
                </a:cubicBezTo>
                <a:cubicBezTo>
                  <a:pt x="3368429" y="926780"/>
                  <a:pt x="3332115" y="996848"/>
                  <a:pt x="3269924" y="1054971"/>
                </a:cubicBezTo>
                <a:lnTo>
                  <a:pt x="3262995" y="1060273"/>
                </a:lnTo>
                <a:lnTo>
                  <a:pt x="3279516" y="1067931"/>
                </a:lnTo>
                <a:cubicBezTo>
                  <a:pt x="3418465" y="1145989"/>
                  <a:pt x="3504407" y="1253825"/>
                  <a:pt x="3504407" y="1372937"/>
                </a:cubicBezTo>
                <a:cubicBezTo>
                  <a:pt x="3504407" y="1611162"/>
                  <a:pt x="3160640" y="1804281"/>
                  <a:pt x="2736582" y="1804281"/>
                </a:cubicBezTo>
                <a:cubicBezTo>
                  <a:pt x="2524553" y="1804281"/>
                  <a:pt x="2332597" y="1756001"/>
                  <a:pt x="2193648" y="1677944"/>
                </a:cubicBezTo>
                <a:lnTo>
                  <a:pt x="2147606" y="1646595"/>
                </a:lnTo>
                <a:lnTo>
                  <a:pt x="2128903" y="1665953"/>
                </a:lnTo>
                <a:cubicBezTo>
                  <a:pt x="1990920" y="1780691"/>
                  <a:pt x="1757247" y="1856128"/>
                  <a:pt x="1492211" y="1856128"/>
                </a:cubicBezTo>
                <a:cubicBezTo>
                  <a:pt x="1227175" y="1856128"/>
                  <a:pt x="993502" y="1780691"/>
                  <a:pt x="855518" y="1665953"/>
                </a:cubicBezTo>
                <a:lnTo>
                  <a:pt x="836017" y="1645769"/>
                </a:lnTo>
                <a:lnTo>
                  <a:pt x="767825" y="1649631"/>
                </a:lnTo>
                <a:cubicBezTo>
                  <a:pt x="343767" y="1649631"/>
                  <a:pt x="0" y="1456512"/>
                  <a:pt x="0" y="1218287"/>
                </a:cubicBezTo>
                <a:cubicBezTo>
                  <a:pt x="0" y="1069397"/>
                  <a:pt x="134284" y="938125"/>
                  <a:pt x="338527" y="860610"/>
                </a:cubicBezTo>
                <a:lnTo>
                  <a:pt x="386015" y="846130"/>
                </a:lnTo>
                <a:lnTo>
                  <a:pt x="370438" y="759325"/>
                </a:lnTo>
                <a:cubicBezTo>
                  <a:pt x="370438" y="521100"/>
                  <a:pt x="714205" y="327981"/>
                  <a:pt x="1138263" y="327981"/>
                </a:cubicBezTo>
                <a:cubicBezTo>
                  <a:pt x="1191270" y="327981"/>
                  <a:pt x="1243023" y="330998"/>
                  <a:pt x="1293006" y="336744"/>
                </a:cubicBezTo>
                <a:lnTo>
                  <a:pt x="1361300" y="348654"/>
                </a:lnTo>
                <a:lnTo>
                  <a:pt x="1361889" y="344413"/>
                </a:lnTo>
                <a:cubicBezTo>
                  <a:pt x="1417304" y="147857"/>
                  <a:pt x="1656914" y="0"/>
                  <a:pt x="1944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Über-</a:t>
            </a:r>
            <a:r>
              <a:rPr kumimoji="0" lang="en-US" sz="1800" b="0" i="0" u="non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Gewinne</a:t>
            </a:r>
            <a:endParaRPr kumimoji="0" lang="en-US" sz="1800" b="0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0C5C6-0EF8-456D-9E9F-CB6B85C9A4B4}"/>
              </a:ext>
            </a:extLst>
          </p:cNvPr>
          <p:cNvSpPr txBox="1"/>
          <p:nvPr/>
        </p:nvSpPr>
        <p:spPr>
          <a:xfrm>
            <a:off x="168863" y="6230025"/>
            <a:ext cx="5238285" cy="461665"/>
          </a:xfrm>
          <a:prstGeom prst="rect">
            <a:avLst/>
          </a:prstGeom>
          <a:solidFill>
            <a:srgbClr val="A7442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A7442F"/>
                </a:highlight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Kursrelevante</a:t>
            </a:r>
            <a:r>
              <a:rPr kumimoji="0" lang="en-US" sz="2400" b="1" i="0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A7442F"/>
                </a:highlight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1" i="0" u="non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A7442F"/>
                </a:highlight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Informationen</a:t>
            </a:r>
            <a:endParaRPr kumimoji="0" lang="en-US" sz="2400" b="1" i="0" u="non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A7442F"/>
              </a:highlight>
              <a:uLnTx/>
              <a:uFillTx/>
              <a:latin typeface="Franklin Gothic Book" panose="020B05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0FECC5-42B0-4FD7-80A1-6F471B559BF7}"/>
              </a:ext>
            </a:extLst>
          </p:cNvPr>
          <p:cNvGrpSpPr/>
          <p:nvPr/>
        </p:nvGrpSpPr>
        <p:grpSpPr>
          <a:xfrm>
            <a:off x="4453668" y="488594"/>
            <a:ext cx="3353073" cy="5334501"/>
            <a:chOff x="4453668" y="488594"/>
            <a:chExt cx="3353073" cy="5334501"/>
          </a:xfrm>
          <a:effectLst>
            <a:outerShdw blurRad="50800" dist="1397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0238BA-6CC1-4B9B-B974-47038F9C26C7}"/>
                </a:ext>
              </a:extLst>
            </p:cNvPr>
            <p:cNvGrpSpPr/>
            <p:nvPr/>
          </p:nvGrpSpPr>
          <p:grpSpPr>
            <a:xfrm>
              <a:off x="5863894" y="4449566"/>
              <a:ext cx="547105" cy="494566"/>
              <a:chOff x="5863894" y="4449566"/>
              <a:chExt cx="547105" cy="494566"/>
            </a:xfrm>
          </p:grpSpPr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C49CBD2C-6301-469A-BCCE-1A71B5FAE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5863894" y="4608535"/>
                <a:ext cx="177540" cy="272764"/>
              </a:xfrm>
              <a:prstGeom prst="rect">
                <a:avLst/>
              </a:prstGeom>
            </p:spPr>
          </p:pic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19E830C6-A0B7-43EE-B038-56D0DFBE4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5958176" y="4449566"/>
                <a:ext cx="321909" cy="494566"/>
              </a:xfrm>
              <a:prstGeom prst="rect">
                <a:avLst/>
              </a:prstGeom>
            </p:spPr>
          </p:pic>
          <p:pic>
            <p:nvPicPr>
              <p:cNvPr id="77" name="Picture 76" descr="Icon&#10;&#10;Description automatically generated">
                <a:extLst>
                  <a:ext uri="{FF2B5EF4-FFF2-40B4-BE49-F238E27FC236}">
                    <a16:creationId xmlns:a16="http://schemas.microsoft.com/office/drawing/2014/main" id="{62828D2D-653D-404E-B85E-0201021DE0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6233459" y="4643716"/>
                <a:ext cx="177540" cy="272764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7780EC5-3800-435E-B461-027FB5B536F2}"/>
                </a:ext>
              </a:extLst>
            </p:cNvPr>
            <p:cNvGrpSpPr/>
            <p:nvPr/>
          </p:nvGrpSpPr>
          <p:grpSpPr>
            <a:xfrm>
              <a:off x="4453668" y="488594"/>
              <a:ext cx="3353073" cy="4734337"/>
              <a:chOff x="4662276" y="338138"/>
              <a:chExt cx="3008244" cy="443508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D68CDAC-2E66-478B-BF57-DB84C5420FA2}"/>
                  </a:ext>
                </a:extLst>
              </p:cNvPr>
              <p:cNvSpPr/>
              <p:nvPr/>
            </p:nvSpPr>
            <p:spPr>
              <a:xfrm>
                <a:off x="6166398" y="338138"/>
                <a:ext cx="150412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A5B79F7-FB88-419E-8B92-7D3856408F44}"/>
                  </a:ext>
                </a:extLst>
              </p:cNvPr>
              <p:cNvSpPr/>
              <p:nvPr/>
            </p:nvSpPr>
            <p:spPr>
              <a:xfrm>
                <a:off x="6189580" y="338138"/>
                <a:ext cx="106634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C0364BF-5C33-401D-AB81-269C079D355D}"/>
                  </a:ext>
                </a:extLst>
              </p:cNvPr>
              <p:cNvSpPr/>
              <p:nvPr/>
            </p:nvSpPr>
            <p:spPr>
              <a:xfrm>
                <a:off x="6166398" y="338138"/>
                <a:ext cx="640258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56BE4AA-0393-4DA8-A219-2EBBC54C6915}"/>
                  </a:ext>
                </a:extLst>
              </p:cNvPr>
              <p:cNvSpPr/>
              <p:nvPr/>
            </p:nvSpPr>
            <p:spPr>
              <a:xfrm flipH="1">
                <a:off x="4662276" y="338138"/>
                <a:ext cx="150412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8F89ED5-E52E-4412-A317-040F3A3BD63C}"/>
                  </a:ext>
                </a:extLst>
              </p:cNvPr>
              <p:cNvSpPr/>
              <p:nvPr/>
            </p:nvSpPr>
            <p:spPr>
              <a:xfrm flipH="1">
                <a:off x="5076874" y="338138"/>
                <a:ext cx="106634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34911AC-EE0B-4946-B335-233D82A4359D}"/>
                  </a:ext>
                </a:extLst>
              </p:cNvPr>
              <p:cNvSpPr/>
              <p:nvPr/>
            </p:nvSpPr>
            <p:spPr>
              <a:xfrm flipH="1">
                <a:off x="5526140" y="338138"/>
                <a:ext cx="640258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072F5-B88A-4499-8410-FE4B1F22D947}"/>
                  </a:ext>
                </a:extLst>
              </p:cNvPr>
              <p:cNvSpPr/>
              <p:nvPr/>
            </p:nvSpPr>
            <p:spPr>
              <a:xfrm>
                <a:off x="5994120" y="3902976"/>
                <a:ext cx="344556" cy="1060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E3EA4B-3177-4E38-A60F-3580D2D518BC}"/>
                  </a:ext>
                </a:extLst>
              </p:cNvPr>
              <p:cNvSpPr/>
              <p:nvPr/>
            </p:nvSpPr>
            <p:spPr>
              <a:xfrm>
                <a:off x="5846269" y="4387528"/>
                <a:ext cx="640258" cy="385695"/>
              </a:xfrm>
              <a:prstGeom prst="rect">
                <a:avLst/>
              </a:prstGeom>
              <a:gradFill flip="none" rotWithShape="1">
                <a:gsLst>
                  <a:gs pos="31000">
                    <a:srgbClr val="E7ECF7"/>
                  </a:gs>
                  <a:gs pos="38000">
                    <a:srgbClr val="DDE5F4"/>
                  </a:gs>
                  <a:gs pos="3000">
                    <a:schemeClr val="tx1"/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7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2E2EE8F-5DCC-4D33-9D5A-11C659ECE2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6269" y="4008991"/>
                <a:ext cx="147851" cy="37853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1A6568-911A-4C51-8314-B61EBAA43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8676" y="4008394"/>
                <a:ext cx="147851" cy="37853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5E8475-74D9-45CD-8B9E-3983A5F5DEC1}"/>
                </a:ext>
              </a:extLst>
            </p:cNvPr>
            <p:cNvSpPr txBox="1"/>
            <p:nvPr/>
          </p:nvSpPr>
          <p:spPr>
            <a:xfrm>
              <a:off x="5468036" y="5265364"/>
              <a:ext cx="122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solidFill>
                    <a:prstClr val="white"/>
                  </a:solidFill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Vorstand</a:t>
              </a:r>
              <a:endParaRPr kumimoji="0" lang="en-US" sz="1800" b="1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27D12B-4FF6-4301-B504-5FF19F794096}"/>
                </a:ext>
              </a:extLst>
            </p:cNvPr>
            <p:cNvSpPr txBox="1"/>
            <p:nvPr/>
          </p:nvSpPr>
          <p:spPr>
            <a:xfrm>
              <a:off x="5241292" y="5592263"/>
              <a:ext cx="16765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 err="1">
                  <a:solidFill>
                    <a:prstClr val="white"/>
                  </a:solidFill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Spizenmanager</a:t>
              </a:r>
              <a:endParaRPr kumimoji="0" lang="en-US" sz="9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4B1DA0-6046-48D6-9338-84261B97CB76}"/>
              </a:ext>
            </a:extLst>
          </p:cNvPr>
          <p:cNvGrpSpPr/>
          <p:nvPr/>
        </p:nvGrpSpPr>
        <p:grpSpPr>
          <a:xfrm>
            <a:off x="9022574" y="2949724"/>
            <a:ext cx="2096132" cy="3512168"/>
            <a:chOff x="9022574" y="2949724"/>
            <a:chExt cx="2096132" cy="3512168"/>
          </a:xfrm>
          <a:effectLst>
            <a:outerShdw blurRad="50800" dist="1397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734C474-2722-4A73-8885-337F9015EE2B}"/>
                </a:ext>
              </a:extLst>
            </p:cNvPr>
            <p:cNvGrpSpPr/>
            <p:nvPr/>
          </p:nvGrpSpPr>
          <p:grpSpPr>
            <a:xfrm>
              <a:off x="9907997" y="5417546"/>
              <a:ext cx="357592" cy="323165"/>
              <a:chOff x="5863894" y="4449566"/>
              <a:chExt cx="547105" cy="494566"/>
            </a:xfrm>
          </p:grpSpPr>
          <p:pic>
            <p:nvPicPr>
              <p:cNvPr id="80" name="Picture 79" descr="Icon&#10;&#10;Description automatically generated">
                <a:extLst>
                  <a:ext uri="{FF2B5EF4-FFF2-40B4-BE49-F238E27FC236}">
                    <a16:creationId xmlns:a16="http://schemas.microsoft.com/office/drawing/2014/main" id="{66612050-A450-499D-801F-7D0250FB12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5863894" y="4608535"/>
                <a:ext cx="177540" cy="272764"/>
              </a:xfrm>
              <a:prstGeom prst="rect">
                <a:avLst/>
              </a:prstGeom>
            </p:spPr>
          </p:pic>
          <p:pic>
            <p:nvPicPr>
              <p:cNvPr id="81" name="Picture 80" descr="Icon&#10;&#10;Description automatically generated">
                <a:extLst>
                  <a:ext uri="{FF2B5EF4-FFF2-40B4-BE49-F238E27FC236}">
                    <a16:creationId xmlns:a16="http://schemas.microsoft.com/office/drawing/2014/main" id="{F8AC7292-8C0B-43CB-BE82-13216A3A72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5958176" y="4449566"/>
                <a:ext cx="321909" cy="494566"/>
              </a:xfrm>
              <a:prstGeom prst="rect">
                <a:avLst/>
              </a:prstGeom>
            </p:spPr>
          </p:pic>
          <p:pic>
            <p:nvPicPr>
              <p:cNvPr id="82" name="Picture 81" descr="Icon&#10;&#10;Description automatically generated">
                <a:extLst>
                  <a:ext uri="{FF2B5EF4-FFF2-40B4-BE49-F238E27FC236}">
                    <a16:creationId xmlns:a16="http://schemas.microsoft.com/office/drawing/2014/main" id="{E7639D08-8FA0-4370-A158-3BB3940C5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6233459" y="4643716"/>
                <a:ext cx="177540" cy="272764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170B8-0B35-46AC-ADFF-45E06FF3B943}"/>
                </a:ext>
              </a:extLst>
            </p:cNvPr>
            <p:cNvGrpSpPr/>
            <p:nvPr/>
          </p:nvGrpSpPr>
          <p:grpSpPr>
            <a:xfrm>
              <a:off x="9022574" y="2949724"/>
              <a:ext cx="2096132" cy="2959612"/>
              <a:chOff x="4662276" y="338138"/>
              <a:chExt cx="3008244" cy="4435085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BC2770B-3929-4C8F-9C2F-114013F1F48E}"/>
                  </a:ext>
                </a:extLst>
              </p:cNvPr>
              <p:cNvSpPr/>
              <p:nvPr/>
            </p:nvSpPr>
            <p:spPr>
              <a:xfrm>
                <a:off x="6166398" y="338138"/>
                <a:ext cx="150412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2D10701-86BE-4839-A855-019FD8E5671E}"/>
                  </a:ext>
                </a:extLst>
              </p:cNvPr>
              <p:cNvSpPr/>
              <p:nvPr/>
            </p:nvSpPr>
            <p:spPr>
              <a:xfrm>
                <a:off x="6189580" y="338138"/>
                <a:ext cx="106634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782362C-5252-4A87-88A8-B82419D69039}"/>
                  </a:ext>
                </a:extLst>
              </p:cNvPr>
              <p:cNvSpPr/>
              <p:nvPr/>
            </p:nvSpPr>
            <p:spPr>
              <a:xfrm>
                <a:off x="6166398" y="338138"/>
                <a:ext cx="640258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252B7E0-E639-4CAB-85AD-BA9D7F48582D}"/>
                  </a:ext>
                </a:extLst>
              </p:cNvPr>
              <p:cNvSpPr/>
              <p:nvPr/>
            </p:nvSpPr>
            <p:spPr>
              <a:xfrm flipH="1">
                <a:off x="4662276" y="338138"/>
                <a:ext cx="150412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0AB0970-0FD1-4D53-8DBC-FB15FC24045C}"/>
                  </a:ext>
                </a:extLst>
              </p:cNvPr>
              <p:cNvSpPr/>
              <p:nvPr/>
            </p:nvSpPr>
            <p:spPr>
              <a:xfrm flipH="1">
                <a:off x="5076874" y="338138"/>
                <a:ext cx="106634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8BDB873-136F-4989-873C-EEE8F9D5F80D}"/>
                  </a:ext>
                </a:extLst>
              </p:cNvPr>
              <p:cNvSpPr/>
              <p:nvPr/>
            </p:nvSpPr>
            <p:spPr>
              <a:xfrm flipH="1">
                <a:off x="5526140" y="338138"/>
                <a:ext cx="640258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6A7A343-D8D8-4DA3-820E-DBC973FCB229}"/>
                  </a:ext>
                </a:extLst>
              </p:cNvPr>
              <p:cNvSpPr/>
              <p:nvPr/>
            </p:nvSpPr>
            <p:spPr>
              <a:xfrm>
                <a:off x="5994120" y="3902976"/>
                <a:ext cx="344556" cy="1060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8F713F7-80DC-4D4C-9DEA-7023CB8C8EC5}"/>
                  </a:ext>
                </a:extLst>
              </p:cNvPr>
              <p:cNvSpPr/>
              <p:nvPr/>
            </p:nvSpPr>
            <p:spPr>
              <a:xfrm>
                <a:off x="5846269" y="4387528"/>
                <a:ext cx="640258" cy="385695"/>
              </a:xfrm>
              <a:prstGeom prst="rect">
                <a:avLst/>
              </a:prstGeom>
              <a:gradFill flip="none" rotWithShape="1">
                <a:gsLst>
                  <a:gs pos="31000">
                    <a:srgbClr val="E7ECF7"/>
                  </a:gs>
                  <a:gs pos="38000">
                    <a:srgbClr val="DDE5F4"/>
                  </a:gs>
                  <a:gs pos="3000">
                    <a:schemeClr val="tx1"/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7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0B83D3E-F2E2-4D48-943D-70AFCC777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6269" y="4008991"/>
                <a:ext cx="147851" cy="37853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578E983-4CFF-46D3-BB10-98078CDF6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8676" y="4008394"/>
                <a:ext cx="147851" cy="37853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4DD3FD-CD3D-49F6-B3E0-24F1013E286E}"/>
                </a:ext>
              </a:extLst>
            </p:cNvPr>
            <p:cNvSpPr txBox="1"/>
            <p:nvPr/>
          </p:nvSpPr>
          <p:spPr>
            <a:xfrm>
              <a:off x="9311464" y="5904161"/>
              <a:ext cx="1613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solidFill>
                    <a:prstClr val="white"/>
                  </a:solidFill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BeraterInnen</a:t>
              </a:r>
              <a:endParaRPr kumimoji="0" lang="en-US" sz="1800" b="1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D2377A-E717-4198-B5D9-97093AD6B6D9}"/>
                </a:ext>
              </a:extLst>
            </p:cNvPr>
            <p:cNvSpPr txBox="1"/>
            <p:nvPr/>
          </p:nvSpPr>
          <p:spPr>
            <a:xfrm>
              <a:off x="9248525" y="6231060"/>
              <a:ext cx="16765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Rechtsanwält</a:t>
              </a:r>
              <a:r>
                <a:rPr lang="en-US" sz="900" dirty="0">
                  <a:solidFill>
                    <a:prstClr val="white"/>
                  </a:solidFill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e/</a:t>
              </a:r>
              <a:r>
                <a:rPr lang="en-US" sz="900" dirty="0" err="1">
                  <a:solidFill>
                    <a:prstClr val="white"/>
                  </a:solidFill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Innen</a:t>
              </a:r>
              <a:endParaRPr kumimoji="0" lang="en-US" sz="9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6B3DD4-68AF-4E5E-A6A7-D00F23CA4F83}"/>
              </a:ext>
            </a:extLst>
          </p:cNvPr>
          <p:cNvGrpSpPr/>
          <p:nvPr/>
        </p:nvGrpSpPr>
        <p:grpSpPr>
          <a:xfrm>
            <a:off x="470493" y="1648923"/>
            <a:ext cx="2096132" cy="3570274"/>
            <a:chOff x="470493" y="1648923"/>
            <a:chExt cx="2096132" cy="3570274"/>
          </a:xfrm>
          <a:effectLst>
            <a:outerShdw blurRad="50800" dist="1397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F3887C9-1F4A-4FCF-A1CE-FFA4339D37EC}"/>
                </a:ext>
              </a:extLst>
            </p:cNvPr>
            <p:cNvGrpSpPr/>
            <p:nvPr/>
          </p:nvGrpSpPr>
          <p:grpSpPr>
            <a:xfrm>
              <a:off x="1355916" y="4116108"/>
              <a:ext cx="357592" cy="323165"/>
              <a:chOff x="5863894" y="4449566"/>
              <a:chExt cx="547105" cy="494566"/>
            </a:xfrm>
          </p:grpSpPr>
          <p:pic>
            <p:nvPicPr>
              <p:cNvPr id="84" name="Picture 83" descr="Icon&#10;&#10;Description automatically generated">
                <a:extLst>
                  <a:ext uri="{FF2B5EF4-FFF2-40B4-BE49-F238E27FC236}">
                    <a16:creationId xmlns:a16="http://schemas.microsoft.com/office/drawing/2014/main" id="{9DD703D7-C564-4A7C-9057-43CA14AE44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5863894" y="4608535"/>
                <a:ext cx="177540" cy="272764"/>
              </a:xfrm>
              <a:prstGeom prst="rect">
                <a:avLst/>
              </a:prstGeom>
            </p:spPr>
          </p:pic>
          <p:pic>
            <p:nvPicPr>
              <p:cNvPr id="85" name="Picture 84" descr="Icon&#10;&#10;Description automatically generated">
                <a:extLst>
                  <a:ext uri="{FF2B5EF4-FFF2-40B4-BE49-F238E27FC236}">
                    <a16:creationId xmlns:a16="http://schemas.microsoft.com/office/drawing/2014/main" id="{37328DB3-30C9-4670-AC73-A942CC94B0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5958176" y="4449566"/>
                <a:ext cx="321909" cy="494566"/>
              </a:xfrm>
              <a:prstGeom prst="rect">
                <a:avLst/>
              </a:prstGeom>
            </p:spPr>
          </p:pic>
          <p:pic>
            <p:nvPicPr>
              <p:cNvPr id="86" name="Picture 85" descr="Icon&#10;&#10;Description automatically generated">
                <a:extLst>
                  <a:ext uri="{FF2B5EF4-FFF2-40B4-BE49-F238E27FC236}">
                    <a16:creationId xmlns:a16="http://schemas.microsoft.com/office/drawing/2014/main" id="{34AB97ED-7A86-4857-BD61-0558D0F3FC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839" t="-1042" r="19474" b="1235"/>
              <a:stretch/>
            </p:blipFill>
            <p:spPr>
              <a:xfrm>
                <a:off x="6233459" y="4643716"/>
                <a:ext cx="177540" cy="272764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B87F0BF-FD15-42CD-B40E-112594F7DFED}"/>
                </a:ext>
              </a:extLst>
            </p:cNvPr>
            <p:cNvGrpSpPr/>
            <p:nvPr/>
          </p:nvGrpSpPr>
          <p:grpSpPr>
            <a:xfrm>
              <a:off x="470493" y="1648923"/>
              <a:ext cx="2096132" cy="2959612"/>
              <a:chOff x="4662276" y="338138"/>
              <a:chExt cx="3008244" cy="4435085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478178A-6D1A-4E55-AE3A-8F2A60470E23}"/>
                  </a:ext>
                </a:extLst>
              </p:cNvPr>
              <p:cNvSpPr/>
              <p:nvPr/>
            </p:nvSpPr>
            <p:spPr>
              <a:xfrm>
                <a:off x="6166398" y="338138"/>
                <a:ext cx="150412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FEE31C9-3238-42C0-9DFF-8A5B1D37ABA4}"/>
                  </a:ext>
                </a:extLst>
              </p:cNvPr>
              <p:cNvSpPr/>
              <p:nvPr/>
            </p:nvSpPr>
            <p:spPr>
              <a:xfrm>
                <a:off x="6189580" y="338138"/>
                <a:ext cx="106634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0895A38-2269-4139-B718-E08DCADF3933}"/>
                  </a:ext>
                </a:extLst>
              </p:cNvPr>
              <p:cNvSpPr/>
              <p:nvPr/>
            </p:nvSpPr>
            <p:spPr>
              <a:xfrm>
                <a:off x="6166398" y="338138"/>
                <a:ext cx="640258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B85D219-4A3D-4826-AD14-22009CAF0665}"/>
                  </a:ext>
                </a:extLst>
              </p:cNvPr>
              <p:cNvSpPr/>
              <p:nvPr/>
            </p:nvSpPr>
            <p:spPr>
              <a:xfrm flipH="1">
                <a:off x="4662276" y="338138"/>
                <a:ext cx="150412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67EFFBE-39AB-476C-810F-7059C562725C}"/>
                  </a:ext>
                </a:extLst>
              </p:cNvPr>
              <p:cNvSpPr/>
              <p:nvPr/>
            </p:nvSpPr>
            <p:spPr>
              <a:xfrm flipH="1">
                <a:off x="5076874" y="338138"/>
                <a:ext cx="1066342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DA765A-86BC-428A-84A5-C9F33BE47D1A}"/>
                  </a:ext>
                </a:extLst>
              </p:cNvPr>
              <p:cNvSpPr/>
              <p:nvPr/>
            </p:nvSpPr>
            <p:spPr>
              <a:xfrm flipH="1">
                <a:off x="5526140" y="338138"/>
                <a:ext cx="640258" cy="3617846"/>
              </a:xfrm>
              <a:custGeom>
                <a:avLst/>
                <a:gdLst>
                  <a:gd name="connsiteX0" fmla="*/ 1 w 815010"/>
                  <a:gd name="connsiteY0" fmla="*/ 0 h 5234610"/>
                  <a:gd name="connsiteX1" fmla="*/ 815010 w 815010"/>
                  <a:gd name="connsiteY1" fmla="*/ 2617305 h 5234610"/>
                  <a:gd name="connsiteX2" fmla="*/ 1 w 815010"/>
                  <a:gd name="connsiteY2" fmla="*/ 5234610 h 5234610"/>
                  <a:gd name="connsiteX3" fmla="*/ 0 w 815010"/>
                  <a:gd name="connsiteY3" fmla="*/ 5234609 h 5234610"/>
                  <a:gd name="connsiteX4" fmla="*/ 0 w 815010"/>
                  <a:gd name="connsiteY4" fmla="*/ 0 h 5234610"/>
                  <a:gd name="connsiteX0" fmla="*/ 1 w 880002"/>
                  <a:gd name="connsiteY0" fmla="*/ 0 h 5234610"/>
                  <a:gd name="connsiteX1" fmla="*/ 815010 w 880002"/>
                  <a:gd name="connsiteY1" fmla="*/ 2617305 h 5234610"/>
                  <a:gd name="connsiteX2" fmla="*/ 1 w 880002"/>
                  <a:gd name="connsiteY2" fmla="*/ 5234610 h 5234610"/>
                  <a:gd name="connsiteX3" fmla="*/ 0 w 880002"/>
                  <a:gd name="connsiteY3" fmla="*/ 5234609 h 5234610"/>
                  <a:gd name="connsiteX4" fmla="*/ 0 w 880002"/>
                  <a:gd name="connsiteY4" fmla="*/ 0 h 5234610"/>
                  <a:gd name="connsiteX5" fmla="*/ 1 w 880002"/>
                  <a:gd name="connsiteY5" fmla="*/ 0 h 523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002" h="5234610">
                    <a:moveTo>
                      <a:pt x="1" y="0"/>
                    </a:moveTo>
                    <a:cubicBezTo>
                      <a:pt x="542883" y="0"/>
                      <a:pt x="1066802" y="1171807"/>
                      <a:pt x="815010" y="2617305"/>
                    </a:cubicBezTo>
                    <a:cubicBezTo>
                      <a:pt x="563218" y="4062803"/>
                      <a:pt x="52553" y="5234610"/>
                      <a:pt x="1" y="5234610"/>
                    </a:cubicBezTo>
                    <a:lnTo>
                      <a:pt x="0" y="523460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585C938-B52A-4A2B-85F9-EBE86D8D44B9}"/>
                  </a:ext>
                </a:extLst>
              </p:cNvPr>
              <p:cNvSpPr/>
              <p:nvPr/>
            </p:nvSpPr>
            <p:spPr>
              <a:xfrm>
                <a:off x="5994120" y="3902976"/>
                <a:ext cx="344556" cy="1060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689C66B-F7FE-4473-BEC3-8782A01BE26B}"/>
                  </a:ext>
                </a:extLst>
              </p:cNvPr>
              <p:cNvSpPr/>
              <p:nvPr/>
            </p:nvSpPr>
            <p:spPr>
              <a:xfrm>
                <a:off x="5846269" y="4387528"/>
                <a:ext cx="640258" cy="385695"/>
              </a:xfrm>
              <a:prstGeom prst="rect">
                <a:avLst/>
              </a:prstGeom>
              <a:gradFill flip="none" rotWithShape="1">
                <a:gsLst>
                  <a:gs pos="31000">
                    <a:srgbClr val="E7ECF7"/>
                  </a:gs>
                  <a:gs pos="38000">
                    <a:srgbClr val="DDE5F4"/>
                  </a:gs>
                  <a:gs pos="3000">
                    <a:schemeClr val="tx1"/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7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D62B1A7-60B1-48E8-AAEB-C0D948B00D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6269" y="4008991"/>
                <a:ext cx="147851" cy="37853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7AFB4AB-B2EF-4BB6-A77C-4F7C884AD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8676" y="4008394"/>
                <a:ext cx="147851" cy="37853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1D66253-E174-4C79-BBA2-DD6116B509B3}"/>
                </a:ext>
              </a:extLst>
            </p:cNvPr>
            <p:cNvSpPr txBox="1"/>
            <p:nvPr/>
          </p:nvSpPr>
          <p:spPr>
            <a:xfrm>
              <a:off x="470494" y="4661466"/>
              <a:ext cx="2091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MitarbeiterInnen</a:t>
              </a:r>
              <a:endParaRPr kumimoji="0" lang="en-US" sz="1800" b="1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F25C78D-513F-4FC1-BE3A-DA2ABB98116C}"/>
                </a:ext>
              </a:extLst>
            </p:cNvPr>
            <p:cNvSpPr txBox="1"/>
            <p:nvPr/>
          </p:nvSpPr>
          <p:spPr>
            <a:xfrm>
              <a:off x="662699" y="4988365"/>
              <a:ext cx="16765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white"/>
                  </a:solidFill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Von </a:t>
              </a:r>
              <a:r>
                <a:rPr lang="en-US" sz="900" dirty="0" err="1">
                  <a:solidFill>
                    <a:prstClr val="white"/>
                  </a:solidFill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Banken</a:t>
              </a:r>
              <a:r>
                <a:rPr kumimoji="0" lang="en-US" sz="900" b="0" i="0" u="non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3E962E7-FB77-4AB2-9BC1-0C6F7FBB1AA8}"/>
              </a:ext>
            </a:extLst>
          </p:cNvPr>
          <p:cNvSpPr/>
          <p:nvPr/>
        </p:nvSpPr>
        <p:spPr>
          <a:xfrm>
            <a:off x="9248525" y="1648923"/>
            <a:ext cx="2157026" cy="979078"/>
          </a:xfrm>
          <a:custGeom>
            <a:avLst/>
            <a:gdLst>
              <a:gd name="connsiteX0" fmla="*/ 2107486 w 3629806"/>
              <a:gd name="connsiteY0" fmla="*/ 0 h 1630632"/>
              <a:gd name="connsiteX1" fmla="*/ 2842383 w 3629806"/>
              <a:gd name="connsiteY1" fmla="*/ 335080 h 1630632"/>
              <a:gd name="connsiteX2" fmla="*/ 2866320 w 3629806"/>
              <a:gd name="connsiteY2" fmla="*/ 388123 h 1630632"/>
              <a:gd name="connsiteX3" fmla="*/ 2943923 w 3629806"/>
              <a:gd name="connsiteY3" fmla="*/ 380942 h 1630632"/>
              <a:gd name="connsiteX4" fmla="*/ 3349411 w 3629806"/>
              <a:gd name="connsiteY4" fmla="*/ 753172 h 1630632"/>
              <a:gd name="connsiteX5" fmla="*/ 3317546 w 3629806"/>
              <a:gd name="connsiteY5" fmla="*/ 898061 h 1630632"/>
              <a:gd name="connsiteX6" fmla="*/ 3299423 w 3629806"/>
              <a:gd name="connsiteY6" fmla="*/ 928711 h 1630632"/>
              <a:gd name="connsiteX7" fmla="*/ 3366793 w 3629806"/>
              <a:gd name="connsiteY7" fmla="*/ 951470 h 1630632"/>
              <a:gd name="connsiteX8" fmla="*/ 3629806 w 3629806"/>
              <a:gd name="connsiteY8" fmla="*/ 1259346 h 1630632"/>
              <a:gd name="connsiteX9" fmla="*/ 3033257 w 3629806"/>
              <a:gd name="connsiteY9" fmla="*/ 1630632 h 1630632"/>
              <a:gd name="connsiteX10" fmla="*/ 2538589 w 3629806"/>
              <a:gd name="connsiteY10" fmla="*/ 1466936 h 1630632"/>
              <a:gd name="connsiteX11" fmla="*/ 2511117 w 3629806"/>
              <a:gd name="connsiteY11" fmla="*/ 1435434 h 1630632"/>
              <a:gd name="connsiteX12" fmla="*/ 2443909 w 3629806"/>
              <a:gd name="connsiteY12" fmla="*/ 1449030 h 1630632"/>
              <a:gd name="connsiteX13" fmla="*/ 2056133 w 3629806"/>
              <a:gd name="connsiteY13" fmla="*/ 1478207 h 1630632"/>
              <a:gd name="connsiteX14" fmla="*/ 1499134 w 3629806"/>
              <a:gd name="connsiteY14" fmla="*/ 1414797 h 1630632"/>
              <a:gd name="connsiteX15" fmla="*/ 1459120 w 3629806"/>
              <a:gd name="connsiteY15" fmla="*/ 1402493 h 1630632"/>
              <a:gd name="connsiteX16" fmla="*/ 1431013 w 3629806"/>
              <a:gd name="connsiteY16" fmla="*/ 1419812 h 1630632"/>
              <a:gd name="connsiteX17" fmla="*/ 838268 w 3629806"/>
              <a:gd name="connsiteY17" fmla="*/ 1544633 h 1630632"/>
              <a:gd name="connsiteX18" fmla="*/ 0 w 3629806"/>
              <a:gd name="connsiteY18" fmla="*/ 1118466 h 1630632"/>
              <a:gd name="connsiteX19" fmla="*/ 669327 w 3629806"/>
              <a:gd name="connsiteY19" fmla="*/ 700957 h 1630632"/>
              <a:gd name="connsiteX20" fmla="*/ 680130 w 3629806"/>
              <a:gd name="connsiteY20" fmla="*/ 700404 h 1630632"/>
              <a:gd name="connsiteX21" fmla="*/ 679174 w 3629806"/>
              <a:gd name="connsiteY21" fmla="*/ 692299 h 1630632"/>
              <a:gd name="connsiteX22" fmla="*/ 1177855 w 3629806"/>
              <a:gd name="connsiteY22" fmla="*/ 266132 h 1630632"/>
              <a:gd name="connsiteX23" fmla="*/ 1371964 w 3629806"/>
              <a:gd name="connsiteY23" fmla="*/ 299622 h 1630632"/>
              <a:gd name="connsiteX24" fmla="*/ 1392904 w 3629806"/>
              <a:gd name="connsiteY24" fmla="*/ 309335 h 1630632"/>
              <a:gd name="connsiteX25" fmla="*/ 1446125 w 3629806"/>
              <a:gd name="connsiteY25" fmla="*/ 241887 h 1630632"/>
              <a:gd name="connsiteX26" fmla="*/ 2107486 w 3629806"/>
              <a:gd name="connsiteY26" fmla="*/ 0 h 163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29806" h="1630632">
                <a:moveTo>
                  <a:pt x="2107486" y="0"/>
                </a:moveTo>
                <a:cubicBezTo>
                  <a:pt x="2437852" y="0"/>
                  <a:pt x="2721304" y="138167"/>
                  <a:pt x="2842383" y="335080"/>
                </a:cubicBezTo>
                <a:lnTo>
                  <a:pt x="2866320" y="388123"/>
                </a:lnTo>
                <a:lnTo>
                  <a:pt x="2943923" y="380942"/>
                </a:lnTo>
                <a:cubicBezTo>
                  <a:pt x="3167868" y="380942"/>
                  <a:pt x="3349411" y="547595"/>
                  <a:pt x="3349411" y="753172"/>
                </a:cubicBezTo>
                <a:cubicBezTo>
                  <a:pt x="3349411" y="804566"/>
                  <a:pt x="3338065" y="853528"/>
                  <a:pt x="3317546" y="898061"/>
                </a:cubicBezTo>
                <a:lnTo>
                  <a:pt x="3299423" y="928711"/>
                </a:lnTo>
                <a:lnTo>
                  <a:pt x="3366793" y="951470"/>
                </a:lnTo>
                <a:cubicBezTo>
                  <a:pt x="3525476" y="1018192"/>
                  <a:pt x="3629806" y="1131186"/>
                  <a:pt x="3629806" y="1259346"/>
                </a:cubicBezTo>
                <a:cubicBezTo>
                  <a:pt x="3629806" y="1464402"/>
                  <a:pt x="3362722" y="1630632"/>
                  <a:pt x="3033257" y="1630632"/>
                </a:cubicBezTo>
                <a:cubicBezTo>
                  <a:pt x="2827341" y="1630632"/>
                  <a:pt x="2645793" y="1565698"/>
                  <a:pt x="2538589" y="1466936"/>
                </a:cubicBezTo>
                <a:lnTo>
                  <a:pt x="2511117" y="1435434"/>
                </a:lnTo>
                <a:lnTo>
                  <a:pt x="2443909" y="1449030"/>
                </a:lnTo>
                <a:cubicBezTo>
                  <a:pt x="2324722" y="1467818"/>
                  <a:pt x="2193683" y="1478207"/>
                  <a:pt x="2056133" y="1478207"/>
                </a:cubicBezTo>
                <a:cubicBezTo>
                  <a:pt x="1849808" y="1478207"/>
                  <a:pt x="1658133" y="1454831"/>
                  <a:pt x="1499134" y="1414797"/>
                </a:cubicBezTo>
                <a:lnTo>
                  <a:pt x="1459120" y="1402493"/>
                </a:lnTo>
                <a:lnTo>
                  <a:pt x="1431013" y="1419812"/>
                </a:lnTo>
                <a:cubicBezTo>
                  <a:pt x="1279317" y="1496933"/>
                  <a:pt x="1069750" y="1544633"/>
                  <a:pt x="838268" y="1544633"/>
                </a:cubicBezTo>
                <a:cubicBezTo>
                  <a:pt x="375305" y="1544633"/>
                  <a:pt x="0" y="1353832"/>
                  <a:pt x="0" y="1118466"/>
                </a:cubicBezTo>
                <a:cubicBezTo>
                  <a:pt x="0" y="912521"/>
                  <a:pt x="287343" y="740696"/>
                  <a:pt x="669327" y="700957"/>
                </a:cubicBezTo>
                <a:lnTo>
                  <a:pt x="680130" y="700404"/>
                </a:lnTo>
                <a:lnTo>
                  <a:pt x="679174" y="692299"/>
                </a:lnTo>
                <a:cubicBezTo>
                  <a:pt x="679174" y="456933"/>
                  <a:pt x="902441" y="266132"/>
                  <a:pt x="1177855" y="266132"/>
                </a:cubicBezTo>
                <a:cubicBezTo>
                  <a:pt x="1246709" y="266132"/>
                  <a:pt x="1312303" y="278057"/>
                  <a:pt x="1371964" y="299622"/>
                </a:cubicBezTo>
                <a:lnTo>
                  <a:pt x="1392904" y="309335"/>
                </a:lnTo>
                <a:lnTo>
                  <a:pt x="1446125" y="241887"/>
                </a:lnTo>
                <a:cubicBezTo>
                  <a:pt x="1589455" y="95950"/>
                  <a:pt x="1832181" y="0"/>
                  <a:pt x="2107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Publizierung</a:t>
            </a:r>
            <a:endParaRPr kumimoji="0" lang="en-US" sz="1800" b="0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3704CB54-F23E-4278-A6AE-8EC91B806AF5}"/>
              </a:ext>
            </a:extLst>
          </p:cNvPr>
          <p:cNvSpPr/>
          <p:nvPr/>
        </p:nvSpPr>
        <p:spPr>
          <a:xfrm>
            <a:off x="7415052" y="4916480"/>
            <a:ext cx="1687577" cy="864165"/>
          </a:xfrm>
          <a:custGeom>
            <a:avLst/>
            <a:gdLst>
              <a:gd name="connsiteX0" fmla="*/ 2107486 w 3629806"/>
              <a:gd name="connsiteY0" fmla="*/ 0 h 1630632"/>
              <a:gd name="connsiteX1" fmla="*/ 2842383 w 3629806"/>
              <a:gd name="connsiteY1" fmla="*/ 335080 h 1630632"/>
              <a:gd name="connsiteX2" fmla="*/ 2866320 w 3629806"/>
              <a:gd name="connsiteY2" fmla="*/ 388123 h 1630632"/>
              <a:gd name="connsiteX3" fmla="*/ 2943923 w 3629806"/>
              <a:gd name="connsiteY3" fmla="*/ 380942 h 1630632"/>
              <a:gd name="connsiteX4" fmla="*/ 3349411 w 3629806"/>
              <a:gd name="connsiteY4" fmla="*/ 753172 h 1630632"/>
              <a:gd name="connsiteX5" fmla="*/ 3317546 w 3629806"/>
              <a:gd name="connsiteY5" fmla="*/ 898061 h 1630632"/>
              <a:gd name="connsiteX6" fmla="*/ 3299423 w 3629806"/>
              <a:gd name="connsiteY6" fmla="*/ 928711 h 1630632"/>
              <a:gd name="connsiteX7" fmla="*/ 3366793 w 3629806"/>
              <a:gd name="connsiteY7" fmla="*/ 951470 h 1630632"/>
              <a:gd name="connsiteX8" fmla="*/ 3629806 w 3629806"/>
              <a:gd name="connsiteY8" fmla="*/ 1259346 h 1630632"/>
              <a:gd name="connsiteX9" fmla="*/ 3033257 w 3629806"/>
              <a:gd name="connsiteY9" fmla="*/ 1630632 h 1630632"/>
              <a:gd name="connsiteX10" fmla="*/ 2538589 w 3629806"/>
              <a:gd name="connsiteY10" fmla="*/ 1466936 h 1630632"/>
              <a:gd name="connsiteX11" fmla="*/ 2511117 w 3629806"/>
              <a:gd name="connsiteY11" fmla="*/ 1435434 h 1630632"/>
              <a:gd name="connsiteX12" fmla="*/ 2443909 w 3629806"/>
              <a:gd name="connsiteY12" fmla="*/ 1449030 h 1630632"/>
              <a:gd name="connsiteX13" fmla="*/ 2056133 w 3629806"/>
              <a:gd name="connsiteY13" fmla="*/ 1478207 h 1630632"/>
              <a:gd name="connsiteX14" fmla="*/ 1499134 w 3629806"/>
              <a:gd name="connsiteY14" fmla="*/ 1414797 h 1630632"/>
              <a:gd name="connsiteX15" fmla="*/ 1459120 w 3629806"/>
              <a:gd name="connsiteY15" fmla="*/ 1402493 h 1630632"/>
              <a:gd name="connsiteX16" fmla="*/ 1431013 w 3629806"/>
              <a:gd name="connsiteY16" fmla="*/ 1419812 h 1630632"/>
              <a:gd name="connsiteX17" fmla="*/ 838268 w 3629806"/>
              <a:gd name="connsiteY17" fmla="*/ 1544633 h 1630632"/>
              <a:gd name="connsiteX18" fmla="*/ 0 w 3629806"/>
              <a:gd name="connsiteY18" fmla="*/ 1118466 h 1630632"/>
              <a:gd name="connsiteX19" fmla="*/ 669327 w 3629806"/>
              <a:gd name="connsiteY19" fmla="*/ 700957 h 1630632"/>
              <a:gd name="connsiteX20" fmla="*/ 680130 w 3629806"/>
              <a:gd name="connsiteY20" fmla="*/ 700404 h 1630632"/>
              <a:gd name="connsiteX21" fmla="*/ 679174 w 3629806"/>
              <a:gd name="connsiteY21" fmla="*/ 692299 h 1630632"/>
              <a:gd name="connsiteX22" fmla="*/ 1177855 w 3629806"/>
              <a:gd name="connsiteY22" fmla="*/ 266132 h 1630632"/>
              <a:gd name="connsiteX23" fmla="*/ 1371964 w 3629806"/>
              <a:gd name="connsiteY23" fmla="*/ 299622 h 1630632"/>
              <a:gd name="connsiteX24" fmla="*/ 1392904 w 3629806"/>
              <a:gd name="connsiteY24" fmla="*/ 309335 h 1630632"/>
              <a:gd name="connsiteX25" fmla="*/ 1446125 w 3629806"/>
              <a:gd name="connsiteY25" fmla="*/ 241887 h 1630632"/>
              <a:gd name="connsiteX26" fmla="*/ 2107486 w 3629806"/>
              <a:gd name="connsiteY26" fmla="*/ 0 h 163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29806" h="1630632">
                <a:moveTo>
                  <a:pt x="2107486" y="0"/>
                </a:moveTo>
                <a:cubicBezTo>
                  <a:pt x="2437852" y="0"/>
                  <a:pt x="2721304" y="138167"/>
                  <a:pt x="2842383" y="335080"/>
                </a:cubicBezTo>
                <a:lnTo>
                  <a:pt x="2866320" y="388123"/>
                </a:lnTo>
                <a:lnTo>
                  <a:pt x="2943923" y="380942"/>
                </a:lnTo>
                <a:cubicBezTo>
                  <a:pt x="3167868" y="380942"/>
                  <a:pt x="3349411" y="547595"/>
                  <a:pt x="3349411" y="753172"/>
                </a:cubicBezTo>
                <a:cubicBezTo>
                  <a:pt x="3349411" y="804566"/>
                  <a:pt x="3338065" y="853528"/>
                  <a:pt x="3317546" y="898061"/>
                </a:cubicBezTo>
                <a:lnTo>
                  <a:pt x="3299423" y="928711"/>
                </a:lnTo>
                <a:lnTo>
                  <a:pt x="3366793" y="951470"/>
                </a:lnTo>
                <a:cubicBezTo>
                  <a:pt x="3525476" y="1018192"/>
                  <a:pt x="3629806" y="1131186"/>
                  <a:pt x="3629806" y="1259346"/>
                </a:cubicBezTo>
                <a:cubicBezTo>
                  <a:pt x="3629806" y="1464402"/>
                  <a:pt x="3362722" y="1630632"/>
                  <a:pt x="3033257" y="1630632"/>
                </a:cubicBezTo>
                <a:cubicBezTo>
                  <a:pt x="2827341" y="1630632"/>
                  <a:pt x="2645793" y="1565698"/>
                  <a:pt x="2538589" y="1466936"/>
                </a:cubicBezTo>
                <a:lnTo>
                  <a:pt x="2511117" y="1435434"/>
                </a:lnTo>
                <a:lnTo>
                  <a:pt x="2443909" y="1449030"/>
                </a:lnTo>
                <a:cubicBezTo>
                  <a:pt x="2324722" y="1467818"/>
                  <a:pt x="2193683" y="1478207"/>
                  <a:pt x="2056133" y="1478207"/>
                </a:cubicBezTo>
                <a:cubicBezTo>
                  <a:pt x="1849808" y="1478207"/>
                  <a:pt x="1658133" y="1454831"/>
                  <a:pt x="1499134" y="1414797"/>
                </a:cubicBezTo>
                <a:lnTo>
                  <a:pt x="1459120" y="1402493"/>
                </a:lnTo>
                <a:lnTo>
                  <a:pt x="1431013" y="1419812"/>
                </a:lnTo>
                <a:cubicBezTo>
                  <a:pt x="1279317" y="1496933"/>
                  <a:pt x="1069750" y="1544633"/>
                  <a:pt x="838268" y="1544633"/>
                </a:cubicBezTo>
                <a:cubicBezTo>
                  <a:pt x="375305" y="1544633"/>
                  <a:pt x="0" y="1353832"/>
                  <a:pt x="0" y="1118466"/>
                </a:cubicBezTo>
                <a:cubicBezTo>
                  <a:pt x="0" y="912521"/>
                  <a:pt x="287343" y="740696"/>
                  <a:pt x="669327" y="700957"/>
                </a:cubicBezTo>
                <a:lnTo>
                  <a:pt x="680130" y="700404"/>
                </a:lnTo>
                <a:lnTo>
                  <a:pt x="679174" y="692299"/>
                </a:lnTo>
                <a:cubicBezTo>
                  <a:pt x="679174" y="456933"/>
                  <a:pt x="902441" y="266132"/>
                  <a:pt x="1177855" y="266132"/>
                </a:cubicBezTo>
                <a:cubicBezTo>
                  <a:pt x="1246709" y="266132"/>
                  <a:pt x="1312303" y="278057"/>
                  <a:pt x="1371964" y="299622"/>
                </a:cubicBezTo>
                <a:lnTo>
                  <a:pt x="1392904" y="309335"/>
                </a:lnTo>
                <a:lnTo>
                  <a:pt x="1446125" y="241887"/>
                </a:lnTo>
                <a:cubicBezTo>
                  <a:pt x="1589455" y="95950"/>
                  <a:pt x="1832181" y="0"/>
                  <a:pt x="2107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Insider-Information</a:t>
            </a:r>
            <a:endParaRPr kumimoji="0" lang="en-US" sz="1800" b="0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4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Fragezeichen vor roter Wand">
            <a:extLst>
              <a:ext uri="{FF2B5EF4-FFF2-40B4-BE49-F238E27FC236}">
                <a16:creationId xmlns:a16="http://schemas.microsoft.com/office/drawing/2014/main" id="{364BFCFA-20E6-45A8-8A81-246B607F2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EE2CC2-05F4-4753-9BC6-887BA52A31DC}"/>
              </a:ext>
            </a:extLst>
          </p:cNvPr>
          <p:cNvSpPr txBox="1"/>
          <p:nvPr/>
        </p:nvSpPr>
        <p:spPr>
          <a:xfrm>
            <a:off x="617220" y="399583"/>
            <a:ext cx="6332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200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Konsquenzen</a:t>
            </a:r>
            <a:endParaRPr lang="de-AT" sz="72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0805E6-2404-4126-82CE-B7C35E37B07F}"/>
              </a:ext>
            </a:extLst>
          </p:cNvPr>
          <p:cNvSpPr txBox="1"/>
          <p:nvPr/>
        </p:nvSpPr>
        <p:spPr>
          <a:xfrm>
            <a:off x="617220" y="5463579"/>
            <a:ext cx="916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 Black" panose="020B0A04020102020204" pitchFamily="34" charset="0"/>
              </a:rPr>
              <a:t>In Österreich für Insider-Handel</a:t>
            </a:r>
          </a:p>
        </p:txBody>
      </p:sp>
    </p:spTree>
    <p:extLst>
      <p:ext uri="{BB962C8B-B14F-4D97-AF65-F5344CB8AC3E}">
        <p14:creationId xmlns:p14="http://schemas.microsoft.com/office/powerpoint/2010/main" val="29315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696D8-3D8B-48D0-AD35-56CE90D3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de-AT" dirty="0"/>
              <a:t>Konsequenzen von Insider-Handel</a:t>
            </a:r>
          </a:p>
        </p:txBody>
      </p:sp>
      <p:pic>
        <p:nvPicPr>
          <p:cNvPr id="6146" name="Picture 2" descr="Grenzen - Regeln - Konsequenzen - Nadine Kempkens -  Familylab-Seminarleiterin">
            <a:extLst>
              <a:ext uri="{FF2B5EF4-FFF2-40B4-BE49-F238E27FC236}">
                <a16:creationId xmlns:a16="http://schemas.microsoft.com/office/drawing/2014/main" id="{C5038919-CD62-427C-9DA5-E36CD1BB4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32139" b="-2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9DC5CE-0195-4CBA-B274-6DF0D21D6573}"/>
              </a:ext>
            </a:extLst>
          </p:cNvPr>
          <p:cNvSpPr txBox="1"/>
          <p:nvPr/>
        </p:nvSpPr>
        <p:spPr>
          <a:xfrm>
            <a:off x="4795070" y="6461866"/>
            <a:ext cx="613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600" dirty="0"/>
              <a:t>https://www.fma.gv.at/kapitalmaerkte/marktmissbrauch/insiderhandel/#:~:text=Der%20Missbrauch%20einer%20Insider%2DInformation%20wird%20in%20der%20gerichtlichen%20Zust%C3%A4ndigkeit,Empfehlungen%20bei%20Vorliegen%20von%20Vorsatz.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B4D6908-5534-4F31-BB6D-AC65079E9E74}"/>
              </a:ext>
            </a:extLst>
          </p:cNvPr>
          <p:cNvGrpSpPr/>
          <p:nvPr/>
        </p:nvGrpSpPr>
        <p:grpSpPr>
          <a:xfrm>
            <a:off x="4930956" y="2536555"/>
            <a:ext cx="7204374" cy="914400"/>
            <a:chOff x="4930956" y="2536555"/>
            <a:chExt cx="7204374" cy="914400"/>
          </a:xfrm>
        </p:grpSpPr>
        <p:pic>
          <p:nvPicPr>
            <p:cNvPr id="11" name="Grafik 10" descr="Gefängnis Silhouette">
              <a:extLst>
                <a:ext uri="{FF2B5EF4-FFF2-40B4-BE49-F238E27FC236}">
                  <a16:creationId xmlns:a16="http://schemas.microsoft.com/office/drawing/2014/main" id="{0DE6AE3D-7C66-492D-8AC4-D44340F30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0956" y="2536555"/>
              <a:ext cx="914400" cy="91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64D95000-50D2-4EF4-BF43-FDEFA4EE2719}"/>
                </a:ext>
              </a:extLst>
            </p:cNvPr>
            <p:cNvSpPr txBox="1"/>
            <p:nvPr/>
          </p:nvSpPr>
          <p:spPr>
            <a:xfrm>
              <a:off x="5996314" y="2578257"/>
              <a:ext cx="61390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Freiheitsstrafe (bei Vorsatz): 6 Monate bis 5 Jahre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5B5429D-2087-44EF-A032-3425198D8F61}"/>
              </a:ext>
            </a:extLst>
          </p:cNvPr>
          <p:cNvGrpSpPr/>
          <p:nvPr/>
        </p:nvGrpSpPr>
        <p:grpSpPr>
          <a:xfrm>
            <a:off x="4930956" y="4454096"/>
            <a:ext cx="7109719" cy="914400"/>
            <a:chOff x="5025611" y="4454096"/>
            <a:chExt cx="7109719" cy="914400"/>
          </a:xfrm>
        </p:grpSpPr>
        <p:pic>
          <p:nvPicPr>
            <p:cNvPr id="7" name="Grafik 6" descr="Fabrik Silhouette">
              <a:extLst>
                <a:ext uri="{FF2B5EF4-FFF2-40B4-BE49-F238E27FC236}">
                  <a16:creationId xmlns:a16="http://schemas.microsoft.com/office/drawing/2014/main" id="{58CE27AA-7569-42B6-B94D-4204C3D2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25611" y="4454096"/>
              <a:ext cx="914400" cy="91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28ED63D-8BB2-49CB-BD84-6652C71E7DC2}"/>
                </a:ext>
              </a:extLst>
            </p:cNvPr>
            <p:cNvSpPr txBox="1"/>
            <p:nvPr/>
          </p:nvSpPr>
          <p:spPr>
            <a:xfrm>
              <a:off x="5996314" y="4680464"/>
              <a:ext cx="61390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dirty="0"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Juristische Personen: bis 15 Mi</a:t>
              </a:r>
              <a:r>
                <a:rPr lang="de-DE" sz="2400" dirty="0"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llionen Euro</a:t>
              </a:r>
              <a:endParaRPr lang="de-DE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6B4DD7B-6DCF-4141-9906-2628F0356705}"/>
              </a:ext>
            </a:extLst>
          </p:cNvPr>
          <p:cNvGrpSpPr/>
          <p:nvPr/>
        </p:nvGrpSpPr>
        <p:grpSpPr>
          <a:xfrm>
            <a:off x="4930956" y="3495325"/>
            <a:ext cx="7275714" cy="914400"/>
            <a:chOff x="4930956" y="3503124"/>
            <a:chExt cx="7275714" cy="914400"/>
          </a:xfrm>
        </p:grpSpPr>
        <p:pic>
          <p:nvPicPr>
            <p:cNvPr id="9" name="Grafik 8" descr="Mann Silhouette">
              <a:extLst>
                <a:ext uri="{FF2B5EF4-FFF2-40B4-BE49-F238E27FC236}">
                  <a16:creationId xmlns:a16="http://schemas.microsoft.com/office/drawing/2014/main" id="{45EE2D63-C305-4E48-AD38-C2C7543F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30956" y="3503124"/>
              <a:ext cx="914400" cy="91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F7C0A54-A15B-423A-B2F3-E853D265E15A}"/>
                </a:ext>
              </a:extLst>
            </p:cNvPr>
            <p:cNvSpPr txBox="1"/>
            <p:nvPr/>
          </p:nvSpPr>
          <p:spPr>
            <a:xfrm>
              <a:off x="6049220" y="3764447"/>
              <a:ext cx="61574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de-DE" sz="2400" dirty="0"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Personen: bis 5 Millionen Euro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8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4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0F458-B5FA-4AD4-88AF-A0F60B90B526}"/>
              </a:ext>
            </a:extLst>
          </p:cNvPr>
          <p:cNvSpPr/>
          <p:nvPr/>
        </p:nvSpPr>
        <p:spPr>
          <a:xfrm>
            <a:off x="4024679" y="659578"/>
            <a:ext cx="4142642" cy="6008508"/>
          </a:xfrm>
          <a:prstGeom prst="roundRect">
            <a:avLst>
              <a:gd name="adj" fmla="val 4023"/>
            </a:avLst>
          </a:prstGeom>
          <a:solidFill>
            <a:srgbClr val="755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845304-E3ED-4612-9DC9-AB12AF7EFEA7}"/>
              </a:ext>
            </a:extLst>
          </p:cNvPr>
          <p:cNvSpPr/>
          <p:nvPr/>
        </p:nvSpPr>
        <p:spPr>
          <a:xfrm>
            <a:off x="4200747" y="935146"/>
            <a:ext cx="3672114" cy="5567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F9DAD-9F2F-4ACE-90F6-7224FB2E87E5}"/>
              </a:ext>
            </a:extLst>
          </p:cNvPr>
          <p:cNvSpPr/>
          <p:nvPr/>
        </p:nvSpPr>
        <p:spPr>
          <a:xfrm>
            <a:off x="4252687" y="928915"/>
            <a:ext cx="3672114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F59AD2-E375-4278-9B83-7C7415F4A5A0}"/>
              </a:ext>
            </a:extLst>
          </p:cNvPr>
          <p:cNvSpPr/>
          <p:nvPr/>
        </p:nvSpPr>
        <p:spPr>
          <a:xfrm rot="5400000">
            <a:off x="4357347" y="1468364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A70C2-E504-4129-8AB3-E90772C0B1F0}"/>
              </a:ext>
            </a:extLst>
          </p:cNvPr>
          <p:cNvSpPr txBox="1"/>
          <p:nvPr/>
        </p:nvSpPr>
        <p:spPr>
          <a:xfrm>
            <a:off x="4980543" y="1548702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INSINDER-HANDEL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F90CD-ED20-45B8-9B61-C5605CB86E23}"/>
              </a:ext>
            </a:extLst>
          </p:cNvPr>
          <p:cNvSpPr txBox="1"/>
          <p:nvPr/>
        </p:nvSpPr>
        <p:spPr>
          <a:xfrm>
            <a:off x="4980543" y="1805046"/>
            <a:ext cx="2220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Definition,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Aufgaben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FMA,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Beteiligte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Konsequenzen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48F4C-01C2-4068-B0E7-D6D46582AC1F}"/>
              </a:ext>
            </a:extLst>
          </p:cNvPr>
          <p:cNvSpPr/>
          <p:nvPr/>
        </p:nvSpPr>
        <p:spPr>
          <a:xfrm>
            <a:off x="7413945" y="1678304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C8F92E-550E-4D1A-984D-764EAF841D96}"/>
              </a:ext>
            </a:extLst>
          </p:cNvPr>
          <p:cNvSpPr/>
          <p:nvPr/>
        </p:nvSpPr>
        <p:spPr>
          <a:xfrm rot="5400000">
            <a:off x="4357347" y="2249318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6FFC0-6FDF-40D2-A098-5060BACE17ED}"/>
              </a:ext>
            </a:extLst>
          </p:cNvPr>
          <p:cNvSpPr txBox="1"/>
          <p:nvPr/>
        </p:nvSpPr>
        <p:spPr>
          <a:xfrm>
            <a:off x="4980543" y="232965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defRPr>
            </a:lvl1pPr>
          </a:lstStyle>
          <a:p>
            <a:r>
              <a:rPr lang="en-US" dirty="0"/>
              <a:t>BEISPIELE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D5B1D-A182-4C0C-9860-5EF9AAD7E7A8}"/>
              </a:ext>
            </a:extLst>
          </p:cNvPr>
          <p:cNvSpPr txBox="1"/>
          <p:nvPr/>
        </p:nvSpPr>
        <p:spPr>
          <a:xfrm>
            <a:off x="4980543" y="25860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Ruttenstorfer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Stewart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9140E3-F1C1-4672-A1A4-7C28A77C7DBF}"/>
              </a:ext>
            </a:extLst>
          </p:cNvPr>
          <p:cNvSpPr/>
          <p:nvPr/>
        </p:nvSpPr>
        <p:spPr>
          <a:xfrm>
            <a:off x="7413945" y="2459258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AAA6D2-8217-4E40-861A-F4C9FC02F0F7}"/>
              </a:ext>
            </a:extLst>
          </p:cNvPr>
          <p:cNvSpPr/>
          <p:nvPr/>
        </p:nvSpPr>
        <p:spPr>
          <a:xfrm rot="5400000">
            <a:off x="4357347" y="3030272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067DF-3AAF-45EB-91B2-D6705894FB53}"/>
              </a:ext>
            </a:extLst>
          </p:cNvPr>
          <p:cNvSpPr txBox="1"/>
          <p:nvPr/>
        </p:nvSpPr>
        <p:spPr>
          <a:xfrm>
            <a:off x="4980543" y="311061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WHISTLEBLOWER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A2A4F5-2729-486A-8525-203AFF7F8275}"/>
              </a:ext>
            </a:extLst>
          </p:cNvPr>
          <p:cNvSpPr txBox="1"/>
          <p:nvPr/>
        </p:nvSpPr>
        <p:spPr>
          <a:xfrm>
            <a:off x="4980543" y="3366954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Helden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oder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Verräter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?, FMA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B6CC22-F054-48EE-9362-E44E04D3A734}"/>
              </a:ext>
            </a:extLst>
          </p:cNvPr>
          <p:cNvSpPr/>
          <p:nvPr/>
        </p:nvSpPr>
        <p:spPr>
          <a:xfrm>
            <a:off x="7413945" y="3240212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DB80EA-7E08-4B05-A89D-F2CCC3480594}"/>
              </a:ext>
            </a:extLst>
          </p:cNvPr>
          <p:cNvSpPr/>
          <p:nvPr/>
        </p:nvSpPr>
        <p:spPr>
          <a:xfrm rot="5400000">
            <a:off x="4357347" y="3811226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9B8F46-23E1-4696-9FA7-11BAAFE6C8DB}"/>
              </a:ext>
            </a:extLst>
          </p:cNvPr>
          <p:cNvSpPr txBox="1"/>
          <p:nvPr/>
        </p:nvSpPr>
        <p:spPr>
          <a:xfrm>
            <a:off x="4980543" y="3891564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FRONT RUNNING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66B66C-6F14-466C-BD48-B2DE49B26E0D}"/>
              </a:ext>
            </a:extLst>
          </p:cNvPr>
          <p:cNvSpPr/>
          <p:nvPr/>
        </p:nvSpPr>
        <p:spPr>
          <a:xfrm>
            <a:off x="7413945" y="4021166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258936" y="1514481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26" name="Picture 2" descr="https://www.trzcacak.rs/myfile/detail/33-333710_hand-writing-png-hand-png-for-whiteboard-animation.png">
            <a:extLst>
              <a:ext uri="{FF2B5EF4-FFF2-40B4-BE49-F238E27FC236}">
                <a16:creationId xmlns:a16="http://schemas.microsoft.com/office/drawing/2014/main" id="{8DBB9CE2-DD44-47AA-82DD-6512F9DF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5" b="99402" l="0" r="100000">
                        <a14:foregroundMark x1="34765" y1="2840" x2="31902" y2="2242"/>
                        <a14:foregroundMark x1="33947" y1="34230" x2="61350" y2="49477"/>
                        <a14:foregroundMark x1="61350" y1="49477" x2="71370" y2="64723"/>
                        <a14:foregroundMark x1="71370" y1="64723" x2="73620" y2="65919"/>
                        <a14:foregroundMark x1="74029" y1="71749" x2="86299" y2="82212"/>
                        <a14:foregroundMark x1="86299" y1="80568" x2="84663" y2="88640"/>
                        <a14:foregroundMark x1="71166" y1="85949" x2="80777" y2="89537"/>
                        <a14:foregroundMark x1="80777" y1="89537" x2="87730" y2="88490"/>
                        <a14:foregroundMark x1="92434" y1="82661" x2="84663" y2="89088"/>
                        <a14:foregroundMark x1="84663" y1="89088" x2="68712" y2="90433"/>
                        <a14:foregroundMark x1="88139" y1="86398" x2="94683" y2="86398"/>
                        <a14:foregroundMark x1="93865" y1="85202" x2="84049" y2="89238"/>
                        <a14:foregroundMark x1="84049" y1="89238" x2="83027" y2="89387"/>
                        <a14:foregroundMark x1="92843" y1="82063" x2="96933" y2="85501"/>
                        <a14:foregroundMark x1="91002" y1="86846" x2="68916" y2="91181"/>
                        <a14:foregroundMark x1="75869" y1="85949" x2="96319" y2="99552"/>
                        <a14:foregroundMark x1="70757" y1="90433" x2="79550" y2="99253"/>
                        <a14:foregroundMark x1="66053" y1="89387" x2="68916" y2="93124"/>
                        <a14:foregroundMark x1="68916" y1="93124" x2="74029" y2="98954"/>
                        <a14:foregroundMark x1="66462" y1="89088" x2="72597" y2="98954"/>
                        <a14:foregroundMark x1="67485" y1="89387" x2="67894" y2="99253"/>
                        <a14:foregroundMark x1="65031" y1="92078" x2="68303" y2="99552"/>
                        <a14:foregroundMark x1="68916" y1="91031" x2="68303" y2="99552"/>
                        <a14:foregroundMark x1="66462" y1="90732" x2="67894" y2="99253"/>
                        <a14:foregroundMark x1="89775" y1="85052" x2="99796" y2="97160"/>
                        <a14:foregroundMark x1="90593" y1="87743" x2="99796" y2="90583"/>
                        <a14:foregroundMark x1="94479" y1="84305" x2="99796" y2="87294"/>
                        <a14:foregroundMark x1="94888" y1="85351" x2="99796" y2="97907"/>
                        <a14:foregroundMark x1="96319" y1="84305" x2="99796" y2="87294"/>
                        <a14:foregroundMark x1="96728" y1="84604" x2="99796" y2="86996"/>
                        <a14:foregroundMark x1="93047" y1="83558" x2="99796" y2="85501"/>
                        <a14:foregroundMark x1="64213" y1="92825" x2="69734" y2="99253"/>
                        <a14:foregroundMark x1="65031" y1="94918" x2="68303" y2="98954"/>
                        <a14:foregroundMark x1="65644" y1="94469" x2="66871" y2="99552"/>
                        <a14:foregroundMark x1="66462" y1="93423" x2="66871" y2="98954"/>
                        <a14:foregroundMark x1="66462" y1="94170" x2="66462" y2="9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589" y="1457307"/>
            <a:ext cx="4572000" cy="6251191"/>
          </a:xfrm>
          <a:prstGeom prst="rect">
            <a:avLst/>
          </a:prstGeom>
          <a:noFill/>
          <a:effectLst>
            <a:outerShdw blurRad="330200" dist="38100" dir="11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AF3BC20-EDE4-4498-9D82-C24AA512FDE4}"/>
              </a:ext>
            </a:extLst>
          </p:cNvPr>
          <p:cNvGrpSpPr/>
          <p:nvPr/>
        </p:nvGrpSpPr>
        <p:grpSpPr>
          <a:xfrm>
            <a:off x="4833257" y="164998"/>
            <a:ext cx="2525485" cy="1116513"/>
            <a:chOff x="4833257" y="164998"/>
            <a:chExt cx="2525485" cy="1116513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BBEC7E-7AF7-49E6-BE41-3D9D8E2ADA6D}"/>
                </a:ext>
              </a:extLst>
            </p:cNvPr>
            <p:cNvSpPr/>
            <p:nvPr/>
          </p:nvSpPr>
          <p:spPr>
            <a:xfrm>
              <a:off x="4833257" y="164998"/>
              <a:ext cx="2525485" cy="1116513"/>
            </a:xfrm>
            <a:custGeom>
              <a:avLst/>
              <a:gdLst>
                <a:gd name="connsiteX0" fmla="*/ 1216268 w 2525485"/>
                <a:gd name="connsiteY0" fmla="*/ 0 h 1201281"/>
                <a:gd name="connsiteX1" fmla="*/ 1309216 w 2525485"/>
                <a:gd name="connsiteY1" fmla="*/ 0 h 1201281"/>
                <a:gd name="connsiteX2" fmla="*/ 1683657 w 2525485"/>
                <a:gd name="connsiteY2" fmla="*/ 374441 h 1201281"/>
                <a:gd name="connsiteX3" fmla="*/ 1683657 w 2525485"/>
                <a:gd name="connsiteY3" fmla="*/ 591681 h 1201281"/>
                <a:gd name="connsiteX4" fmla="*/ 2373085 w 2525485"/>
                <a:gd name="connsiteY4" fmla="*/ 591681 h 1201281"/>
                <a:gd name="connsiteX5" fmla="*/ 2525485 w 2525485"/>
                <a:gd name="connsiteY5" fmla="*/ 1201281 h 1201281"/>
                <a:gd name="connsiteX6" fmla="*/ 0 w 2525485"/>
                <a:gd name="connsiteY6" fmla="*/ 1201281 h 1201281"/>
                <a:gd name="connsiteX7" fmla="*/ 152400 w 2525485"/>
                <a:gd name="connsiteY7" fmla="*/ 591681 h 1201281"/>
                <a:gd name="connsiteX8" fmla="*/ 841827 w 2525485"/>
                <a:gd name="connsiteY8" fmla="*/ 591681 h 1201281"/>
                <a:gd name="connsiteX9" fmla="*/ 841827 w 2525485"/>
                <a:gd name="connsiteY9" fmla="*/ 374441 h 1201281"/>
                <a:gd name="connsiteX10" fmla="*/ 1216268 w 2525485"/>
                <a:gd name="connsiteY10" fmla="*/ 0 h 120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5485" h="1201281">
                  <a:moveTo>
                    <a:pt x="1216268" y="0"/>
                  </a:moveTo>
                  <a:lnTo>
                    <a:pt x="1309216" y="0"/>
                  </a:lnTo>
                  <a:cubicBezTo>
                    <a:pt x="1516014" y="0"/>
                    <a:pt x="1683657" y="167643"/>
                    <a:pt x="1683657" y="374441"/>
                  </a:cubicBezTo>
                  <a:lnTo>
                    <a:pt x="1683657" y="591681"/>
                  </a:lnTo>
                  <a:lnTo>
                    <a:pt x="2373085" y="591681"/>
                  </a:lnTo>
                  <a:lnTo>
                    <a:pt x="2525485" y="1201281"/>
                  </a:lnTo>
                  <a:lnTo>
                    <a:pt x="0" y="1201281"/>
                  </a:lnTo>
                  <a:lnTo>
                    <a:pt x="152400" y="591681"/>
                  </a:lnTo>
                  <a:lnTo>
                    <a:pt x="841827" y="591681"/>
                  </a:lnTo>
                  <a:lnTo>
                    <a:pt x="841827" y="374441"/>
                  </a:lnTo>
                  <a:cubicBezTo>
                    <a:pt x="841827" y="167643"/>
                    <a:pt x="1009470" y="0"/>
                    <a:pt x="1216268" y="0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335204C-72D9-4BF3-BC8D-CBC32B590DCA}"/>
                </a:ext>
              </a:extLst>
            </p:cNvPr>
            <p:cNvSpPr/>
            <p:nvPr/>
          </p:nvSpPr>
          <p:spPr>
            <a:xfrm>
              <a:off x="5958306" y="348641"/>
              <a:ext cx="275386" cy="275386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 descr="Bitcoin Silhouette">
            <a:extLst>
              <a:ext uri="{FF2B5EF4-FFF2-40B4-BE49-F238E27FC236}">
                <a16:creationId xmlns:a16="http://schemas.microsoft.com/office/drawing/2014/main" id="{F291002C-5380-42AE-9963-4A28D6681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8143" y="3844152"/>
            <a:ext cx="555940" cy="555940"/>
          </a:xfrm>
          <a:prstGeom prst="rect">
            <a:avLst/>
          </a:prstGeom>
        </p:spPr>
      </p:pic>
      <p:pic>
        <p:nvPicPr>
          <p:cNvPr id="10" name="Grafik 9" descr="Sparschwein Silhouette">
            <a:extLst>
              <a:ext uri="{FF2B5EF4-FFF2-40B4-BE49-F238E27FC236}">
                <a16:creationId xmlns:a16="http://schemas.microsoft.com/office/drawing/2014/main" id="{B609CDE4-A77A-4481-B0D7-467420F8D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22" y="1530890"/>
            <a:ext cx="555940" cy="555940"/>
          </a:xfrm>
          <a:prstGeom prst="rect">
            <a:avLst/>
          </a:prstGeom>
        </p:spPr>
      </p:pic>
      <p:pic>
        <p:nvPicPr>
          <p:cNvPr id="13" name="Grafik 12" descr="Puzzleteile Silhouette">
            <a:extLst>
              <a:ext uri="{FF2B5EF4-FFF2-40B4-BE49-F238E27FC236}">
                <a16:creationId xmlns:a16="http://schemas.microsoft.com/office/drawing/2014/main" id="{900E8DA0-E833-4B97-910D-7A8B22486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8422" y="2269653"/>
            <a:ext cx="555940" cy="555940"/>
          </a:xfrm>
          <a:prstGeom prst="rect">
            <a:avLst/>
          </a:prstGeom>
        </p:spPr>
      </p:pic>
      <p:pic>
        <p:nvPicPr>
          <p:cNvPr id="16" name="Grafik 15" descr="Darlehen Silhouette">
            <a:extLst>
              <a:ext uri="{FF2B5EF4-FFF2-40B4-BE49-F238E27FC236}">
                <a16:creationId xmlns:a16="http://schemas.microsoft.com/office/drawing/2014/main" id="{C73E7702-BB22-4831-A5AA-5F2F3454DA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8422" y="3072883"/>
            <a:ext cx="555940" cy="5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0099 -0.0229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1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erdacht auf Insiderhandel: OMV-Chef Ruttenstorfer angezeigt | DiePresse.com">
            <a:extLst>
              <a:ext uri="{FF2B5EF4-FFF2-40B4-BE49-F238E27FC236}">
                <a16:creationId xmlns:a16="http://schemas.microsoft.com/office/drawing/2014/main" id="{F7352952-458A-4CE6-A053-61A556E92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" b="5988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AEE8627-21F7-4C1C-91FD-0F611E4FB4B4}"/>
              </a:ext>
            </a:extLst>
          </p:cNvPr>
          <p:cNvSpPr/>
          <p:nvPr/>
        </p:nvSpPr>
        <p:spPr>
          <a:xfrm>
            <a:off x="294967" y="2691581"/>
            <a:ext cx="6821129" cy="2219632"/>
          </a:xfrm>
          <a:prstGeom prst="rect">
            <a:avLst/>
          </a:prstGeom>
          <a:solidFill>
            <a:srgbClr val="C5D2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>
                <a:solidFill>
                  <a:srgbClr val="686B7A"/>
                </a:solidFill>
                <a:latin typeface="Franklin Gothic Book" panose="020B0503020102020204" pitchFamily="34" charset="0"/>
                <a:ea typeface="STXinwei" panose="02010800040101010101" pitchFamily="2" charset="-122"/>
              </a:rPr>
              <a:t>Vorwurf Insider-Handel aus 2011 in Österreich:</a:t>
            </a:r>
          </a:p>
          <a:p>
            <a:pPr algn="ctr"/>
            <a:r>
              <a:rPr lang="de-DE" sz="2400" dirty="0">
                <a:solidFill>
                  <a:srgbClr val="686B7A"/>
                </a:solidFill>
                <a:latin typeface="Franklin Gothic Book" panose="020B0503020102020204" pitchFamily="34" charset="0"/>
              </a:rPr>
              <a:t>Wolfgang </a:t>
            </a:r>
            <a:r>
              <a:rPr lang="de-DE" sz="2400" dirty="0" err="1">
                <a:solidFill>
                  <a:srgbClr val="686B7A"/>
                </a:solidFill>
                <a:latin typeface="Franklin Gothic Book" panose="020B0503020102020204" pitchFamily="34" charset="0"/>
              </a:rPr>
              <a:t>Ruttenstorfer</a:t>
            </a:r>
            <a:r>
              <a:rPr lang="de-DE" sz="2400" dirty="0">
                <a:solidFill>
                  <a:srgbClr val="686B7A"/>
                </a:solidFill>
                <a:latin typeface="Franklin Gothic Book" panose="020B0503020102020204" pitchFamily="34" charset="0"/>
              </a:rPr>
              <a:t>, ehem. CEO OMV– Kauf von Aktien seines eigenen Unternehmens in 2009</a:t>
            </a:r>
            <a:endParaRPr lang="de-AT" sz="2400" dirty="0">
              <a:solidFill>
                <a:srgbClr val="686B7A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3" name="Picture 4" descr="Martin Rütter Freispruch - Teenager Premium Langarmshirt | Martin Rütter  Shirtshop">
            <a:extLst>
              <a:ext uri="{FF2B5EF4-FFF2-40B4-BE49-F238E27FC236}">
                <a16:creationId xmlns:a16="http://schemas.microsoft.com/office/drawing/2014/main" id="{F7928FAC-4930-444E-8A5E-D0D9411CE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85" r="97385">
                        <a14:foregroundMark x1="1538" y1="45385" x2="1538" y2="45385"/>
                        <a14:foregroundMark x1="2462" y1="50000" x2="2462" y2="50000"/>
                        <a14:foregroundMark x1="92615" y1="49231" x2="92615" y2="49231"/>
                        <a14:foregroundMark x1="93692" y1="54308" x2="93692" y2="54308"/>
                        <a14:foregroundMark x1="95231" y1="54462" x2="95231" y2="54462"/>
                        <a14:foregroundMark x1="97385" y1="44923" x2="97385" y2="44923"/>
                        <a14:backgroundMark x1="462" y1="47231" x2="462" y2="47231"/>
                        <a14:backgroundMark x1="99846" y1="50923" x2="99846" y2="5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281" b="39161"/>
          <a:stretch/>
        </p:blipFill>
        <p:spPr bwMode="auto">
          <a:xfrm rot="1248070">
            <a:off x="116577" y="2126779"/>
            <a:ext cx="11881035" cy="25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072E5A4-4603-46C8-BD37-C2270BFA0698}"/>
              </a:ext>
            </a:extLst>
          </p:cNvPr>
          <p:cNvSpPr txBox="1"/>
          <p:nvPr/>
        </p:nvSpPr>
        <p:spPr>
          <a:xfrm>
            <a:off x="126799" y="6557322"/>
            <a:ext cx="88770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dirty="0"/>
              <a:t>https://www.compliance-praxis.at/Themen/Aktuelles_Meinung/Archiv/Insider-Trading-_Ruttenstorfer_freigesprochen.html</a:t>
            </a:r>
          </a:p>
        </p:txBody>
      </p:sp>
    </p:spTree>
    <p:extLst>
      <p:ext uri="{BB962C8B-B14F-4D97-AF65-F5344CB8AC3E}">
        <p14:creationId xmlns:p14="http://schemas.microsoft.com/office/powerpoint/2010/main" val="35416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Die besten Michael-Douglas-Filme: Von &quot;Wall Street&quot; bis &quot;Traffic&quot;">
            <a:hlinkClick r:id="rId2"/>
            <a:extLst>
              <a:ext uri="{FF2B5EF4-FFF2-40B4-BE49-F238E27FC236}">
                <a16:creationId xmlns:a16="http://schemas.microsoft.com/office/drawing/2014/main" id="{5235162F-7055-4823-87E9-F410BCD47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42BB30-B62F-4F54-B82C-641DBB226874}"/>
              </a:ext>
            </a:extLst>
          </p:cNvPr>
          <p:cNvSpPr/>
          <p:nvPr/>
        </p:nvSpPr>
        <p:spPr>
          <a:xfrm>
            <a:off x="-1504" y="0"/>
            <a:ext cx="8887407" cy="6858000"/>
          </a:xfrm>
          <a:custGeom>
            <a:avLst/>
            <a:gdLst>
              <a:gd name="connsiteX0" fmla="*/ 0 w 8887407"/>
              <a:gd name="connsiteY0" fmla="*/ 0 h 6858000"/>
              <a:gd name="connsiteX1" fmla="*/ 1527962 w 8887407"/>
              <a:gd name="connsiteY1" fmla="*/ 0 h 6858000"/>
              <a:gd name="connsiteX2" fmla="*/ 1542710 w 8887407"/>
              <a:gd name="connsiteY2" fmla="*/ 0 h 6858000"/>
              <a:gd name="connsiteX3" fmla="*/ 1542710 w 8887407"/>
              <a:gd name="connsiteY3" fmla="*/ 13743 h 6858000"/>
              <a:gd name="connsiteX4" fmla="*/ 8887407 w 8887407"/>
              <a:gd name="connsiteY4" fmla="*/ 6858000 h 6858000"/>
              <a:gd name="connsiteX5" fmla="*/ 1542710 w 8887407"/>
              <a:gd name="connsiteY5" fmla="*/ 6858000 h 6858000"/>
              <a:gd name="connsiteX6" fmla="*/ 1527962 w 8887407"/>
              <a:gd name="connsiteY6" fmla="*/ 6858000 h 6858000"/>
              <a:gd name="connsiteX7" fmla="*/ 0 w 888740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407" h="6858000">
                <a:moveTo>
                  <a:pt x="0" y="0"/>
                </a:moveTo>
                <a:lnTo>
                  <a:pt x="1527962" y="0"/>
                </a:lnTo>
                <a:lnTo>
                  <a:pt x="1542710" y="0"/>
                </a:lnTo>
                <a:lnTo>
                  <a:pt x="1542710" y="13743"/>
                </a:lnTo>
                <a:lnTo>
                  <a:pt x="8887407" y="6858000"/>
                </a:lnTo>
                <a:lnTo>
                  <a:pt x="1542710" y="6858000"/>
                </a:lnTo>
                <a:lnTo>
                  <a:pt x="152796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74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20C917F8-9BA8-41F0-A217-886C490E64B1}"/>
              </a:ext>
            </a:extLst>
          </p:cNvPr>
          <p:cNvSpPr/>
          <p:nvPr/>
        </p:nvSpPr>
        <p:spPr>
          <a:xfrm rot="16200000" flipH="1">
            <a:off x="9359366" y="-38385"/>
            <a:ext cx="2792725" cy="2869495"/>
          </a:xfrm>
          <a:prstGeom prst="rtTriangle">
            <a:avLst/>
          </a:prstGeom>
          <a:solidFill>
            <a:srgbClr val="A74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pic>
        <p:nvPicPr>
          <p:cNvPr id="1028" name="Picture 4" descr="YouTube-Logo-Design - Geschichte und Entwicklung | Turbologo">
            <a:extLst>
              <a:ext uri="{FF2B5EF4-FFF2-40B4-BE49-F238E27FC236}">
                <a16:creationId xmlns:a16="http://schemas.microsoft.com/office/drawing/2014/main" id="{57A4AF89-E1DC-4A7B-B7ED-C460A932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26" y1="37739" x2="62526" y2="37739"/>
                        <a14:backgroundMark x1="63361" y1="42783" x2="63361" y2="42783"/>
                        <a14:backgroundMark x1="63361" y1="56522" x2="63361" y2="56522"/>
                        <a14:backgroundMark x1="62839" y1="61913" x2="62839" y2="61913"/>
                        <a14:backgroundMark x1="60856" y1="65043" x2="60856" y2="65043"/>
                        <a14:backgroundMark x1="47912" y1="44870" x2="47912" y2="44870"/>
                        <a14:backgroundMark x1="47704" y1="56348" x2="47704" y2="56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32642" r="36196" b="34470"/>
          <a:stretch/>
        </p:blipFill>
        <p:spPr bwMode="auto">
          <a:xfrm>
            <a:off x="8519839" y="3982065"/>
            <a:ext cx="3371516" cy="23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602601-EBC5-481C-B88B-1B24496E6C25}"/>
              </a:ext>
            </a:extLst>
          </p:cNvPr>
          <p:cNvSpPr txBox="1"/>
          <p:nvPr/>
        </p:nvSpPr>
        <p:spPr>
          <a:xfrm>
            <a:off x="430015" y="2024279"/>
            <a:ext cx="609477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3800" b="0" i="0" dirty="0">
                <a:solidFill>
                  <a:schemeClr val="bg1"/>
                </a:solidFill>
                <a:effectLst/>
                <a:latin typeface="Playbill" panose="040506030A0602020202" pitchFamily="82" charset="0"/>
              </a:rPr>
              <a:t>Wall Street (1987)</a:t>
            </a:r>
            <a:endParaRPr lang="de-AT" sz="13800" dirty="0">
              <a:solidFill>
                <a:schemeClr val="bg1"/>
              </a:solidFill>
              <a:latin typeface="Playbill" panose="040506030A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5EE2CC2-05F4-4753-9BC6-887BA52A31DC}"/>
              </a:ext>
            </a:extLst>
          </p:cNvPr>
          <p:cNvSpPr txBox="1"/>
          <p:nvPr/>
        </p:nvSpPr>
        <p:spPr>
          <a:xfrm>
            <a:off x="838200" y="4669978"/>
            <a:ext cx="5912796" cy="1263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Fall: </a:t>
            </a:r>
            <a:r>
              <a:rPr lang="en-US" sz="40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Matha</a:t>
            </a:r>
            <a:r>
              <a:rPr lang="en-US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Stewart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Radiokolleg</a:t>
            </a:r>
            <a:r>
              <a:rPr lang="en-US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Ö1 </a:t>
            </a:r>
          </a:p>
        </p:txBody>
      </p:sp>
      <p:pic>
        <p:nvPicPr>
          <p:cNvPr id="3076" name="Picture 4" descr="Pflegeroboter">
            <a:extLst>
              <a:ext uri="{FF2B5EF4-FFF2-40B4-BE49-F238E27FC236}">
                <a16:creationId xmlns:a16="http://schemas.microsoft.com/office/drawing/2014/main" id="{A86BFA40-4569-4D2E-BC7C-DACDEBCD4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8478" b="1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C54BAA89-DCC0-4F8F-8DFB-202AAF158E35}"/>
              </a:ext>
            </a:extLst>
          </p:cNvPr>
          <p:cNvSpPr/>
          <p:nvPr/>
        </p:nvSpPr>
        <p:spPr>
          <a:xfrm>
            <a:off x="5722620" y="4572000"/>
            <a:ext cx="2689860" cy="701040"/>
          </a:xfrm>
          <a:prstGeom prst="homePlate">
            <a:avLst/>
          </a:prstGeom>
          <a:solidFill>
            <a:srgbClr val="A74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latin typeface="STXinwei" panose="02010800040101010101" pitchFamily="2" charset="-122"/>
                <a:ea typeface="STXinwei" panose="02010800040101010101" pitchFamily="2" charset="-122"/>
              </a:rPr>
              <a:t>Hoer</a:t>
            </a:r>
            <a:r>
              <a:rPr lang="de-AT" dirty="0">
                <a:latin typeface="STXinwei" panose="02010800040101010101" pitchFamily="2" charset="-122"/>
                <a:ea typeface="STXinwei" panose="02010800040101010101" pitchFamily="2" charset="-122"/>
              </a:rPr>
              <a:t>´ rein …</a:t>
            </a:r>
          </a:p>
        </p:txBody>
      </p:sp>
      <p:pic>
        <p:nvPicPr>
          <p:cNvPr id="3078" name="Picture 6" descr="Ö1">
            <a:hlinkClick r:id="rId4"/>
            <a:extLst>
              <a:ext uri="{FF2B5EF4-FFF2-40B4-BE49-F238E27FC236}">
                <a16:creationId xmlns:a16="http://schemas.microsoft.com/office/drawing/2014/main" id="{63CA6E69-E5C5-4A09-BF8B-D4220ECA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60" y="3288812"/>
            <a:ext cx="3232662" cy="32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rtha Stewart News, Bilder, und Fotos - E! Online Deutschland">
            <a:extLst>
              <a:ext uri="{FF2B5EF4-FFF2-40B4-BE49-F238E27FC236}">
                <a16:creationId xmlns:a16="http://schemas.microsoft.com/office/drawing/2014/main" id="{4C1A6B45-20FC-4A2D-AAF2-60583F9A4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 b="-1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2B7E6E7-7204-41FF-A55A-E5A988887FAF}"/>
              </a:ext>
            </a:extLst>
          </p:cNvPr>
          <p:cNvSpPr/>
          <p:nvPr/>
        </p:nvSpPr>
        <p:spPr>
          <a:xfrm>
            <a:off x="-1" y="5153892"/>
            <a:ext cx="11596255" cy="1649680"/>
          </a:xfrm>
          <a:prstGeom prst="rect">
            <a:avLst/>
          </a:prstGeom>
          <a:solidFill>
            <a:srgbClr val="A7442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714DD4-273C-4F17-8544-C9BBFF791202}"/>
              </a:ext>
            </a:extLst>
          </p:cNvPr>
          <p:cNvSpPr txBox="1"/>
          <p:nvPr/>
        </p:nvSpPr>
        <p:spPr>
          <a:xfrm>
            <a:off x="104403" y="5335903"/>
            <a:ext cx="113182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2001: </a:t>
            </a:r>
            <a:r>
              <a:rPr lang="de-DE" sz="2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Aktienverkauf des Pharmaunternehmen </a:t>
            </a:r>
            <a:r>
              <a:rPr lang="de-DE" sz="20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Imclone</a:t>
            </a:r>
            <a:r>
              <a:rPr lang="de-DE" sz="2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(</a:t>
            </a:r>
            <a:r>
              <a:rPr lang="de-DE" sz="20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Biotech</a:t>
            </a:r>
            <a:r>
              <a:rPr lang="de-DE" sz="2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) nach Insiderinformationen (Ablehnung eines Medikaments)</a:t>
            </a:r>
          </a:p>
          <a:p>
            <a:r>
              <a:rPr lang="de-DE" sz="2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Ersparnis: </a:t>
            </a:r>
            <a:r>
              <a:rPr lang="de-DE" sz="2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45.000 US$ </a:t>
            </a:r>
          </a:p>
          <a:p>
            <a:r>
              <a:rPr lang="de-DE" sz="2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2004: </a:t>
            </a:r>
            <a:r>
              <a:rPr lang="de-DE" sz="2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Urteil – 5 Monaten Gefängnis, 5 Monaten Hausarrest</a:t>
            </a:r>
            <a:endParaRPr lang="de-AT" sz="20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63A664-1974-4254-B9C2-D5E04CA5B4A8}"/>
              </a:ext>
            </a:extLst>
          </p:cNvPr>
          <p:cNvSpPr txBox="1"/>
          <p:nvPr/>
        </p:nvSpPr>
        <p:spPr>
          <a:xfrm>
            <a:off x="7684077" y="700735"/>
            <a:ext cx="6224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Matha</a:t>
            </a:r>
            <a:r>
              <a:rPr lang="de-DE" sz="4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Steward</a:t>
            </a:r>
          </a:p>
          <a:p>
            <a:r>
              <a:rPr lang="de-DE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Erste Self-made Milliardärin in den USA</a:t>
            </a:r>
            <a:r>
              <a:rPr lang="de-DE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endParaRPr lang="de-AT" dirty="0"/>
          </a:p>
        </p:txBody>
      </p:sp>
      <p:pic>
        <p:nvPicPr>
          <p:cNvPr id="12" name="Picture 2" descr="Vektorgrafiken Schuldig Vektorbilder Schuldig | Depositphotos">
            <a:extLst>
              <a:ext uri="{FF2B5EF4-FFF2-40B4-BE49-F238E27FC236}">
                <a16:creationId xmlns:a16="http://schemas.microsoft.com/office/drawing/2014/main" id="{46437A87-4F69-4938-8516-BDACCBC48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71" b="89849" l="4000" r="95000">
                        <a14:foregroundMark x1="15000" y1="53996" x2="15000" y2="53996"/>
                        <a14:foregroundMark x1="46000" y1="44708" x2="46000" y2="44708"/>
                        <a14:foregroundMark x1="53000" y1="38661" x2="53000" y2="38661"/>
                        <a14:foregroundMark x1="63500" y1="37365" x2="63500" y2="37365"/>
                        <a14:foregroundMark x1="79500" y1="33477" x2="79500" y2="33477"/>
                        <a14:foregroundMark x1="90167" y1="27430" x2="90167" y2="27430"/>
                        <a14:foregroundMark x1="7000" y1="53780" x2="7000" y2="53780"/>
                        <a14:foregroundMark x1="62000" y1="42549" x2="62000" y2="42549"/>
                        <a14:foregroundMark x1="61000" y1="41037" x2="61000" y2="41685"/>
                        <a14:foregroundMark x1="73167" y1="42117" x2="73167" y2="42117"/>
                        <a14:foregroundMark x1="73000" y1="36717" x2="73000" y2="36717"/>
                        <a14:foregroundMark x1="71167" y1="37365" x2="71167" y2="37365"/>
                        <a14:foregroundMark x1="87167" y1="38229" x2="87167" y2="38229"/>
                        <a14:foregroundMark x1="92167" y1="42117" x2="92167" y2="42117"/>
                        <a14:foregroundMark x1="90833" y1="41901" x2="90833" y2="41901"/>
                        <a14:foregroundMark x1="95000" y1="50756" x2="95000" y2="50756"/>
                        <a14:foregroundMark x1="34000" y1="66091" x2="34000" y2="66091"/>
                        <a14:foregroundMark x1="4000" y1="40173" x2="4000" y2="40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15" b="23611"/>
          <a:stretch/>
        </p:blipFill>
        <p:spPr bwMode="auto">
          <a:xfrm>
            <a:off x="3667" y="827065"/>
            <a:ext cx="11021088" cy="53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3A8C3B8E-44A1-4661-8CEB-944280C8A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69337"/>
              </p:ext>
            </p:extLst>
          </p:nvPr>
        </p:nvGraphicFramePr>
        <p:xfrm>
          <a:off x="104403" y="180757"/>
          <a:ext cx="30670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2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4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0F458-B5FA-4AD4-88AF-A0F60B90B526}"/>
              </a:ext>
            </a:extLst>
          </p:cNvPr>
          <p:cNvSpPr/>
          <p:nvPr/>
        </p:nvSpPr>
        <p:spPr>
          <a:xfrm>
            <a:off x="4024679" y="659578"/>
            <a:ext cx="4142642" cy="6008508"/>
          </a:xfrm>
          <a:prstGeom prst="roundRect">
            <a:avLst>
              <a:gd name="adj" fmla="val 4023"/>
            </a:avLst>
          </a:prstGeom>
          <a:solidFill>
            <a:srgbClr val="755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845304-E3ED-4612-9DC9-AB12AF7EFEA7}"/>
              </a:ext>
            </a:extLst>
          </p:cNvPr>
          <p:cNvSpPr/>
          <p:nvPr/>
        </p:nvSpPr>
        <p:spPr>
          <a:xfrm>
            <a:off x="4200747" y="935146"/>
            <a:ext cx="3672114" cy="5567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F9DAD-9F2F-4ACE-90F6-7224FB2E87E5}"/>
              </a:ext>
            </a:extLst>
          </p:cNvPr>
          <p:cNvSpPr/>
          <p:nvPr/>
        </p:nvSpPr>
        <p:spPr>
          <a:xfrm>
            <a:off x="4252687" y="928915"/>
            <a:ext cx="3672114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F59AD2-E375-4278-9B83-7C7415F4A5A0}"/>
              </a:ext>
            </a:extLst>
          </p:cNvPr>
          <p:cNvSpPr/>
          <p:nvPr/>
        </p:nvSpPr>
        <p:spPr>
          <a:xfrm rot="5400000">
            <a:off x="4357347" y="1468364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A70C2-E504-4129-8AB3-E90772C0B1F0}"/>
              </a:ext>
            </a:extLst>
          </p:cNvPr>
          <p:cNvSpPr txBox="1"/>
          <p:nvPr/>
        </p:nvSpPr>
        <p:spPr>
          <a:xfrm>
            <a:off x="4980543" y="1548702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INSINDER-HANDEL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F90CD-ED20-45B8-9B61-C5605CB86E23}"/>
              </a:ext>
            </a:extLst>
          </p:cNvPr>
          <p:cNvSpPr txBox="1"/>
          <p:nvPr/>
        </p:nvSpPr>
        <p:spPr>
          <a:xfrm>
            <a:off x="4980543" y="1805046"/>
            <a:ext cx="2220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Definition,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Aufgaben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FMA,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Beteiligte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Konsequenzen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48F4C-01C2-4068-B0E7-D6D46582AC1F}"/>
              </a:ext>
            </a:extLst>
          </p:cNvPr>
          <p:cNvSpPr/>
          <p:nvPr/>
        </p:nvSpPr>
        <p:spPr>
          <a:xfrm>
            <a:off x="7413945" y="1678304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C8F92E-550E-4D1A-984D-764EAF841D96}"/>
              </a:ext>
            </a:extLst>
          </p:cNvPr>
          <p:cNvSpPr/>
          <p:nvPr/>
        </p:nvSpPr>
        <p:spPr>
          <a:xfrm rot="5400000">
            <a:off x="4357347" y="2249318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6FFC0-6FDF-40D2-A098-5060BACE17ED}"/>
              </a:ext>
            </a:extLst>
          </p:cNvPr>
          <p:cNvSpPr txBox="1"/>
          <p:nvPr/>
        </p:nvSpPr>
        <p:spPr>
          <a:xfrm>
            <a:off x="4980543" y="232965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defRPr>
            </a:lvl1pPr>
          </a:lstStyle>
          <a:p>
            <a:r>
              <a:rPr lang="en-US" dirty="0"/>
              <a:t>BEISPIELE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D5B1D-A182-4C0C-9860-5EF9AAD7E7A8}"/>
              </a:ext>
            </a:extLst>
          </p:cNvPr>
          <p:cNvSpPr txBox="1"/>
          <p:nvPr/>
        </p:nvSpPr>
        <p:spPr>
          <a:xfrm>
            <a:off x="4980543" y="25860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Ruttenstorfer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Stewart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9140E3-F1C1-4672-A1A4-7C28A77C7DBF}"/>
              </a:ext>
            </a:extLst>
          </p:cNvPr>
          <p:cNvSpPr/>
          <p:nvPr/>
        </p:nvSpPr>
        <p:spPr>
          <a:xfrm>
            <a:off x="7413945" y="2459258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AAA6D2-8217-4E40-861A-F4C9FC02F0F7}"/>
              </a:ext>
            </a:extLst>
          </p:cNvPr>
          <p:cNvSpPr/>
          <p:nvPr/>
        </p:nvSpPr>
        <p:spPr>
          <a:xfrm rot="5400000">
            <a:off x="4357347" y="3030272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067DF-3AAF-45EB-91B2-D6705894FB53}"/>
              </a:ext>
            </a:extLst>
          </p:cNvPr>
          <p:cNvSpPr txBox="1"/>
          <p:nvPr/>
        </p:nvSpPr>
        <p:spPr>
          <a:xfrm>
            <a:off x="4980543" y="311061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WHISTLEBLOWER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A2A4F5-2729-486A-8525-203AFF7F8275}"/>
              </a:ext>
            </a:extLst>
          </p:cNvPr>
          <p:cNvSpPr txBox="1"/>
          <p:nvPr/>
        </p:nvSpPr>
        <p:spPr>
          <a:xfrm>
            <a:off x="4980543" y="3366954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Helden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oder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Verräter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?, FMA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B6CC22-F054-48EE-9362-E44E04D3A734}"/>
              </a:ext>
            </a:extLst>
          </p:cNvPr>
          <p:cNvSpPr/>
          <p:nvPr/>
        </p:nvSpPr>
        <p:spPr>
          <a:xfrm>
            <a:off x="7413945" y="3240212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DB80EA-7E08-4B05-A89D-F2CCC3480594}"/>
              </a:ext>
            </a:extLst>
          </p:cNvPr>
          <p:cNvSpPr/>
          <p:nvPr/>
        </p:nvSpPr>
        <p:spPr>
          <a:xfrm rot="5400000">
            <a:off x="4357347" y="3811226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9B8F46-23E1-4696-9FA7-11BAAFE6C8DB}"/>
              </a:ext>
            </a:extLst>
          </p:cNvPr>
          <p:cNvSpPr txBox="1"/>
          <p:nvPr/>
        </p:nvSpPr>
        <p:spPr>
          <a:xfrm>
            <a:off x="4980543" y="3891564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FRONT RUNNING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66B66C-6F14-466C-BD48-B2DE49B26E0D}"/>
              </a:ext>
            </a:extLst>
          </p:cNvPr>
          <p:cNvSpPr/>
          <p:nvPr/>
        </p:nvSpPr>
        <p:spPr>
          <a:xfrm>
            <a:off x="7413945" y="4021166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258936" y="1514481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26" name="Picture 2" descr="https://www.trzcacak.rs/myfile/detail/33-333710_hand-writing-png-hand-png-for-whiteboard-animation.png">
            <a:extLst>
              <a:ext uri="{FF2B5EF4-FFF2-40B4-BE49-F238E27FC236}">
                <a16:creationId xmlns:a16="http://schemas.microsoft.com/office/drawing/2014/main" id="{8DBB9CE2-DD44-47AA-82DD-6512F9DF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5" b="99402" l="0" r="100000">
                        <a14:foregroundMark x1="34765" y1="2840" x2="31902" y2="2242"/>
                        <a14:foregroundMark x1="33947" y1="34230" x2="61350" y2="49477"/>
                        <a14:foregroundMark x1="61350" y1="49477" x2="71370" y2="64723"/>
                        <a14:foregroundMark x1="71370" y1="64723" x2="73620" y2="65919"/>
                        <a14:foregroundMark x1="74029" y1="71749" x2="86299" y2="82212"/>
                        <a14:foregroundMark x1="86299" y1="80568" x2="84663" y2="88640"/>
                        <a14:foregroundMark x1="71166" y1="85949" x2="80777" y2="89537"/>
                        <a14:foregroundMark x1="80777" y1="89537" x2="87730" y2="88490"/>
                        <a14:foregroundMark x1="92434" y1="82661" x2="84663" y2="89088"/>
                        <a14:foregroundMark x1="84663" y1="89088" x2="68712" y2="90433"/>
                        <a14:foregroundMark x1="88139" y1="86398" x2="94683" y2="86398"/>
                        <a14:foregroundMark x1="93865" y1="85202" x2="84049" y2="89238"/>
                        <a14:foregroundMark x1="84049" y1="89238" x2="83027" y2="89387"/>
                        <a14:foregroundMark x1="92843" y1="82063" x2="96933" y2="85501"/>
                        <a14:foregroundMark x1="91002" y1="86846" x2="68916" y2="91181"/>
                        <a14:foregroundMark x1="75869" y1="85949" x2="96319" y2="99552"/>
                        <a14:foregroundMark x1="70757" y1="90433" x2="79550" y2="99253"/>
                        <a14:foregroundMark x1="66053" y1="89387" x2="68916" y2="93124"/>
                        <a14:foregroundMark x1="68916" y1="93124" x2="74029" y2="98954"/>
                        <a14:foregroundMark x1="66462" y1="89088" x2="72597" y2="98954"/>
                        <a14:foregroundMark x1="67485" y1="89387" x2="67894" y2="99253"/>
                        <a14:foregroundMark x1="65031" y1="92078" x2="68303" y2="99552"/>
                        <a14:foregroundMark x1="68916" y1="91031" x2="68303" y2="99552"/>
                        <a14:foregroundMark x1="66462" y1="90732" x2="67894" y2="99253"/>
                        <a14:foregroundMark x1="89775" y1="85052" x2="99796" y2="97160"/>
                        <a14:foregroundMark x1="90593" y1="87743" x2="99796" y2="90583"/>
                        <a14:foregroundMark x1="94479" y1="84305" x2="99796" y2="87294"/>
                        <a14:foregroundMark x1="94888" y1="85351" x2="99796" y2="97907"/>
                        <a14:foregroundMark x1="96319" y1="84305" x2="99796" y2="87294"/>
                        <a14:foregroundMark x1="96728" y1="84604" x2="99796" y2="86996"/>
                        <a14:foregroundMark x1="93047" y1="83558" x2="99796" y2="85501"/>
                        <a14:foregroundMark x1="64213" y1="92825" x2="69734" y2="99253"/>
                        <a14:foregroundMark x1="65031" y1="94918" x2="68303" y2="98954"/>
                        <a14:foregroundMark x1="65644" y1="94469" x2="66871" y2="99552"/>
                        <a14:foregroundMark x1="66462" y1="93423" x2="66871" y2="98954"/>
                        <a14:foregroundMark x1="66462" y1="94170" x2="66462" y2="9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8742" y="2269653"/>
            <a:ext cx="4572000" cy="6251191"/>
          </a:xfrm>
          <a:prstGeom prst="rect">
            <a:avLst/>
          </a:prstGeom>
          <a:noFill/>
          <a:effectLst>
            <a:outerShdw blurRad="330200" dist="38100" dir="11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AF3BC20-EDE4-4498-9D82-C24AA512FDE4}"/>
              </a:ext>
            </a:extLst>
          </p:cNvPr>
          <p:cNvGrpSpPr/>
          <p:nvPr/>
        </p:nvGrpSpPr>
        <p:grpSpPr>
          <a:xfrm>
            <a:off x="4833257" y="164998"/>
            <a:ext cx="2525485" cy="1116513"/>
            <a:chOff x="4833257" y="164998"/>
            <a:chExt cx="2525485" cy="1116513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BBEC7E-7AF7-49E6-BE41-3D9D8E2ADA6D}"/>
                </a:ext>
              </a:extLst>
            </p:cNvPr>
            <p:cNvSpPr/>
            <p:nvPr/>
          </p:nvSpPr>
          <p:spPr>
            <a:xfrm>
              <a:off x="4833257" y="164998"/>
              <a:ext cx="2525485" cy="1116513"/>
            </a:xfrm>
            <a:custGeom>
              <a:avLst/>
              <a:gdLst>
                <a:gd name="connsiteX0" fmla="*/ 1216268 w 2525485"/>
                <a:gd name="connsiteY0" fmla="*/ 0 h 1201281"/>
                <a:gd name="connsiteX1" fmla="*/ 1309216 w 2525485"/>
                <a:gd name="connsiteY1" fmla="*/ 0 h 1201281"/>
                <a:gd name="connsiteX2" fmla="*/ 1683657 w 2525485"/>
                <a:gd name="connsiteY2" fmla="*/ 374441 h 1201281"/>
                <a:gd name="connsiteX3" fmla="*/ 1683657 w 2525485"/>
                <a:gd name="connsiteY3" fmla="*/ 591681 h 1201281"/>
                <a:gd name="connsiteX4" fmla="*/ 2373085 w 2525485"/>
                <a:gd name="connsiteY4" fmla="*/ 591681 h 1201281"/>
                <a:gd name="connsiteX5" fmla="*/ 2525485 w 2525485"/>
                <a:gd name="connsiteY5" fmla="*/ 1201281 h 1201281"/>
                <a:gd name="connsiteX6" fmla="*/ 0 w 2525485"/>
                <a:gd name="connsiteY6" fmla="*/ 1201281 h 1201281"/>
                <a:gd name="connsiteX7" fmla="*/ 152400 w 2525485"/>
                <a:gd name="connsiteY7" fmla="*/ 591681 h 1201281"/>
                <a:gd name="connsiteX8" fmla="*/ 841827 w 2525485"/>
                <a:gd name="connsiteY8" fmla="*/ 591681 h 1201281"/>
                <a:gd name="connsiteX9" fmla="*/ 841827 w 2525485"/>
                <a:gd name="connsiteY9" fmla="*/ 374441 h 1201281"/>
                <a:gd name="connsiteX10" fmla="*/ 1216268 w 2525485"/>
                <a:gd name="connsiteY10" fmla="*/ 0 h 120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5485" h="1201281">
                  <a:moveTo>
                    <a:pt x="1216268" y="0"/>
                  </a:moveTo>
                  <a:lnTo>
                    <a:pt x="1309216" y="0"/>
                  </a:lnTo>
                  <a:cubicBezTo>
                    <a:pt x="1516014" y="0"/>
                    <a:pt x="1683657" y="167643"/>
                    <a:pt x="1683657" y="374441"/>
                  </a:cubicBezTo>
                  <a:lnTo>
                    <a:pt x="1683657" y="591681"/>
                  </a:lnTo>
                  <a:lnTo>
                    <a:pt x="2373085" y="591681"/>
                  </a:lnTo>
                  <a:lnTo>
                    <a:pt x="2525485" y="1201281"/>
                  </a:lnTo>
                  <a:lnTo>
                    <a:pt x="0" y="1201281"/>
                  </a:lnTo>
                  <a:lnTo>
                    <a:pt x="152400" y="591681"/>
                  </a:lnTo>
                  <a:lnTo>
                    <a:pt x="841827" y="591681"/>
                  </a:lnTo>
                  <a:lnTo>
                    <a:pt x="841827" y="374441"/>
                  </a:lnTo>
                  <a:cubicBezTo>
                    <a:pt x="841827" y="167643"/>
                    <a:pt x="1009470" y="0"/>
                    <a:pt x="1216268" y="0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335204C-72D9-4BF3-BC8D-CBC32B590DCA}"/>
                </a:ext>
              </a:extLst>
            </p:cNvPr>
            <p:cNvSpPr/>
            <p:nvPr/>
          </p:nvSpPr>
          <p:spPr>
            <a:xfrm>
              <a:off x="5958306" y="348641"/>
              <a:ext cx="275386" cy="275386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 descr="Bitcoin Silhouette">
            <a:extLst>
              <a:ext uri="{FF2B5EF4-FFF2-40B4-BE49-F238E27FC236}">
                <a16:creationId xmlns:a16="http://schemas.microsoft.com/office/drawing/2014/main" id="{F291002C-5380-42AE-9963-4A28D6681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8143" y="3844152"/>
            <a:ext cx="555940" cy="555940"/>
          </a:xfrm>
          <a:prstGeom prst="rect">
            <a:avLst/>
          </a:prstGeom>
        </p:spPr>
      </p:pic>
      <p:pic>
        <p:nvPicPr>
          <p:cNvPr id="10" name="Grafik 9" descr="Sparschwein Silhouette">
            <a:extLst>
              <a:ext uri="{FF2B5EF4-FFF2-40B4-BE49-F238E27FC236}">
                <a16:creationId xmlns:a16="http://schemas.microsoft.com/office/drawing/2014/main" id="{B609CDE4-A77A-4481-B0D7-467420F8D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22" y="1530890"/>
            <a:ext cx="555940" cy="555940"/>
          </a:xfrm>
          <a:prstGeom prst="rect">
            <a:avLst/>
          </a:prstGeom>
        </p:spPr>
      </p:pic>
      <p:pic>
        <p:nvPicPr>
          <p:cNvPr id="13" name="Grafik 12" descr="Puzzleteile Silhouette">
            <a:extLst>
              <a:ext uri="{FF2B5EF4-FFF2-40B4-BE49-F238E27FC236}">
                <a16:creationId xmlns:a16="http://schemas.microsoft.com/office/drawing/2014/main" id="{900E8DA0-E833-4B97-910D-7A8B22486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8422" y="2269653"/>
            <a:ext cx="555940" cy="555940"/>
          </a:xfrm>
          <a:prstGeom prst="rect">
            <a:avLst/>
          </a:prstGeom>
        </p:spPr>
      </p:pic>
      <p:pic>
        <p:nvPicPr>
          <p:cNvPr id="16" name="Grafik 15" descr="Darlehen Silhouette">
            <a:extLst>
              <a:ext uri="{FF2B5EF4-FFF2-40B4-BE49-F238E27FC236}">
                <a16:creationId xmlns:a16="http://schemas.microsoft.com/office/drawing/2014/main" id="{C73E7702-BB22-4831-A5AA-5F2F3454DA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8422" y="3072883"/>
            <a:ext cx="555940" cy="555940"/>
          </a:xfrm>
          <a:prstGeom prst="rect">
            <a:avLst/>
          </a:prstGeom>
        </p:spPr>
      </p:pic>
      <p:sp>
        <p:nvSpPr>
          <p:cNvPr id="32" name="TextBox 59">
            <a:extLst>
              <a:ext uri="{FF2B5EF4-FFF2-40B4-BE49-F238E27FC236}">
                <a16:creationId xmlns:a16="http://schemas.microsoft.com/office/drawing/2014/main" id="{735769E0-CD04-4B26-82EF-17496432A529}"/>
              </a:ext>
            </a:extLst>
          </p:cNvPr>
          <p:cNvSpPr txBox="1"/>
          <p:nvPr/>
        </p:nvSpPr>
        <p:spPr>
          <a:xfrm>
            <a:off x="7268657" y="2317940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00989 -0.0229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1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6A5C7A2-B668-4D81-83B3-6A6EAB635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0" t="27826" r="13607" b="8696"/>
          <a:stretch/>
        </p:blipFill>
        <p:spPr>
          <a:xfrm>
            <a:off x="-107917" y="0"/>
            <a:ext cx="12608317" cy="7080055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642BB30-B62F-4F54-B82C-641DBB226874}"/>
              </a:ext>
            </a:extLst>
          </p:cNvPr>
          <p:cNvSpPr/>
          <p:nvPr/>
        </p:nvSpPr>
        <p:spPr>
          <a:xfrm>
            <a:off x="-1504" y="0"/>
            <a:ext cx="8887407" cy="6858000"/>
          </a:xfrm>
          <a:custGeom>
            <a:avLst/>
            <a:gdLst>
              <a:gd name="connsiteX0" fmla="*/ 0 w 8887407"/>
              <a:gd name="connsiteY0" fmla="*/ 0 h 6858000"/>
              <a:gd name="connsiteX1" fmla="*/ 1527962 w 8887407"/>
              <a:gd name="connsiteY1" fmla="*/ 0 h 6858000"/>
              <a:gd name="connsiteX2" fmla="*/ 1542710 w 8887407"/>
              <a:gd name="connsiteY2" fmla="*/ 0 h 6858000"/>
              <a:gd name="connsiteX3" fmla="*/ 1542710 w 8887407"/>
              <a:gd name="connsiteY3" fmla="*/ 13743 h 6858000"/>
              <a:gd name="connsiteX4" fmla="*/ 8887407 w 8887407"/>
              <a:gd name="connsiteY4" fmla="*/ 6858000 h 6858000"/>
              <a:gd name="connsiteX5" fmla="*/ 1542710 w 8887407"/>
              <a:gd name="connsiteY5" fmla="*/ 6858000 h 6858000"/>
              <a:gd name="connsiteX6" fmla="*/ 1527962 w 8887407"/>
              <a:gd name="connsiteY6" fmla="*/ 6858000 h 6858000"/>
              <a:gd name="connsiteX7" fmla="*/ 0 w 888740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407" h="6858000">
                <a:moveTo>
                  <a:pt x="0" y="0"/>
                </a:moveTo>
                <a:lnTo>
                  <a:pt x="1527962" y="0"/>
                </a:lnTo>
                <a:lnTo>
                  <a:pt x="1542710" y="0"/>
                </a:lnTo>
                <a:lnTo>
                  <a:pt x="1542710" y="13743"/>
                </a:lnTo>
                <a:lnTo>
                  <a:pt x="8887407" y="6858000"/>
                </a:lnTo>
                <a:lnTo>
                  <a:pt x="1542710" y="6858000"/>
                </a:lnTo>
                <a:lnTo>
                  <a:pt x="152796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74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20C917F8-9BA8-41F0-A217-886C490E64B1}"/>
              </a:ext>
            </a:extLst>
          </p:cNvPr>
          <p:cNvSpPr/>
          <p:nvPr/>
        </p:nvSpPr>
        <p:spPr>
          <a:xfrm rot="16200000" flipH="1">
            <a:off x="9359366" y="-38385"/>
            <a:ext cx="2792725" cy="2869495"/>
          </a:xfrm>
          <a:prstGeom prst="rtTriangle">
            <a:avLst/>
          </a:prstGeom>
          <a:solidFill>
            <a:srgbClr val="A74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pic>
        <p:nvPicPr>
          <p:cNvPr id="1028" name="Picture 4" descr="YouTube-Logo-Design - Geschichte und Entwicklung | Turbologo">
            <a:extLst>
              <a:ext uri="{FF2B5EF4-FFF2-40B4-BE49-F238E27FC236}">
                <a16:creationId xmlns:a16="http://schemas.microsoft.com/office/drawing/2014/main" id="{57A4AF89-E1DC-4A7B-B7ED-C460A932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2526" y1="37739" x2="62526" y2="37739"/>
                        <a14:backgroundMark x1="63361" y1="42783" x2="63361" y2="42783"/>
                        <a14:backgroundMark x1="63361" y1="56522" x2="63361" y2="56522"/>
                        <a14:backgroundMark x1="62839" y1="61913" x2="62839" y2="61913"/>
                        <a14:backgroundMark x1="60856" y1="65043" x2="60856" y2="65043"/>
                        <a14:backgroundMark x1="47912" y1="44870" x2="47912" y2="44870"/>
                        <a14:backgroundMark x1="47704" y1="56348" x2="47704" y2="56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32642" r="36196" b="34470"/>
          <a:stretch/>
        </p:blipFill>
        <p:spPr bwMode="auto">
          <a:xfrm>
            <a:off x="8519839" y="3982065"/>
            <a:ext cx="3371516" cy="23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602601-EBC5-481C-B88B-1B24496E6C25}"/>
              </a:ext>
            </a:extLst>
          </p:cNvPr>
          <p:cNvSpPr txBox="1"/>
          <p:nvPr/>
        </p:nvSpPr>
        <p:spPr>
          <a:xfrm>
            <a:off x="430015" y="2024279"/>
            <a:ext cx="60947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0" dirty="0">
                <a:solidFill>
                  <a:schemeClr val="bg1"/>
                </a:solidFill>
                <a:latin typeface="Playbill" panose="040506030A0602020202" pitchFamily="82" charset="0"/>
              </a:rPr>
              <a:t>Whistleblower: Helden oder Verräter?</a:t>
            </a:r>
          </a:p>
          <a:p>
            <a:r>
              <a:rPr lang="de-AT" sz="8000" dirty="0">
                <a:solidFill>
                  <a:schemeClr val="bg1"/>
                </a:solidFill>
                <a:latin typeface="Playbill" panose="040506030A0602020202" pitchFamily="82" charset="0"/>
              </a:rPr>
              <a:t>(2017)</a:t>
            </a:r>
          </a:p>
        </p:txBody>
      </p:sp>
    </p:spTree>
    <p:extLst>
      <p:ext uri="{BB962C8B-B14F-4D97-AF65-F5344CB8AC3E}">
        <p14:creationId xmlns:p14="http://schemas.microsoft.com/office/powerpoint/2010/main" val="178598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Fragezeichen vor roter Wand">
            <a:extLst>
              <a:ext uri="{FF2B5EF4-FFF2-40B4-BE49-F238E27FC236}">
                <a16:creationId xmlns:a16="http://schemas.microsoft.com/office/drawing/2014/main" id="{364BFCFA-20E6-45A8-8A81-246B607F2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EE2CC2-05F4-4753-9BC6-887BA52A31DC}"/>
              </a:ext>
            </a:extLst>
          </p:cNvPr>
          <p:cNvSpPr txBox="1"/>
          <p:nvPr/>
        </p:nvSpPr>
        <p:spPr>
          <a:xfrm>
            <a:off x="484484" y="930525"/>
            <a:ext cx="63324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Was sind Whistleblowers</a:t>
            </a:r>
          </a:p>
        </p:txBody>
      </p:sp>
    </p:spTree>
    <p:extLst>
      <p:ext uri="{BB962C8B-B14F-4D97-AF65-F5344CB8AC3E}">
        <p14:creationId xmlns:p14="http://schemas.microsoft.com/office/powerpoint/2010/main" val="1019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1C703-545D-43EA-A486-A85990D1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24435D-7A6A-42EF-B00E-13DD2582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533670-FCC2-4865-AE39-84528EAEB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8" b="5324"/>
          <a:stretch/>
        </p:blipFill>
        <p:spPr>
          <a:xfrm>
            <a:off x="0" y="0"/>
            <a:ext cx="12876768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657645-CCB3-4A4D-8605-9472BEE66BD5}"/>
              </a:ext>
            </a:extLst>
          </p:cNvPr>
          <p:cNvSpPr txBox="1"/>
          <p:nvPr/>
        </p:nvSpPr>
        <p:spPr>
          <a:xfrm>
            <a:off x="8881354" y="365125"/>
            <a:ext cx="297091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https://www.bkms-system.net/bkwebanon/report/clientInfo?cin=11FMA61&amp;c=-1&amp;language=ger</a:t>
            </a:r>
          </a:p>
        </p:txBody>
      </p:sp>
    </p:spTree>
    <p:extLst>
      <p:ext uri="{BB962C8B-B14F-4D97-AF65-F5344CB8AC3E}">
        <p14:creationId xmlns:p14="http://schemas.microsoft.com/office/powerpoint/2010/main" val="90790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4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0F458-B5FA-4AD4-88AF-A0F60B90B526}"/>
              </a:ext>
            </a:extLst>
          </p:cNvPr>
          <p:cNvSpPr/>
          <p:nvPr/>
        </p:nvSpPr>
        <p:spPr>
          <a:xfrm>
            <a:off x="4024679" y="659578"/>
            <a:ext cx="4142642" cy="6008508"/>
          </a:xfrm>
          <a:prstGeom prst="roundRect">
            <a:avLst>
              <a:gd name="adj" fmla="val 4023"/>
            </a:avLst>
          </a:prstGeom>
          <a:solidFill>
            <a:srgbClr val="755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845304-E3ED-4612-9DC9-AB12AF7EFEA7}"/>
              </a:ext>
            </a:extLst>
          </p:cNvPr>
          <p:cNvSpPr/>
          <p:nvPr/>
        </p:nvSpPr>
        <p:spPr>
          <a:xfrm>
            <a:off x="4200747" y="935146"/>
            <a:ext cx="3672114" cy="5567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F9DAD-9F2F-4ACE-90F6-7224FB2E87E5}"/>
              </a:ext>
            </a:extLst>
          </p:cNvPr>
          <p:cNvSpPr/>
          <p:nvPr/>
        </p:nvSpPr>
        <p:spPr>
          <a:xfrm>
            <a:off x="4252687" y="928915"/>
            <a:ext cx="3672114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F59AD2-E375-4278-9B83-7C7415F4A5A0}"/>
              </a:ext>
            </a:extLst>
          </p:cNvPr>
          <p:cNvSpPr/>
          <p:nvPr/>
        </p:nvSpPr>
        <p:spPr>
          <a:xfrm rot="5400000">
            <a:off x="4357347" y="1468364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A70C2-E504-4129-8AB3-E90772C0B1F0}"/>
              </a:ext>
            </a:extLst>
          </p:cNvPr>
          <p:cNvSpPr txBox="1"/>
          <p:nvPr/>
        </p:nvSpPr>
        <p:spPr>
          <a:xfrm>
            <a:off x="4980543" y="1548702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INSINDER-HANDEL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F90CD-ED20-45B8-9B61-C5605CB86E23}"/>
              </a:ext>
            </a:extLst>
          </p:cNvPr>
          <p:cNvSpPr txBox="1"/>
          <p:nvPr/>
        </p:nvSpPr>
        <p:spPr>
          <a:xfrm>
            <a:off x="4980543" y="1805046"/>
            <a:ext cx="2220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Definition,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Aufgaben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FMA,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Beteiligte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Konsequenzen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48F4C-01C2-4068-B0E7-D6D46582AC1F}"/>
              </a:ext>
            </a:extLst>
          </p:cNvPr>
          <p:cNvSpPr/>
          <p:nvPr/>
        </p:nvSpPr>
        <p:spPr>
          <a:xfrm>
            <a:off x="7413945" y="1678304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C8F92E-550E-4D1A-984D-764EAF841D96}"/>
              </a:ext>
            </a:extLst>
          </p:cNvPr>
          <p:cNvSpPr/>
          <p:nvPr/>
        </p:nvSpPr>
        <p:spPr>
          <a:xfrm rot="5400000">
            <a:off x="4357347" y="2249318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6FFC0-6FDF-40D2-A098-5060BACE17ED}"/>
              </a:ext>
            </a:extLst>
          </p:cNvPr>
          <p:cNvSpPr txBox="1"/>
          <p:nvPr/>
        </p:nvSpPr>
        <p:spPr>
          <a:xfrm>
            <a:off x="4980543" y="232965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defRPr>
            </a:lvl1pPr>
          </a:lstStyle>
          <a:p>
            <a:r>
              <a:rPr lang="en-US" dirty="0"/>
              <a:t>BEISPIELE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D5B1D-A182-4C0C-9860-5EF9AAD7E7A8}"/>
              </a:ext>
            </a:extLst>
          </p:cNvPr>
          <p:cNvSpPr txBox="1"/>
          <p:nvPr/>
        </p:nvSpPr>
        <p:spPr>
          <a:xfrm>
            <a:off x="4980543" y="25860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Ruttenstorfer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Stewart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9140E3-F1C1-4672-A1A4-7C28A77C7DBF}"/>
              </a:ext>
            </a:extLst>
          </p:cNvPr>
          <p:cNvSpPr/>
          <p:nvPr/>
        </p:nvSpPr>
        <p:spPr>
          <a:xfrm>
            <a:off x="7413945" y="2459258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AAA6D2-8217-4E40-861A-F4C9FC02F0F7}"/>
              </a:ext>
            </a:extLst>
          </p:cNvPr>
          <p:cNvSpPr/>
          <p:nvPr/>
        </p:nvSpPr>
        <p:spPr>
          <a:xfrm rot="5400000">
            <a:off x="4357347" y="3030272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067DF-3AAF-45EB-91B2-D6705894FB53}"/>
              </a:ext>
            </a:extLst>
          </p:cNvPr>
          <p:cNvSpPr txBox="1"/>
          <p:nvPr/>
        </p:nvSpPr>
        <p:spPr>
          <a:xfrm>
            <a:off x="4980543" y="311061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WHISTLEBLOWER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A2A4F5-2729-486A-8525-203AFF7F8275}"/>
              </a:ext>
            </a:extLst>
          </p:cNvPr>
          <p:cNvSpPr txBox="1"/>
          <p:nvPr/>
        </p:nvSpPr>
        <p:spPr>
          <a:xfrm>
            <a:off x="4980543" y="3366954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Helden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oder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Verräter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?, FMA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B6CC22-F054-48EE-9362-E44E04D3A734}"/>
              </a:ext>
            </a:extLst>
          </p:cNvPr>
          <p:cNvSpPr/>
          <p:nvPr/>
        </p:nvSpPr>
        <p:spPr>
          <a:xfrm>
            <a:off x="7413945" y="3240212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DB80EA-7E08-4B05-A89D-F2CCC3480594}"/>
              </a:ext>
            </a:extLst>
          </p:cNvPr>
          <p:cNvSpPr/>
          <p:nvPr/>
        </p:nvSpPr>
        <p:spPr>
          <a:xfrm rot="5400000">
            <a:off x="4357347" y="3811226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9B8F46-23E1-4696-9FA7-11BAAFE6C8DB}"/>
              </a:ext>
            </a:extLst>
          </p:cNvPr>
          <p:cNvSpPr txBox="1"/>
          <p:nvPr/>
        </p:nvSpPr>
        <p:spPr>
          <a:xfrm>
            <a:off x="4980543" y="3891564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FRONT RUNNING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66B66C-6F14-466C-BD48-B2DE49B26E0D}"/>
              </a:ext>
            </a:extLst>
          </p:cNvPr>
          <p:cNvSpPr/>
          <p:nvPr/>
        </p:nvSpPr>
        <p:spPr>
          <a:xfrm>
            <a:off x="7413945" y="4021166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282916" y="2306386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26" name="Picture 2" descr="https://www.trzcacak.rs/myfile/detail/33-333710_hand-writing-png-hand-png-for-whiteboard-animation.png">
            <a:extLst>
              <a:ext uri="{FF2B5EF4-FFF2-40B4-BE49-F238E27FC236}">
                <a16:creationId xmlns:a16="http://schemas.microsoft.com/office/drawing/2014/main" id="{8DBB9CE2-DD44-47AA-82DD-6512F9DF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5" b="99402" l="0" r="100000">
                        <a14:foregroundMark x1="34765" y1="2840" x2="31902" y2="2242"/>
                        <a14:foregroundMark x1="33947" y1="34230" x2="61350" y2="49477"/>
                        <a14:foregroundMark x1="61350" y1="49477" x2="71370" y2="64723"/>
                        <a14:foregroundMark x1="71370" y1="64723" x2="73620" y2="65919"/>
                        <a14:foregroundMark x1="74029" y1="71749" x2="86299" y2="82212"/>
                        <a14:foregroundMark x1="86299" y1="80568" x2="84663" y2="88640"/>
                        <a14:foregroundMark x1="71166" y1="85949" x2="80777" y2="89537"/>
                        <a14:foregroundMark x1="80777" y1="89537" x2="87730" y2="88490"/>
                        <a14:foregroundMark x1="92434" y1="82661" x2="84663" y2="89088"/>
                        <a14:foregroundMark x1="84663" y1="89088" x2="68712" y2="90433"/>
                        <a14:foregroundMark x1="88139" y1="86398" x2="94683" y2="86398"/>
                        <a14:foregroundMark x1="93865" y1="85202" x2="84049" y2="89238"/>
                        <a14:foregroundMark x1="84049" y1="89238" x2="83027" y2="89387"/>
                        <a14:foregroundMark x1="92843" y1="82063" x2="96933" y2="85501"/>
                        <a14:foregroundMark x1="91002" y1="86846" x2="68916" y2="91181"/>
                        <a14:foregroundMark x1="75869" y1="85949" x2="96319" y2="99552"/>
                        <a14:foregroundMark x1="70757" y1="90433" x2="79550" y2="99253"/>
                        <a14:foregroundMark x1="66053" y1="89387" x2="68916" y2="93124"/>
                        <a14:foregroundMark x1="68916" y1="93124" x2="74029" y2="98954"/>
                        <a14:foregroundMark x1="66462" y1="89088" x2="72597" y2="98954"/>
                        <a14:foregroundMark x1="67485" y1="89387" x2="67894" y2="99253"/>
                        <a14:foregroundMark x1="65031" y1="92078" x2="68303" y2="99552"/>
                        <a14:foregroundMark x1="68916" y1="91031" x2="68303" y2="99552"/>
                        <a14:foregroundMark x1="66462" y1="90732" x2="67894" y2="99253"/>
                        <a14:foregroundMark x1="89775" y1="85052" x2="99796" y2="97160"/>
                        <a14:foregroundMark x1="90593" y1="87743" x2="99796" y2="90583"/>
                        <a14:foregroundMark x1="94479" y1="84305" x2="99796" y2="87294"/>
                        <a14:foregroundMark x1="94888" y1="85351" x2="99796" y2="97907"/>
                        <a14:foregroundMark x1="96319" y1="84305" x2="99796" y2="87294"/>
                        <a14:foregroundMark x1="96728" y1="84604" x2="99796" y2="86996"/>
                        <a14:foregroundMark x1="93047" y1="83558" x2="99796" y2="85501"/>
                        <a14:foregroundMark x1="64213" y1="92825" x2="69734" y2="99253"/>
                        <a14:foregroundMark x1="65031" y1="94918" x2="68303" y2="98954"/>
                        <a14:foregroundMark x1="65644" y1="94469" x2="66871" y2="99552"/>
                        <a14:foregroundMark x1="66462" y1="93423" x2="66871" y2="98954"/>
                        <a14:foregroundMark x1="66462" y1="94170" x2="66462" y2="9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3945" y="3028868"/>
            <a:ext cx="4572000" cy="6251191"/>
          </a:xfrm>
          <a:prstGeom prst="rect">
            <a:avLst/>
          </a:prstGeom>
          <a:noFill/>
          <a:effectLst>
            <a:outerShdw blurRad="330200" dist="38100" dir="11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AF3BC20-EDE4-4498-9D82-C24AA512FDE4}"/>
              </a:ext>
            </a:extLst>
          </p:cNvPr>
          <p:cNvGrpSpPr/>
          <p:nvPr/>
        </p:nvGrpSpPr>
        <p:grpSpPr>
          <a:xfrm>
            <a:off x="4833257" y="164998"/>
            <a:ext cx="2525485" cy="1116513"/>
            <a:chOff x="4833257" y="164998"/>
            <a:chExt cx="2525485" cy="1116513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BBEC7E-7AF7-49E6-BE41-3D9D8E2ADA6D}"/>
                </a:ext>
              </a:extLst>
            </p:cNvPr>
            <p:cNvSpPr/>
            <p:nvPr/>
          </p:nvSpPr>
          <p:spPr>
            <a:xfrm>
              <a:off x="4833257" y="164998"/>
              <a:ext cx="2525485" cy="1116513"/>
            </a:xfrm>
            <a:custGeom>
              <a:avLst/>
              <a:gdLst>
                <a:gd name="connsiteX0" fmla="*/ 1216268 w 2525485"/>
                <a:gd name="connsiteY0" fmla="*/ 0 h 1201281"/>
                <a:gd name="connsiteX1" fmla="*/ 1309216 w 2525485"/>
                <a:gd name="connsiteY1" fmla="*/ 0 h 1201281"/>
                <a:gd name="connsiteX2" fmla="*/ 1683657 w 2525485"/>
                <a:gd name="connsiteY2" fmla="*/ 374441 h 1201281"/>
                <a:gd name="connsiteX3" fmla="*/ 1683657 w 2525485"/>
                <a:gd name="connsiteY3" fmla="*/ 591681 h 1201281"/>
                <a:gd name="connsiteX4" fmla="*/ 2373085 w 2525485"/>
                <a:gd name="connsiteY4" fmla="*/ 591681 h 1201281"/>
                <a:gd name="connsiteX5" fmla="*/ 2525485 w 2525485"/>
                <a:gd name="connsiteY5" fmla="*/ 1201281 h 1201281"/>
                <a:gd name="connsiteX6" fmla="*/ 0 w 2525485"/>
                <a:gd name="connsiteY6" fmla="*/ 1201281 h 1201281"/>
                <a:gd name="connsiteX7" fmla="*/ 152400 w 2525485"/>
                <a:gd name="connsiteY7" fmla="*/ 591681 h 1201281"/>
                <a:gd name="connsiteX8" fmla="*/ 841827 w 2525485"/>
                <a:gd name="connsiteY8" fmla="*/ 591681 h 1201281"/>
                <a:gd name="connsiteX9" fmla="*/ 841827 w 2525485"/>
                <a:gd name="connsiteY9" fmla="*/ 374441 h 1201281"/>
                <a:gd name="connsiteX10" fmla="*/ 1216268 w 2525485"/>
                <a:gd name="connsiteY10" fmla="*/ 0 h 120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5485" h="1201281">
                  <a:moveTo>
                    <a:pt x="1216268" y="0"/>
                  </a:moveTo>
                  <a:lnTo>
                    <a:pt x="1309216" y="0"/>
                  </a:lnTo>
                  <a:cubicBezTo>
                    <a:pt x="1516014" y="0"/>
                    <a:pt x="1683657" y="167643"/>
                    <a:pt x="1683657" y="374441"/>
                  </a:cubicBezTo>
                  <a:lnTo>
                    <a:pt x="1683657" y="591681"/>
                  </a:lnTo>
                  <a:lnTo>
                    <a:pt x="2373085" y="591681"/>
                  </a:lnTo>
                  <a:lnTo>
                    <a:pt x="2525485" y="1201281"/>
                  </a:lnTo>
                  <a:lnTo>
                    <a:pt x="0" y="1201281"/>
                  </a:lnTo>
                  <a:lnTo>
                    <a:pt x="152400" y="591681"/>
                  </a:lnTo>
                  <a:lnTo>
                    <a:pt x="841827" y="591681"/>
                  </a:lnTo>
                  <a:lnTo>
                    <a:pt x="841827" y="374441"/>
                  </a:lnTo>
                  <a:cubicBezTo>
                    <a:pt x="841827" y="167643"/>
                    <a:pt x="1009470" y="0"/>
                    <a:pt x="1216268" y="0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335204C-72D9-4BF3-BC8D-CBC32B590DCA}"/>
                </a:ext>
              </a:extLst>
            </p:cNvPr>
            <p:cNvSpPr/>
            <p:nvPr/>
          </p:nvSpPr>
          <p:spPr>
            <a:xfrm>
              <a:off x="5958306" y="348641"/>
              <a:ext cx="275386" cy="275386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 descr="Bitcoin Silhouette">
            <a:extLst>
              <a:ext uri="{FF2B5EF4-FFF2-40B4-BE49-F238E27FC236}">
                <a16:creationId xmlns:a16="http://schemas.microsoft.com/office/drawing/2014/main" id="{F291002C-5380-42AE-9963-4A28D6681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8143" y="3844152"/>
            <a:ext cx="555940" cy="555940"/>
          </a:xfrm>
          <a:prstGeom prst="rect">
            <a:avLst/>
          </a:prstGeom>
        </p:spPr>
      </p:pic>
      <p:pic>
        <p:nvPicPr>
          <p:cNvPr id="10" name="Grafik 9" descr="Sparschwein Silhouette">
            <a:extLst>
              <a:ext uri="{FF2B5EF4-FFF2-40B4-BE49-F238E27FC236}">
                <a16:creationId xmlns:a16="http://schemas.microsoft.com/office/drawing/2014/main" id="{B609CDE4-A77A-4481-B0D7-467420F8D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22" y="1530890"/>
            <a:ext cx="555940" cy="555940"/>
          </a:xfrm>
          <a:prstGeom prst="rect">
            <a:avLst/>
          </a:prstGeom>
        </p:spPr>
      </p:pic>
      <p:pic>
        <p:nvPicPr>
          <p:cNvPr id="13" name="Grafik 12" descr="Puzzleteile Silhouette">
            <a:extLst>
              <a:ext uri="{FF2B5EF4-FFF2-40B4-BE49-F238E27FC236}">
                <a16:creationId xmlns:a16="http://schemas.microsoft.com/office/drawing/2014/main" id="{900E8DA0-E833-4B97-910D-7A8B22486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8422" y="2269653"/>
            <a:ext cx="555940" cy="555940"/>
          </a:xfrm>
          <a:prstGeom prst="rect">
            <a:avLst/>
          </a:prstGeom>
        </p:spPr>
      </p:pic>
      <p:pic>
        <p:nvPicPr>
          <p:cNvPr id="16" name="Grafik 15" descr="Darlehen Silhouette">
            <a:extLst>
              <a:ext uri="{FF2B5EF4-FFF2-40B4-BE49-F238E27FC236}">
                <a16:creationId xmlns:a16="http://schemas.microsoft.com/office/drawing/2014/main" id="{C73E7702-BB22-4831-A5AA-5F2F3454DA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8422" y="3072883"/>
            <a:ext cx="555940" cy="555940"/>
          </a:xfrm>
          <a:prstGeom prst="rect">
            <a:avLst/>
          </a:prstGeom>
        </p:spPr>
      </p:pic>
      <p:sp>
        <p:nvSpPr>
          <p:cNvPr id="32" name="TextBox 59">
            <a:extLst>
              <a:ext uri="{FF2B5EF4-FFF2-40B4-BE49-F238E27FC236}">
                <a16:creationId xmlns:a16="http://schemas.microsoft.com/office/drawing/2014/main" id="{735769E0-CD04-4B26-82EF-17496432A529}"/>
              </a:ext>
            </a:extLst>
          </p:cNvPr>
          <p:cNvSpPr txBox="1"/>
          <p:nvPr/>
        </p:nvSpPr>
        <p:spPr>
          <a:xfrm>
            <a:off x="7278446" y="3087340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0E46A1C4-3EA9-432E-8B6A-FEAD087DAB1A}"/>
              </a:ext>
            </a:extLst>
          </p:cNvPr>
          <p:cNvSpPr txBox="1"/>
          <p:nvPr/>
        </p:nvSpPr>
        <p:spPr>
          <a:xfrm>
            <a:off x="7267696" y="1525432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1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099 -0.0229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1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Fragezeichen vor roter Wand">
            <a:extLst>
              <a:ext uri="{FF2B5EF4-FFF2-40B4-BE49-F238E27FC236}">
                <a16:creationId xmlns:a16="http://schemas.microsoft.com/office/drawing/2014/main" id="{364BFCFA-20E6-45A8-8A81-246B607F2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EE2CC2-05F4-4753-9BC6-887BA52A31DC}"/>
              </a:ext>
            </a:extLst>
          </p:cNvPr>
          <p:cNvSpPr txBox="1"/>
          <p:nvPr/>
        </p:nvSpPr>
        <p:spPr>
          <a:xfrm>
            <a:off x="484484" y="930525"/>
            <a:ext cx="63324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6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Was ist Front-Running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EE41AC-5473-4CD5-8DE5-B0BE862072AA}"/>
              </a:ext>
            </a:extLst>
          </p:cNvPr>
          <p:cNvSpPr txBox="1"/>
          <p:nvPr/>
        </p:nvSpPr>
        <p:spPr>
          <a:xfrm>
            <a:off x="617220" y="5463579"/>
            <a:ext cx="916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 Black" panose="020B0A04020102020204" pitchFamily="34" charset="0"/>
              </a:rPr>
              <a:t>Eine Form von Insider-Handel</a:t>
            </a:r>
          </a:p>
        </p:txBody>
      </p:sp>
    </p:spTree>
    <p:extLst>
      <p:ext uri="{BB962C8B-B14F-4D97-AF65-F5344CB8AC3E}">
        <p14:creationId xmlns:p14="http://schemas.microsoft.com/office/powerpoint/2010/main" val="1049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ont Running (Definition, Examples) | How Traders Use it?">
            <a:extLst>
              <a:ext uri="{FF2B5EF4-FFF2-40B4-BE49-F238E27FC236}">
                <a16:creationId xmlns:a16="http://schemas.microsoft.com/office/drawing/2014/main" id="{B54AE684-C7B2-4907-88DC-619655E0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E454D8A-8722-41C8-9350-3B1938F30DA6}"/>
              </a:ext>
            </a:extLst>
          </p:cNvPr>
          <p:cNvSpPr txBox="1"/>
          <p:nvPr/>
        </p:nvSpPr>
        <p:spPr>
          <a:xfrm>
            <a:off x="1622" y="6567585"/>
            <a:ext cx="60943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dirty="0"/>
              <a:t>https://www.wallstreetmojo.com/front-running/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6B6E95C-D20F-43A4-A039-BA573CDF6749}"/>
              </a:ext>
            </a:extLst>
          </p:cNvPr>
          <p:cNvSpPr txBox="1"/>
          <p:nvPr/>
        </p:nvSpPr>
        <p:spPr>
          <a:xfrm>
            <a:off x="5397910" y="1666568"/>
            <a:ext cx="22712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Franklin Gothic Book" panose="020B0503020102020204" pitchFamily="34" charset="0"/>
              </a:rPr>
              <a:t>Bekommt einen Auftrag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E4465C0-7C2D-4245-B472-3EC5C8A4887C}"/>
              </a:ext>
            </a:extLst>
          </p:cNvPr>
          <p:cNvSpPr txBox="1"/>
          <p:nvPr/>
        </p:nvSpPr>
        <p:spPr>
          <a:xfrm>
            <a:off x="4628536" y="2782669"/>
            <a:ext cx="35494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Franklin Gothic Book" panose="020B0503020102020204" pitchFamily="34" charset="0"/>
              </a:rPr>
              <a:t>Große Kundenaufträge aufgrund von eigener Empfehlung</a:t>
            </a:r>
          </a:p>
          <a:p>
            <a:pPr algn="ctr"/>
            <a:r>
              <a:rPr lang="de-AT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A8969A-5CE4-45BE-8617-83FE0D669C50}"/>
              </a:ext>
            </a:extLst>
          </p:cNvPr>
          <p:cNvSpPr txBox="1"/>
          <p:nvPr/>
        </p:nvSpPr>
        <p:spPr>
          <a:xfrm>
            <a:off x="683343" y="3936463"/>
            <a:ext cx="22712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Franklin Gothic Book" panose="020B0503020102020204" pitchFamily="34" charset="0"/>
              </a:rPr>
              <a:t>Kauft Wertpapiere auf seine eigenen Namen (niedrigen Kursen)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8D73641-4F75-4F22-A98D-CA7EEE9696DC}"/>
              </a:ext>
            </a:extLst>
          </p:cNvPr>
          <p:cNvSpPr txBox="1"/>
          <p:nvPr/>
        </p:nvSpPr>
        <p:spPr>
          <a:xfrm>
            <a:off x="4345860" y="3974156"/>
            <a:ext cx="22712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Franklin Gothic Book" panose="020B0503020102020204" pitchFamily="34" charset="0"/>
              </a:rPr>
              <a:t>Kauft Wertpapiere für seine/ihre KundInnen</a:t>
            </a:r>
          </a:p>
          <a:p>
            <a:pPr algn="ctr"/>
            <a:endParaRPr lang="de-AT" dirty="0">
              <a:latin typeface="Franklin Gothic Book" panose="020B05030201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4BB1901-A938-42B3-BCAD-D23717FDF729}"/>
              </a:ext>
            </a:extLst>
          </p:cNvPr>
          <p:cNvSpPr txBox="1"/>
          <p:nvPr/>
        </p:nvSpPr>
        <p:spPr>
          <a:xfrm>
            <a:off x="5965724" y="5367256"/>
            <a:ext cx="34142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Franklin Gothic Book" panose="020B0503020102020204" pitchFamily="34" charset="0"/>
              </a:rPr>
              <a:t>Preisanstieg der Wertpapiere – Verkauf des Eigendepots mit Gewinn</a:t>
            </a:r>
          </a:p>
          <a:p>
            <a:pPr algn="ctr"/>
            <a:endParaRPr lang="de-AT" dirty="0">
              <a:latin typeface="Franklin Gothic Book" panose="020B050302010202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2CA78FF4-D21C-4B4E-8E36-0D096196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4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0F458-B5FA-4AD4-88AF-A0F60B90B526}"/>
              </a:ext>
            </a:extLst>
          </p:cNvPr>
          <p:cNvSpPr/>
          <p:nvPr/>
        </p:nvSpPr>
        <p:spPr>
          <a:xfrm>
            <a:off x="4024679" y="659578"/>
            <a:ext cx="4142642" cy="6008508"/>
          </a:xfrm>
          <a:prstGeom prst="roundRect">
            <a:avLst>
              <a:gd name="adj" fmla="val 4023"/>
            </a:avLst>
          </a:prstGeom>
          <a:solidFill>
            <a:srgbClr val="755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845304-E3ED-4612-9DC9-AB12AF7EFEA7}"/>
              </a:ext>
            </a:extLst>
          </p:cNvPr>
          <p:cNvSpPr/>
          <p:nvPr/>
        </p:nvSpPr>
        <p:spPr>
          <a:xfrm>
            <a:off x="4200747" y="935146"/>
            <a:ext cx="3672114" cy="5567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F9DAD-9F2F-4ACE-90F6-7224FB2E87E5}"/>
              </a:ext>
            </a:extLst>
          </p:cNvPr>
          <p:cNvSpPr/>
          <p:nvPr/>
        </p:nvSpPr>
        <p:spPr>
          <a:xfrm>
            <a:off x="4252687" y="928915"/>
            <a:ext cx="3672114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F59AD2-E375-4278-9B83-7C7415F4A5A0}"/>
              </a:ext>
            </a:extLst>
          </p:cNvPr>
          <p:cNvSpPr/>
          <p:nvPr/>
        </p:nvSpPr>
        <p:spPr>
          <a:xfrm rot="5400000">
            <a:off x="4357347" y="1468364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A70C2-E504-4129-8AB3-E90772C0B1F0}"/>
              </a:ext>
            </a:extLst>
          </p:cNvPr>
          <p:cNvSpPr txBox="1"/>
          <p:nvPr/>
        </p:nvSpPr>
        <p:spPr>
          <a:xfrm>
            <a:off x="4980543" y="1548702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INSINDER-HANDEL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F90CD-ED20-45B8-9B61-C5605CB86E23}"/>
              </a:ext>
            </a:extLst>
          </p:cNvPr>
          <p:cNvSpPr txBox="1"/>
          <p:nvPr/>
        </p:nvSpPr>
        <p:spPr>
          <a:xfrm>
            <a:off x="4980543" y="1805046"/>
            <a:ext cx="2220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Definition,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Aufgaben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FMA,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Beteiligte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Konsequenzen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48F4C-01C2-4068-B0E7-D6D46582AC1F}"/>
              </a:ext>
            </a:extLst>
          </p:cNvPr>
          <p:cNvSpPr/>
          <p:nvPr/>
        </p:nvSpPr>
        <p:spPr>
          <a:xfrm>
            <a:off x="7413945" y="1678304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C8F92E-550E-4D1A-984D-764EAF841D96}"/>
              </a:ext>
            </a:extLst>
          </p:cNvPr>
          <p:cNvSpPr/>
          <p:nvPr/>
        </p:nvSpPr>
        <p:spPr>
          <a:xfrm rot="5400000">
            <a:off x="4357347" y="2249318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6FFC0-6FDF-40D2-A098-5060BACE17ED}"/>
              </a:ext>
            </a:extLst>
          </p:cNvPr>
          <p:cNvSpPr txBox="1"/>
          <p:nvPr/>
        </p:nvSpPr>
        <p:spPr>
          <a:xfrm>
            <a:off x="4980543" y="232965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defRPr>
            </a:lvl1pPr>
          </a:lstStyle>
          <a:p>
            <a:r>
              <a:rPr lang="en-US" dirty="0"/>
              <a:t>BEISPIELE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D5B1D-A182-4C0C-9860-5EF9AAD7E7A8}"/>
              </a:ext>
            </a:extLst>
          </p:cNvPr>
          <p:cNvSpPr txBox="1"/>
          <p:nvPr/>
        </p:nvSpPr>
        <p:spPr>
          <a:xfrm>
            <a:off x="4980543" y="25860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Ruttenstorfer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Stewart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9140E3-F1C1-4672-A1A4-7C28A77C7DBF}"/>
              </a:ext>
            </a:extLst>
          </p:cNvPr>
          <p:cNvSpPr/>
          <p:nvPr/>
        </p:nvSpPr>
        <p:spPr>
          <a:xfrm>
            <a:off x="7413945" y="2459258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AAA6D2-8217-4E40-861A-F4C9FC02F0F7}"/>
              </a:ext>
            </a:extLst>
          </p:cNvPr>
          <p:cNvSpPr/>
          <p:nvPr/>
        </p:nvSpPr>
        <p:spPr>
          <a:xfrm rot="5400000">
            <a:off x="4357347" y="3030272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067DF-3AAF-45EB-91B2-D6705894FB53}"/>
              </a:ext>
            </a:extLst>
          </p:cNvPr>
          <p:cNvSpPr txBox="1"/>
          <p:nvPr/>
        </p:nvSpPr>
        <p:spPr>
          <a:xfrm>
            <a:off x="4980543" y="311061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WHISTLEBLOWER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A2A4F5-2729-486A-8525-203AFF7F8275}"/>
              </a:ext>
            </a:extLst>
          </p:cNvPr>
          <p:cNvSpPr txBox="1"/>
          <p:nvPr/>
        </p:nvSpPr>
        <p:spPr>
          <a:xfrm>
            <a:off x="4980543" y="3366954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Helden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oder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Verräter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?, FMA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B6CC22-F054-48EE-9362-E44E04D3A734}"/>
              </a:ext>
            </a:extLst>
          </p:cNvPr>
          <p:cNvSpPr/>
          <p:nvPr/>
        </p:nvSpPr>
        <p:spPr>
          <a:xfrm>
            <a:off x="7413945" y="3240212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DB80EA-7E08-4B05-A89D-F2CCC3480594}"/>
              </a:ext>
            </a:extLst>
          </p:cNvPr>
          <p:cNvSpPr/>
          <p:nvPr/>
        </p:nvSpPr>
        <p:spPr>
          <a:xfrm rot="5400000">
            <a:off x="4357347" y="3811226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9B8F46-23E1-4696-9FA7-11BAAFE6C8DB}"/>
              </a:ext>
            </a:extLst>
          </p:cNvPr>
          <p:cNvSpPr txBox="1"/>
          <p:nvPr/>
        </p:nvSpPr>
        <p:spPr>
          <a:xfrm>
            <a:off x="4980543" y="3891564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FRONT RUNNING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66B66C-6F14-466C-BD48-B2DE49B26E0D}"/>
              </a:ext>
            </a:extLst>
          </p:cNvPr>
          <p:cNvSpPr/>
          <p:nvPr/>
        </p:nvSpPr>
        <p:spPr>
          <a:xfrm>
            <a:off x="7413945" y="4021166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7282916" y="2306386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26" name="Picture 2" descr="https://www.trzcacak.rs/myfile/detail/33-333710_hand-writing-png-hand-png-for-whiteboard-animation.png">
            <a:extLst>
              <a:ext uri="{FF2B5EF4-FFF2-40B4-BE49-F238E27FC236}">
                <a16:creationId xmlns:a16="http://schemas.microsoft.com/office/drawing/2014/main" id="{8DBB9CE2-DD44-47AA-82DD-6512F9DF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5" b="99402" l="0" r="100000">
                        <a14:foregroundMark x1="34765" y1="2840" x2="31902" y2="2242"/>
                        <a14:foregroundMark x1="33947" y1="34230" x2="61350" y2="49477"/>
                        <a14:foregroundMark x1="61350" y1="49477" x2="71370" y2="64723"/>
                        <a14:foregroundMark x1="71370" y1="64723" x2="73620" y2="65919"/>
                        <a14:foregroundMark x1="74029" y1="71749" x2="86299" y2="82212"/>
                        <a14:foregroundMark x1="86299" y1="80568" x2="84663" y2="88640"/>
                        <a14:foregroundMark x1="71166" y1="85949" x2="80777" y2="89537"/>
                        <a14:foregroundMark x1="80777" y1="89537" x2="87730" y2="88490"/>
                        <a14:foregroundMark x1="92434" y1="82661" x2="84663" y2="89088"/>
                        <a14:foregroundMark x1="84663" y1="89088" x2="68712" y2="90433"/>
                        <a14:foregroundMark x1="88139" y1="86398" x2="94683" y2="86398"/>
                        <a14:foregroundMark x1="93865" y1="85202" x2="84049" y2="89238"/>
                        <a14:foregroundMark x1="84049" y1="89238" x2="83027" y2="89387"/>
                        <a14:foregroundMark x1="92843" y1="82063" x2="96933" y2="85501"/>
                        <a14:foregroundMark x1="91002" y1="86846" x2="68916" y2="91181"/>
                        <a14:foregroundMark x1="75869" y1="85949" x2="96319" y2="99552"/>
                        <a14:foregroundMark x1="70757" y1="90433" x2="79550" y2="99253"/>
                        <a14:foregroundMark x1="66053" y1="89387" x2="68916" y2="93124"/>
                        <a14:foregroundMark x1="68916" y1="93124" x2="74029" y2="98954"/>
                        <a14:foregroundMark x1="66462" y1="89088" x2="72597" y2="98954"/>
                        <a14:foregroundMark x1="67485" y1="89387" x2="67894" y2="99253"/>
                        <a14:foregroundMark x1="65031" y1="92078" x2="68303" y2="99552"/>
                        <a14:foregroundMark x1="68916" y1="91031" x2="68303" y2="99552"/>
                        <a14:foregroundMark x1="66462" y1="90732" x2="67894" y2="99253"/>
                        <a14:foregroundMark x1="89775" y1="85052" x2="99796" y2="97160"/>
                        <a14:foregroundMark x1="90593" y1="87743" x2="99796" y2="90583"/>
                        <a14:foregroundMark x1="94479" y1="84305" x2="99796" y2="87294"/>
                        <a14:foregroundMark x1="94888" y1="85351" x2="99796" y2="97907"/>
                        <a14:foregroundMark x1="96319" y1="84305" x2="99796" y2="87294"/>
                        <a14:foregroundMark x1="96728" y1="84604" x2="99796" y2="86996"/>
                        <a14:foregroundMark x1="93047" y1="83558" x2="99796" y2="85501"/>
                        <a14:foregroundMark x1="64213" y1="92825" x2="69734" y2="99253"/>
                        <a14:foregroundMark x1="65031" y1="94918" x2="68303" y2="98954"/>
                        <a14:foregroundMark x1="65644" y1="94469" x2="66871" y2="99552"/>
                        <a14:foregroundMark x1="66462" y1="93423" x2="66871" y2="98954"/>
                        <a14:foregroundMark x1="66462" y1="94170" x2="66462" y2="9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3945" y="3809822"/>
            <a:ext cx="4572000" cy="6251191"/>
          </a:xfrm>
          <a:prstGeom prst="rect">
            <a:avLst/>
          </a:prstGeom>
          <a:noFill/>
          <a:effectLst>
            <a:outerShdw blurRad="330200" dist="38100" dir="11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AF3BC20-EDE4-4498-9D82-C24AA512FDE4}"/>
              </a:ext>
            </a:extLst>
          </p:cNvPr>
          <p:cNvGrpSpPr/>
          <p:nvPr/>
        </p:nvGrpSpPr>
        <p:grpSpPr>
          <a:xfrm>
            <a:off x="4833257" y="164998"/>
            <a:ext cx="2525485" cy="1116513"/>
            <a:chOff x="4833257" y="164998"/>
            <a:chExt cx="2525485" cy="1116513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BBEC7E-7AF7-49E6-BE41-3D9D8E2ADA6D}"/>
                </a:ext>
              </a:extLst>
            </p:cNvPr>
            <p:cNvSpPr/>
            <p:nvPr/>
          </p:nvSpPr>
          <p:spPr>
            <a:xfrm>
              <a:off x="4833257" y="164998"/>
              <a:ext cx="2525485" cy="1116513"/>
            </a:xfrm>
            <a:custGeom>
              <a:avLst/>
              <a:gdLst>
                <a:gd name="connsiteX0" fmla="*/ 1216268 w 2525485"/>
                <a:gd name="connsiteY0" fmla="*/ 0 h 1201281"/>
                <a:gd name="connsiteX1" fmla="*/ 1309216 w 2525485"/>
                <a:gd name="connsiteY1" fmla="*/ 0 h 1201281"/>
                <a:gd name="connsiteX2" fmla="*/ 1683657 w 2525485"/>
                <a:gd name="connsiteY2" fmla="*/ 374441 h 1201281"/>
                <a:gd name="connsiteX3" fmla="*/ 1683657 w 2525485"/>
                <a:gd name="connsiteY3" fmla="*/ 591681 h 1201281"/>
                <a:gd name="connsiteX4" fmla="*/ 2373085 w 2525485"/>
                <a:gd name="connsiteY4" fmla="*/ 591681 h 1201281"/>
                <a:gd name="connsiteX5" fmla="*/ 2525485 w 2525485"/>
                <a:gd name="connsiteY5" fmla="*/ 1201281 h 1201281"/>
                <a:gd name="connsiteX6" fmla="*/ 0 w 2525485"/>
                <a:gd name="connsiteY6" fmla="*/ 1201281 h 1201281"/>
                <a:gd name="connsiteX7" fmla="*/ 152400 w 2525485"/>
                <a:gd name="connsiteY7" fmla="*/ 591681 h 1201281"/>
                <a:gd name="connsiteX8" fmla="*/ 841827 w 2525485"/>
                <a:gd name="connsiteY8" fmla="*/ 591681 h 1201281"/>
                <a:gd name="connsiteX9" fmla="*/ 841827 w 2525485"/>
                <a:gd name="connsiteY9" fmla="*/ 374441 h 1201281"/>
                <a:gd name="connsiteX10" fmla="*/ 1216268 w 2525485"/>
                <a:gd name="connsiteY10" fmla="*/ 0 h 120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5485" h="1201281">
                  <a:moveTo>
                    <a:pt x="1216268" y="0"/>
                  </a:moveTo>
                  <a:lnTo>
                    <a:pt x="1309216" y="0"/>
                  </a:lnTo>
                  <a:cubicBezTo>
                    <a:pt x="1516014" y="0"/>
                    <a:pt x="1683657" y="167643"/>
                    <a:pt x="1683657" y="374441"/>
                  </a:cubicBezTo>
                  <a:lnTo>
                    <a:pt x="1683657" y="591681"/>
                  </a:lnTo>
                  <a:lnTo>
                    <a:pt x="2373085" y="591681"/>
                  </a:lnTo>
                  <a:lnTo>
                    <a:pt x="2525485" y="1201281"/>
                  </a:lnTo>
                  <a:lnTo>
                    <a:pt x="0" y="1201281"/>
                  </a:lnTo>
                  <a:lnTo>
                    <a:pt x="152400" y="591681"/>
                  </a:lnTo>
                  <a:lnTo>
                    <a:pt x="841827" y="591681"/>
                  </a:lnTo>
                  <a:lnTo>
                    <a:pt x="841827" y="374441"/>
                  </a:lnTo>
                  <a:cubicBezTo>
                    <a:pt x="841827" y="167643"/>
                    <a:pt x="1009470" y="0"/>
                    <a:pt x="1216268" y="0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335204C-72D9-4BF3-BC8D-CBC32B590DCA}"/>
                </a:ext>
              </a:extLst>
            </p:cNvPr>
            <p:cNvSpPr/>
            <p:nvPr/>
          </p:nvSpPr>
          <p:spPr>
            <a:xfrm>
              <a:off x="5958306" y="348641"/>
              <a:ext cx="275386" cy="275386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 descr="Bitcoin Silhouette">
            <a:extLst>
              <a:ext uri="{FF2B5EF4-FFF2-40B4-BE49-F238E27FC236}">
                <a16:creationId xmlns:a16="http://schemas.microsoft.com/office/drawing/2014/main" id="{F291002C-5380-42AE-9963-4A28D6681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8143" y="3844152"/>
            <a:ext cx="555940" cy="555940"/>
          </a:xfrm>
          <a:prstGeom prst="rect">
            <a:avLst/>
          </a:prstGeom>
        </p:spPr>
      </p:pic>
      <p:pic>
        <p:nvPicPr>
          <p:cNvPr id="10" name="Grafik 9" descr="Sparschwein Silhouette">
            <a:extLst>
              <a:ext uri="{FF2B5EF4-FFF2-40B4-BE49-F238E27FC236}">
                <a16:creationId xmlns:a16="http://schemas.microsoft.com/office/drawing/2014/main" id="{B609CDE4-A77A-4481-B0D7-467420F8D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22" y="1530890"/>
            <a:ext cx="555940" cy="555940"/>
          </a:xfrm>
          <a:prstGeom prst="rect">
            <a:avLst/>
          </a:prstGeom>
        </p:spPr>
      </p:pic>
      <p:pic>
        <p:nvPicPr>
          <p:cNvPr id="13" name="Grafik 12" descr="Puzzleteile Silhouette">
            <a:extLst>
              <a:ext uri="{FF2B5EF4-FFF2-40B4-BE49-F238E27FC236}">
                <a16:creationId xmlns:a16="http://schemas.microsoft.com/office/drawing/2014/main" id="{900E8DA0-E833-4B97-910D-7A8B22486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8422" y="2269653"/>
            <a:ext cx="555940" cy="555940"/>
          </a:xfrm>
          <a:prstGeom prst="rect">
            <a:avLst/>
          </a:prstGeom>
        </p:spPr>
      </p:pic>
      <p:pic>
        <p:nvPicPr>
          <p:cNvPr id="16" name="Grafik 15" descr="Darlehen Silhouette">
            <a:extLst>
              <a:ext uri="{FF2B5EF4-FFF2-40B4-BE49-F238E27FC236}">
                <a16:creationId xmlns:a16="http://schemas.microsoft.com/office/drawing/2014/main" id="{C73E7702-BB22-4831-A5AA-5F2F3454DA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8422" y="3072883"/>
            <a:ext cx="555940" cy="555940"/>
          </a:xfrm>
          <a:prstGeom prst="rect">
            <a:avLst/>
          </a:prstGeom>
        </p:spPr>
      </p:pic>
      <p:sp>
        <p:nvSpPr>
          <p:cNvPr id="32" name="TextBox 59">
            <a:extLst>
              <a:ext uri="{FF2B5EF4-FFF2-40B4-BE49-F238E27FC236}">
                <a16:creationId xmlns:a16="http://schemas.microsoft.com/office/drawing/2014/main" id="{735769E0-CD04-4B26-82EF-17496432A529}"/>
              </a:ext>
            </a:extLst>
          </p:cNvPr>
          <p:cNvSpPr txBox="1"/>
          <p:nvPr/>
        </p:nvSpPr>
        <p:spPr>
          <a:xfrm>
            <a:off x="7282916" y="3859248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0E46A1C4-3EA9-432E-8B6A-FEAD087DAB1A}"/>
              </a:ext>
            </a:extLst>
          </p:cNvPr>
          <p:cNvSpPr txBox="1"/>
          <p:nvPr/>
        </p:nvSpPr>
        <p:spPr>
          <a:xfrm>
            <a:off x="7267696" y="1525432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7" name="TextBox 59">
            <a:extLst>
              <a:ext uri="{FF2B5EF4-FFF2-40B4-BE49-F238E27FC236}">
                <a16:creationId xmlns:a16="http://schemas.microsoft.com/office/drawing/2014/main" id="{D852AA75-FA3F-4658-8C1C-D2B1CC8248AD}"/>
              </a:ext>
            </a:extLst>
          </p:cNvPr>
          <p:cNvSpPr txBox="1"/>
          <p:nvPr/>
        </p:nvSpPr>
        <p:spPr>
          <a:xfrm>
            <a:off x="7260086" y="3096054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7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099 -0.0229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1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17B1-E75C-4DB8-9B0A-1A0AC25A777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5C2AEA50-73B3-48D3-A366-122FDF94E4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9318"/>
          <a:stretch/>
        </p:blipFill>
        <p:spPr>
          <a:xfrm>
            <a:off x="6035038" y="-766689"/>
            <a:ext cx="7792053" cy="7624689"/>
          </a:xfrm>
        </p:spPr>
      </p:pic>
      <p:pic>
        <p:nvPicPr>
          <p:cNvPr id="13" name="Bildplatzhalter 12" descr="Ein Bild, das Text, Mann, Person, Anzug enthält.&#10;&#10;Automatisch generierte Beschreibung">
            <a:extLst>
              <a:ext uri="{FF2B5EF4-FFF2-40B4-BE49-F238E27FC236}">
                <a16:creationId xmlns:a16="http://schemas.microsoft.com/office/drawing/2014/main" id="{7507DDCF-9D36-466C-8B1B-03848C79F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-2169" r="17119" b="2169"/>
          <a:stretch/>
        </p:blipFill>
        <p:spPr>
          <a:xfrm>
            <a:off x="4812258" y="196946"/>
            <a:ext cx="4948159" cy="4979963"/>
          </a:xfrm>
        </p:spPr>
      </p:pic>
      <p:sp>
        <p:nvSpPr>
          <p:cNvPr id="6" name="TextBox 5"/>
          <p:cNvSpPr txBox="1"/>
          <p:nvPr/>
        </p:nvSpPr>
        <p:spPr>
          <a:xfrm>
            <a:off x="1132176" y="906565"/>
            <a:ext cx="4281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Wen </a:t>
            </a:r>
            <a:r>
              <a:rPr lang="en-GB" sz="3200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charakterisiert</a:t>
            </a:r>
            <a:r>
              <a:rPr lang="en-GB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</a:t>
            </a:r>
            <a:r>
              <a:rPr lang="en-GB" sz="3200" spc="600" dirty="0">
                <a:solidFill>
                  <a:srgbClr val="C00000"/>
                </a:solidFill>
                <a:latin typeface="Raleway" panose="020B0503030101060003" pitchFamily="34" charset="0"/>
              </a:rPr>
              <a:t>Gordon </a:t>
            </a:r>
            <a:r>
              <a:rPr lang="en-GB" sz="3200" spc="600" dirty="0" err="1">
                <a:solidFill>
                  <a:srgbClr val="C00000"/>
                </a:solidFill>
                <a:latin typeface="Raleway" panose="020B0503030101060003" pitchFamily="34" charset="0"/>
              </a:rPr>
              <a:t>Gekko</a:t>
            </a:r>
            <a:r>
              <a:rPr lang="en-GB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?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6643688" y="1852543"/>
            <a:ext cx="3914775" cy="3757475"/>
          </a:xfrm>
          <a:prstGeom prst="triangle">
            <a:avLst>
              <a:gd name="adj" fmla="val 4915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73A7142-99BC-4103-A440-1FE618C4B296}"/>
              </a:ext>
            </a:extLst>
          </p:cNvPr>
          <p:cNvSpPr txBox="1"/>
          <p:nvPr/>
        </p:nvSpPr>
        <p:spPr>
          <a:xfrm>
            <a:off x="1132176" y="3001178"/>
            <a:ext cx="32112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  <a:effectLst/>
                <a:latin typeface="Raleway" panose="020B0503030101060003"/>
                <a:ea typeface="Times New Roman" panose="02020603050405020304" pitchFamily="18" charset="0"/>
              </a:rPr>
              <a:t>Ivan </a:t>
            </a:r>
            <a:r>
              <a:rPr lang="de-DE" sz="3200" dirty="0" err="1">
                <a:solidFill>
                  <a:srgbClr val="C00000"/>
                </a:solidFill>
                <a:effectLst/>
                <a:latin typeface="Raleway" panose="020B0503030101060003"/>
                <a:ea typeface="Times New Roman" panose="02020603050405020304" pitchFamily="18" charset="0"/>
              </a:rPr>
              <a:t>Boesky</a:t>
            </a:r>
            <a:r>
              <a:rPr lang="de-DE" sz="3200" dirty="0">
                <a:solidFill>
                  <a:srgbClr val="C00000"/>
                </a:solidFill>
                <a:effectLst/>
                <a:latin typeface="Raleway" panose="020B0503030101060003"/>
                <a:ea typeface="Times New Roman" panose="02020603050405020304" pitchFamily="18" charset="0"/>
              </a:rPr>
              <a:t> </a:t>
            </a:r>
            <a:r>
              <a:rPr lang="de-DE" sz="2000" dirty="0">
                <a:solidFill>
                  <a:srgbClr val="C00000"/>
                </a:solidFill>
                <a:effectLst/>
                <a:latin typeface="Raleway" panose="020B0503030101060003"/>
                <a:ea typeface="Times New Roman" panose="02020603050405020304" pitchFamily="18" charset="0"/>
              </a:rPr>
              <a:t>(*1937)</a:t>
            </a:r>
            <a:endParaRPr lang="de-DE" sz="3200" dirty="0">
              <a:solidFill>
                <a:srgbClr val="C00000"/>
              </a:solidFill>
              <a:effectLst/>
              <a:latin typeface="Raleway" panose="020B0503030101060003"/>
              <a:ea typeface="Times New Roman" panose="02020603050405020304" pitchFamily="18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CC0012-5972-4255-B6F6-B30AD80351D1}"/>
              </a:ext>
            </a:extLst>
          </p:cNvPr>
          <p:cNvSpPr txBox="1"/>
          <p:nvPr/>
        </p:nvSpPr>
        <p:spPr>
          <a:xfrm>
            <a:off x="1132176" y="4299746"/>
            <a:ext cx="35575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Raleway" panose="020B0503030101060003"/>
                <a:ea typeface="Times New Roman" panose="02020603050405020304" pitchFamily="18" charset="0"/>
              </a:rPr>
              <a:t>Trader und Unternehmensausschlachter, der bei Übernahmen und Finanzierung der illegale Übernahmen sehr bekannt geworden ist.</a:t>
            </a:r>
            <a:endParaRPr lang="de-AT" sz="1800" dirty="0">
              <a:effectLst/>
              <a:latin typeface="Raleway" panose="020B0503030101060003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0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F62CBF4-50AA-44DE-8CED-64FB1A2DAB8F}"/>
              </a:ext>
            </a:extLst>
          </p:cNvPr>
          <p:cNvSpPr txBox="1"/>
          <p:nvPr/>
        </p:nvSpPr>
        <p:spPr>
          <a:xfrm>
            <a:off x="2247089" y="710118"/>
            <a:ext cx="837551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Gier ist gut?</a:t>
            </a:r>
          </a:p>
        </p:txBody>
      </p:sp>
    </p:spTree>
    <p:extLst>
      <p:ext uri="{BB962C8B-B14F-4D97-AF65-F5344CB8AC3E}">
        <p14:creationId xmlns:p14="http://schemas.microsoft.com/office/powerpoint/2010/main" val="3853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schwungener Steinweg in einem ruhigen See bei Sonnenaufgang">
            <a:extLst>
              <a:ext uri="{FF2B5EF4-FFF2-40B4-BE49-F238E27FC236}">
                <a16:creationId xmlns:a16="http://schemas.microsoft.com/office/drawing/2014/main" id="{E84EA5AE-ABAF-4D8F-BF73-802E45BBF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7AD256-4C7F-48AA-9217-453991CF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Zusatzinformationen</a:t>
            </a:r>
            <a:endParaRPr lang="en-US" sz="6000" dirty="0">
              <a:solidFill>
                <a:srgbClr val="FFFFFF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414C5-19B5-4287-9139-6BFB2806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https://redenwiruebergeld.fma.gv.at/</a:t>
            </a:r>
          </a:p>
        </p:txBody>
      </p:sp>
    </p:spTree>
    <p:extLst>
      <p:ext uri="{BB962C8B-B14F-4D97-AF65-F5344CB8AC3E}">
        <p14:creationId xmlns:p14="http://schemas.microsoft.com/office/powerpoint/2010/main" val="96229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32400" y="1641752"/>
            <a:ext cx="6140449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Was war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geschehen?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0D434452-A697-484C-AA2B-3A528E3DAE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 Placeholder 10"/>
          <p:cNvSpPr txBox="1">
            <a:spLocks/>
          </p:cNvSpPr>
          <p:nvPr/>
        </p:nvSpPr>
        <p:spPr>
          <a:xfrm>
            <a:off x="5232401" y="3146399"/>
            <a:ext cx="6140449" cy="3129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In 1980er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löste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er den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größten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Skandal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bis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dato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an der NY SEC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aus.</a:t>
            </a:r>
            <a:endParaRPr lang="en-US" dirty="0">
              <a:solidFill>
                <a:schemeClr val="bg1">
                  <a:alpha val="80000"/>
                </a:schemeClr>
              </a:solidFill>
              <a:latin typeface="+mn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Außergewöhnliche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Gewinne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wurden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lukriert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Sein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Netzwerk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an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InformantInnen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informierten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vor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öffentlicher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Bekanntgabe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ihn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über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bevorstehende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Fusion/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Übernahmen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informiert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Er hat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dann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Aktien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dieser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Übernahmekandidaten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gekauft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Er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lukrierte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große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Kursgewinne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12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17B1-E75C-4DB8-9B0A-1A0AC25A777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E70B5E7-2DCE-4292-B183-B6F3ACE8F0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3250" r="-405" b="5572"/>
          <a:stretch/>
        </p:blipFill>
        <p:spPr>
          <a:xfrm>
            <a:off x="396000" y="540327"/>
            <a:ext cx="5760000" cy="5580000"/>
          </a:xfrm>
        </p:spPr>
      </p:pic>
      <p:sp>
        <p:nvSpPr>
          <p:cNvPr id="8" name="TextBox 7"/>
          <p:cNvSpPr txBox="1"/>
          <p:nvPr/>
        </p:nvSpPr>
        <p:spPr>
          <a:xfrm>
            <a:off x="7175789" y="906565"/>
            <a:ext cx="4280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Konsequenzen</a:t>
            </a:r>
            <a:r>
              <a:rPr lang="en-GB" sz="3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?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422923" y="2539572"/>
            <a:ext cx="4394128" cy="33861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Zunächst wurde er sehr reich. Aber sein Netzwerk flog auf. Er wurde von einem Gericht zu 3,5 Jahren Haft und einer Geldstrafe von über 100 </a:t>
            </a:r>
            <a:r>
              <a:rPr lang="de-DE" dirty="0" err="1"/>
              <a:t>Mio</a:t>
            </a:r>
            <a:r>
              <a:rPr lang="de-DE" dirty="0"/>
              <a:t> US$ verurteilt.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643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F62CBF4-50AA-44DE-8CED-64FB1A2DAB8F}"/>
              </a:ext>
            </a:extLst>
          </p:cNvPr>
          <p:cNvSpPr txBox="1"/>
          <p:nvPr/>
        </p:nvSpPr>
        <p:spPr>
          <a:xfrm>
            <a:off x="2247089" y="1259175"/>
            <a:ext cx="83755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INSIDER</a:t>
            </a:r>
          </a:p>
          <a:p>
            <a:pPr algn="ctr"/>
            <a:r>
              <a:rPr lang="de-AT" sz="13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TRADING</a:t>
            </a:r>
          </a:p>
        </p:txBody>
      </p:sp>
    </p:spTree>
    <p:extLst>
      <p:ext uri="{BB962C8B-B14F-4D97-AF65-F5344CB8AC3E}">
        <p14:creationId xmlns:p14="http://schemas.microsoft.com/office/powerpoint/2010/main" val="2258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4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0F458-B5FA-4AD4-88AF-A0F60B90B526}"/>
              </a:ext>
            </a:extLst>
          </p:cNvPr>
          <p:cNvSpPr/>
          <p:nvPr/>
        </p:nvSpPr>
        <p:spPr>
          <a:xfrm>
            <a:off x="4024679" y="659578"/>
            <a:ext cx="4142642" cy="6008508"/>
          </a:xfrm>
          <a:prstGeom prst="roundRect">
            <a:avLst>
              <a:gd name="adj" fmla="val 4023"/>
            </a:avLst>
          </a:prstGeom>
          <a:solidFill>
            <a:srgbClr val="755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845304-E3ED-4612-9DC9-AB12AF7EFEA7}"/>
              </a:ext>
            </a:extLst>
          </p:cNvPr>
          <p:cNvSpPr/>
          <p:nvPr/>
        </p:nvSpPr>
        <p:spPr>
          <a:xfrm>
            <a:off x="4200747" y="935146"/>
            <a:ext cx="3672114" cy="5567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F9DAD-9F2F-4ACE-90F6-7224FB2E87E5}"/>
              </a:ext>
            </a:extLst>
          </p:cNvPr>
          <p:cNvSpPr/>
          <p:nvPr/>
        </p:nvSpPr>
        <p:spPr>
          <a:xfrm>
            <a:off x="4252687" y="928915"/>
            <a:ext cx="3672114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F59AD2-E375-4278-9B83-7C7415F4A5A0}"/>
              </a:ext>
            </a:extLst>
          </p:cNvPr>
          <p:cNvSpPr/>
          <p:nvPr/>
        </p:nvSpPr>
        <p:spPr>
          <a:xfrm rot="5400000">
            <a:off x="4357347" y="1468364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A70C2-E504-4129-8AB3-E90772C0B1F0}"/>
              </a:ext>
            </a:extLst>
          </p:cNvPr>
          <p:cNvSpPr txBox="1"/>
          <p:nvPr/>
        </p:nvSpPr>
        <p:spPr>
          <a:xfrm>
            <a:off x="4980543" y="1548702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INSINDER-HANDEL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F90CD-ED20-45B8-9B61-C5605CB86E23}"/>
              </a:ext>
            </a:extLst>
          </p:cNvPr>
          <p:cNvSpPr txBox="1"/>
          <p:nvPr/>
        </p:nvSpPr>
        <p:spPr>
          <a:xfrm>
            <a:off x="4980543" y="1805046"/>
            <a:ext cx="2220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Definition,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Aufgaben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FMA,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Beteiligte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Konsequenzen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48F4C-01C2-4068-B0E7-D6D46582AC1F}"/>
              </a:ext>
            </a:extLst>
          </p:cNvPr>
          <p:cNvSpPr/>
          <p:nvPr/>
        </p:nvSpPr>
        <p:spPr>
          <a:xfrm>
            <a:off x="7413945" y="1678304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C8F92E-550E-4D1A-984D-764EAF841D96}"/>
              </a:ext>
            </a:extLst>
          </p:cNvPr>
          <p:cNvSpPr/>
          <p:nvPr/>
        </p:nvSpPr>
        <p:spPr>
          <a:xfrm rot="5400000">
            <a:off x="4357347" y="2249318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6FFC0-6FDF-40D2-A098-5060BACE17ED}"/>
              </a:ext>
            </a:extLst>
          </p:cNvPr>
          <p:cNvSpPr txBox="1"/>
          <p:nvPr/>
        </p:nvSpPr>
        <p:spPr>
          <a:xfrm>
            <a:off x="4980543" y="232965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A7442F"/>
                </a:solidFill>
                <a:latin typeface="Hand Of Sean" panose="02000500000000000000" pitchFamily="2" charset="-128"/>
                <a:ea typeface="Hand Of Sean" panose="02000500000000000000" pitchFamily="2" charset="-128"/>
              </a:defRPr>
            </a:lvl1pPr>
          </a:lstStyle>
          <a:p>
            <a:r>
              <a:rPr lang="en-US" dirty="0"/>
              <a:t>BEISPIELE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D5B1D-A182-4C0C-9860-5EF9AAD7E7A8}"/>
              </a:ext>
            </a:extLst>
          </p:cNvPr>
          <p:cNvSpPr txBox="1"/>
          <p:nvPr/>
        </p:nvSpPr>
        <p:spPr>
          <a:xfrm>
            <a:off x="4980543" y="25860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Ruttenstorfer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Stewart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9140E3-F1C1-4672-A1A4-7C28A77C7DBF}"/>
              </a:ext>
            </a:extLst>
          </p:cNvPr>
          <p:cNvSpPr/>
          <p:nvPr/>
        </p:nvSpPr>
        <p:spPr>
          <a:xfrm>
            <a:off x="7413945" y="2459258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AAA6D2-8217-4E40-861A-F4C9FC02F0F7}"/>
              </a:ext>
            </a:extLst>
          </p:cNvPr>
          <p:cNvSpPr/>
          <p:nvPr/>
        </p:nvSpPr>
        <p:spPr>
          <a:xfrm rot="5400000">
            <a:off x="4357347" y="3030272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067DF-3AAF-45EB-91B2-D6705894FB53}"/>
              </a:ext>
            </a:extLst>
          </p:cNvPr>
          <p:cNvSpPr txBox="1"/>
          <p:nvPr/>
        </p:nvSpPr>
        <p:spPr>
          <a:xfrm>
            <a:off x="4980543" y="311061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WHISTLEBLOWER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A2A4F5-2729-486A-8525-203AFF7F8275}"/>
              </a:ext>
            </a:extLst>
          </p:cNvPr>
          <p:cNvSpPr txBox="1"/>
          <p:nvPr/>
        </p:nvSpPr>
        <p:spPr>
          <a:xfrm>
            <a:off x="4980543" y="3366954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Helden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oder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Verräterß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, FMA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B6CC22-F054-48EE-9362-E44E04D3A734}"/>
              </a:ext>
            </a:extLst>
          </p:cNvPr>
          <p:cNvSpPr/>
          <p:nvPr/>
        </p:nvSpPr>
        <p:spPr>
          <a:xfrm>
            <a:off x="7413945" y="3240212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DB80EA-7E08-4B05-A89D-F2CCC3480594}"/>
              </a:ext>
            </a:extLst>
          </p:cNvPr>
          <p:cNvSpPr/>
          <p:nvPr/>
        </p:nvSpPr>
        <p:spPr>
          <a:xfrm rot="5400000">
            <a:off x="4357347" y="3811226"/>
            <a:ext cx="624599" cy="621792"/>
          </a:xfrm>
          <a:prstGeom prst="ellipse">
            <a:avLst/>
          </a:prstGeom>
          <a:solidFill>
            <a:srgbClr val="A7442F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9B8F46-23E1-4696-9FA7-11BAAFE6C8DB}"/>
              </a:ext>
            </a:extLst>
          </p:cNvPr>
          <p:cNvSpPr txBox="1"/>
          <p:nvPr/>
        </p:nvSpPr>
        <p:spPr>
          <a:xfrm>
            <a:off x="4980543" y="3891564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33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FRONT RUNNING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66B66C-6F14-466C-BD48-B2DE49B26E0D}"/>
              </a:ext>
            </a:extLst>
          </p:cNvPr>
          <p:cNvSpPr/>
          <p:nvPr/>
        </p:nvSpPr>
        <p:spPr>
          <a:xfrm>
            <a:off x="7413945" y="4021166"/>
            <a:ext cx="253484" cy="2534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AF3BC20-EDE4-4498-9D82-C24AA512FDE4}"/>
              </a:ext>
            </a:extLst>
          </p:cNvPr>
          <p:cNvGrpSpPr/>
          <p:nvPr/>
        </p:nvGrpSpPr>
        <p:grpSpPr>
          <a:xfrm>
            <a:off x="4833257" y="164998"/>
            <a:ext cx="2525485" cy="1116513"/>
            <a:chOff x="4833257" y="164998"/>
            <a:chExt cx="2525485" cy="1116513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BBEC7E-7AF7-49E6-BE41-3D9D8E2ADA6D}"/>
                </a:ext>
              </a:extLst>
            </p:cNvPr>
            <p:cNvSpPr/>
            <p:nvPr/>
          </p:nvSpPr>
          <p:spPr>
            <a:xfrm>
              <a:off x="4833257" y="164998"/>
              <a:ext cx="2525485" cy="1116513"/>
            </a:xfrm>
            <a:custGeom>
              <a:avLst/>
              <a:gdLst>
                <a:gd name="connsiteX0" fmla="*/ 1216268 w 2525485"/>
                <a:gd name="connsiteY0" fmla="*/ 0 h 1201281"/>
                <a:gd name="connsiteX1" fmla="*/ 1309216 w 2525485"/>
                <a:gd name="connsiteY1" fmla="*/ 0 h 1201281"/>
                <a:gd name="connsiteX2" fmla="*/ 1683657 w 2525485"/>
                <a:gd name="connsiteY2" fmla="*/ 374441 h 1201281"/>
                <a:gd name="connsiteX3" fmla="*/ 1683657 w 2525485"/>
                <a:gd name="connsiteY3" fmla="*/ 591681 h 1201281"/>
                <a:gd name="connsiteX4" fmla="*/ 2373085 w 2525485"/>
                <a:gd name="connsiteY4" fmla="*/ 591681 h 1201281"/>
                <a:gd name="connsiteX5" fmla="*/ 2525485 w 2525485"/>
                <a:gd name="connsiteY5" fmla="*/ 1201281 h 1201281"/>
                <a:gd name="connsiteX6" fmla="*/ 0 w 2525485"/>
                <a:gd name="connsiteY6" fmla="*/ 1201281 h 1201281"/>
                <a:gd name="connsiteX7" fmla="*/ 152400 w 2525485"/>
                <a:gd name="connsiteY7" fmla="*/ 591681 h 1201281"/>
                <a:gd name="connsiteX8" fmla="*/ 841827 w 2525485"/>
                <a:gd name="connsiteY8" fmla="*/ 591681 h 1201281"/>
                <a:gd name="connsiteX9" fmla="*/ 841827 w 2525485"/>
                <a:gd name="connsiteY9" fmla="*/ 374441 h 1201281"/>
                <a:gd name="connsiteX10" fmla="*/ 1216268 w 2525485"/>
                <a:gd name="connsiteY10" fmla="*/ 0 h 120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5485" h="1201281">
                  <a:moveTo>
                    <a:pt x="1216268" y="0"/>
                  </a:moveTo>
                  <a:lnTo>
                    <a:pt x="1309216" y="0"/>
                  </a:lnTo>
                  <a:cubicBezTo>
                    <a:pt x="1516014" y="0"/>
                    <a:pt x="1683657" y="167643"/>
                    <a:pt x="1683657" y="374441"/>
                  </a:cubicBezTo>
                  <a:lnTo>
                    <a:pt x="1683657" y="591681"/>
                  </a:lnTo>
                  <a:lnTo>
                    <a:pt x="2373085" y="591681"/>
                  </a:lnTo>
                  <a:lnTo>
                    <a:pt x="2525485" y="1201281"/>
                  </a:lnTo>
                  <a:lnTo>
                    <a:pt x="0" y="1201281"/>
                  </a:lnTo>
                  <a:lnTo>
                    <a:pt x="152400" y="591681"/>
                  </a:lnTo>
                  <a:lnTo>
                    <a:pt x="841827" y="591681"/>
                  </a:lnTo>
                  <a:lnTo>
                    <a:pt x="841827" y="374441"/>
                  </a:lnTo>
                  <a:cubicBezTo>
                    <a:pt x="841827" y="167643"/>
                    <a:pt x="1009470" y="0"/>
                    <a:pt x="1216268" y="0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335204C-72D9-4BF3-BC8D-CBC32B590DCA}"/>
                </a:ext>
              </a:extLst>
            </p:cNvPr>
            <p:cNvSpPr/>
            <p:nvPr/>
          </p:nvSpPr>
          <p:spPr>
            <a:xfrm>
              <a:off x="5958306" y="348641"/>
              <a:ext cx="275386" cy="275386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 descr="Bitcoin Silhouette">
            <a:extLst>
              <a:ext uri="{FF2B5EF4-FFF2-40B4-BE49-F238E27FC236}">
                <a16:creationId xmlns:a16="http://schemas.microsoft.com/office/drawing/2014/main" id="{F291002C-5380-42AE-9963-4A28D6681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8143" y="3844152"/>
            <a:ext cx="555940" cy="555940"/>
          </a:xfrm>
          <a:prstGeom prst="rect">
            <a:avLst/>
          </a:prstGeom>
        </p:spPr>
      </p:pic>
      <p:pic>
        <p:nvPicPr>
          <p:cNvPr id="10" name="Grafik 9" descr="Sparschwein Silhouette">
            <a:extLst>
              <a:ext uri="{FF2B5EF4-FFF2-40B4-BE49-F238E27FC236}">
                <a16:creationId xmlns:a16="http://schemas.microsoft.com/office/drawing/2014/main" id="{B609CDE4-A77A-4481-B0D7-467420F8D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8422" y="1530890"/>
            <a:ext cx="555940" cy="555940"/>
          </a:xfrm>
          <a:prstGeom prst="rect">
            <a:avLst/>
          </a:prstGeom>
        </p:spPr>
      </p:pic>
      <p:pic>
        <p:nvPicPr>
          <p:cNvPr id="13" name="Grafik 12" descr="Puzzleteile Silhouette">
            <a:extLst>
              <a:ext uri="{FF2B5EF4-FFF2-40B4-BE49-F238E27FC236}">
                <a16:creationId xmlns:a16="http://schemas.microsoft.com/office/drawing/2014/main" id="{900E8DA0-E833-4B97-910D-7A8B22486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22" y="2269653"/>
            <a:ext cx="555940" cy="555940"/>
          </a:xfrm>
          <a:prstGeom prst="rect">
            <a:avLst/>
          </a:prstGeom>
        </p:spPr>
      </p:pic>
      <p:pic>
        <p:nvPicPr>
          <p:cNvPr id="16" name="Grafik 15" descr="Darlehen Silhouette">
            <a:extLst>
              <a:ext uri="{FF2B5EF4-FFF2-40B4-BE49-F238E27FC236}">
                <a16:creationId xmlns:a16="http://schemas.microsoft.com/office/drawing/2014/main" id="{C73E7702-BB22-4831-A5AA-5F2F3454D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8422" y="3072883"/>
            <a:ext cx="555940" cy="5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Fragezeichen vor roter Wand">
            <a:extLst>
              <a:ext uri="{FF2B5EF4-FFF2-40B4-BE49-F238E27FC236}">
                <a16:creationId xmlns:a16="http://schemas.microsoft.com/office/drawing/2014/main" id="{364BFCFA-20E6-45A8-8A81-246B607F2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EE2CC2-05F4-4753-9BC6-887BA52A31DC}"/>
              </a:ext>
            </a:extLst>
          </p:cNvPr>
          <p:cNvSpPr txBox="1"/>
          <p:nvPr/>
        </p:nvSpPr>
        <p:spPr>
          <a:xfrm>
            <a:off x="617220" y="399583"/>
            <a:ext cx="63324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Was ist Insider-Handel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0805E6-2404-4126-82CE-B7C35E37B07F}"/>
              </a:ext>
            </a:extLst>
          </p:cNvPr>
          <p:cNvSpPr txBox="1"/>
          <p:nvPr/>
        </p:nvSpPr>
        <p:spPr>
          <a:xfrm>
            <a:off x="617220" y="5463579"/>
            <a:ext cx="916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 Black" panose="020B0A04020102020204" pitchFamily="34" charset="0"/>
              </a:rPr>
              <a:t>Wann ist eine Information eine Insider-Information</a:t>
            </a:r>
          </a:p>
        </p:txBody>
      </p:sp>
    </p:spTree>
    <p:extLst>
      <p:ext uri="{BB962C8B-B14F-4D97-AF65-F5344CB8AC3E}">
        <p14:creationId xmlns:p14="http://schemas.microsoft.com/office/powerpoint/2010/main" val="25823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AA201AD-133E-4EAD-B350-E544A8912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" y="3177467"/>
            <a:ext cx="3680533" cy="3680533"/>
          </a:xfrm>
          <a:prstGeom prst="rect">
            <a:avLst/>
          </a:prstGeom>
        </p:spPr>
      </p:pic>
      <p:sp>
        <p:nvSpPr>
          <p:cNvPr id="6" name="Rechteck: gefaltete Ecke 5">
            <a:extLst>
              <a:ext uri="{FF2B5EF4-FFF2-40B4-BE49-F238E27FC236}">
                <a16:creationId xmlns:a16="http://schemas.microsoft.com/office/drawing/2014/main" id="{ECA3BAF4-EE9E-463A-B074-80EA707913F8}"/>
              </a:ext>
            </a:extLst>
          </p:cNvPr>
          <p:cNvSpPr/>
          <p:nvPr/>
        </p:nvSpPr>
        <p:spPr>
          <a:xfrm flipH="1">
            <a:off x="4582885" y="200277"/>
            <a:ext cx="7315073" cy="5993694"/>
          </a:xfrm>
          <a:prstGeom prst="foldedCorner">
            <a:avLst>
              <a:gd name="adj" fmla="val 9584"/>
            </a:avLst>
          </a:prstGeom>
          <a:solidFill>
            <a:srgbClr val="A74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highlight>
                <a:srgbClr val="A7442F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BDDC62-3C89-41F9-9EDF-59E7B8EFE36D}"/>
              </a:ext>
            </a:extLst>
          </p:cNvPr>
          <p:cNvSpPr txBox="1"/>
          <p:nvPr/>
        </p:nvSpPr>
        <p:spPr>
          <a:xfrm>
            <a:off x="96810" y="200277"/>
            <a:ext cx="57063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latin typeface="STXinwei" panose="020B0503020204020204" pitchFamily="2" charset="-122"/>
                <a:ea typeface="STXinwei" panose="020B0503020204020204" pitchFamily="2" charset="-122"/>
              </a:rPr>
              <a:t>Finanzmarktaufsicht:</a:t>
            </a:r>
          </a:p>
          <a:p>
            <a:r>
              <a:rPr lang="de-DE" sz="5400" b="1" dirty="0">
                <a:effectLst/>
                <a:latin typeface="STXinwei" panose="020B0503020204020204" pitchFamily="2" charset="-122"/>
                <a:ea typeface="STXinwei" panose="020B0503020204020204" pitchFamily="2" charset="-122"/>
              </a:rPr>
              <a:t>Insider-Information</a:t>
            </a:r>
            <a:endParaRPr lang="de-AT" sz="5400" b="1" dirty="0">
              <a:effectLst/>
              <a:latin typeface="STXinwei" panose="020B0503020204020204" pitchFamily="2" charset="-122"/>
              <a:ea typeface="STXinwei" panose="020B0503020204020204" pitchFamily="2" charset="-122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77D3AC9-63E8-472D-92C2-6D67D73A1B4A}"/>
              </a:ext>
            </a:extLst>
          </p:cNvPr>
          <p:cNvGrpSpPr/>
          <p:nvPr/>
        </p:nvGrpSpPr>
        <p:grpSpPr>
          <a:xfrm>
            <a:off x="4888793" y="1700927"/>
            <a:ext cx="6676572" cy="1200329"/>
            <a:chOff x="4888793" y="1765962"/>
            <a:chExt cx="6676572" cy="1200329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EB32B80-4B37-4F53-BB61-CA8F31002CB7}"/>
                </a:ext>
              </a:extLst>
            </p:cNvPr>
            <p:cNvSpPr txBox="1"/>
            <p:nvPr/>
          </p:nvSpPr>
          <p:spPr>
            <a:xfrm>
              <a:off x="6135785" y="1765962"/>
              <a:ext cx="542958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mit Emittenten oder Finanzinstrumenten in</a:t>
              </a:r>
              <a:r>
                <a:rPr lang="de-DE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Zusammenhang</a:t>
              </a:r>
              <a:r>
                <a:rPr lang="de-DE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 stehen</a:t>
              </a:r>
            </a:p>
          </p:txBody>
        </p:sp>
        <p:pic>
          <p:nvPicPr>
            <p:cNvPr id="13" name="Grafik 12" descr="Bank Silhouette">
              <a:extLst>
                <a:ext uri="{FF2B5EF4-FFF2-40B4-BE49-F238E27FC236}">
                  <a16:creationId xmlns:a16="http://schemas.microsoft.com/office/drawing/2014/main" id="{C02183CF-8732-4E3E-AC70-72F11DA3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88793" y="1908926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468CFEA-F09C-4D0A-9D85-7EBA2034D165}"/>
              </a:ext>
            </a:extLst>
          </p:cNvPr>
          <p:cNvGrpSpPr/>
          <p:nvPr/>
        </p:nvGrpSpPr>
        <p:grpSpPr>
          <a:xfrm>
            <a:off x="4888793" y="3226248"/>
            <a:ext cx="6676572" cy="914400"/>
            <a:chOff x="4888793" y="3197124"/>
            <a:chExt cx="6676572" cy="914400"/>
          </a:xfrm>
        </p:grpSpPr>
        <p:pic>
          <p:nvPicPr>
            <p:cNvPr id="15" name="Grafik 14" descr="Aufwärtstrend Silhouette">
              <a:extLst>
                <a:ext uri="{FF2B5EF4-FFF2-40B4-BE49-F238E27FC236}">
                  <a16:creationId xmlns:a16="http://schemas.microsoft.com/office/drawing/2014/main" id="{EC035214-BE07-4F4B-84AF-4B53CFAA2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88793" y="3197124"/>
              <a:ext cx="914400" cy="914400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08A8BC2-541B-4030-8143-CBA66173D022}"/>
                </a:ext>
              </a:extLst>
            </p:cNvPr>
            <p:cNvSpPr txBox="1"/>
            <p:nvPr/>
          </p:nvSpPr>
          <p:spPr>
            <a:xfrm>
              <a:off x="6135785" y="3238826"/>
              <a:ext cx="54295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r>
                <a:rPr lang="de-DE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eeinflusst den </a:t>
              </a:r>
              <a:r>
                <a:rPr lang="de-DE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Kurs</a:t>
              </a:r>
              <a:r>
                <a:rPr lang="de-DE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 eines Wertpapiers erheblich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C9D3A2F-CAEC-421A-AC1E-FA1AE321B8BF}"/>
              </a:ext>
            </a:extLst>
          </p:cNvPr>
          <p:cNvGrpSpPr/>
          <p:nvPr/>
        </p:nvGrpSpPr>
        <p:grpSpPr>
          <a:xfrm>
            <a:off x="4888793" y="4465639"/>
            <a:ext cx="6676572" cy="1200329"/>
            <a:chOff x="4888793" y="4465639"/>
            <a:chExt cx="6676572" cy="1200329"/>
          </a:xfrm>
        </p:grpSpPr>
        <p:pic>
          <p:nvPicPr>
            <p:cNvPr id="11" name="Grafik 10" descr="Sparschwein Silhouette">
              <a:extLst>
                <a:ext uri="{FF2B5EF4-FFF2-40B4-BE49-F238E27FC236}">
                  <a16:creationId xmlns:a16="http://schemas.microsoft.com/office/drawing/2014/main" id="{DC0E275E-586C-468F-9A62-08005D8B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88793" y="4608603"/>
              <a:ext cx="914400" cy="914400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57E6B55-A6A3-4ECD-9C2E-02CDAEE5B296}"/>
                </a:ext>
              </a:extLst>
            </p:cNvPr>
            <p:cNvSpPr txBox="1"/>
            <p:nvPr/>
          </p:nvSpPr>
          <p:spPr>
            <a:xfrm>
              <a:off x="6135785" y="4465639"/>
              <a:ext cx="542958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ein verständiger Anleger würde sie als </a:t>
              </a:r>
              <a:r>
                <a:rPr lang="de-DE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Teil der Grundlage seiner Anlageentscheidungen</a:t>
              </a:r>
              <a:r>
                <a:rPr lang="de-DE" sz="24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 nutzen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1F966EC-DB9A-446C-A7B6-5626E2BC062B}"/>
              </a:ext>
            </a:extLst>
          </p:cNvPr>
          <p:cNvGrpSpPr/>
          <p:nvPr/>
        </p:nvGrpSpPr>
        <p:grpSpPr>
          <a:xfrm>
            <a:off x="4888793" y="461535"/>
            <a:ext cx="6676572" cy="914400"/>
            <a:chOff x="4888793" y="461535"/>
            <a:chExt cx="6676572" cy="914400"/>
          </a:xfrm>
        </p:grpSpPr>
        <p:pic>
          <p:nvPicPr>
            <p:cNvPr id="17" name="Grafik 16" descr="Kommentar (wichtig) Silhouette">
              <a:extLst>
                <a:ext uri="{FF2B5EF4-FFF2-40B4-BE49-F238E27FC236}">
                  <a16:creationId xmlns:a16="http://schemas.microsoft.com/office/drawing/2014/main" id="{D370A86F-769C-4064-851B-4D7AA6045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88793" y="461535"/>
              <a:ext cx="914400" cy="91440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DF2E7B6-3970-42E0-8585-7D63C928F580}"/>
                </a:ext>
              </a:extLst>
            </p:cNvPr>
            <p:cNvSpPr txBox="1"/>
            <p:nvPr/>
          </p:nvSpPr>
          <p:spPr>
            <a:xfrm>
              <a:off x="6135785" y="503237"/>
              <a:ext cx="542958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24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öffentlich nicht bekannte bzw. genau</a:t>
              </a:r>
              <a:endPara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93D4A3BF-07EC-4CB5-A461-54ED95C78201}"/>
              </a:ext>
            </a:extLst>
          </p:cNvPr>
          <p:cNvSpPr txBox="1"/>
          <p:nvPr/>
        </p:nvSpPr>
        <p:spPr>
          <a:xfrm>
            <a:off x="219409" y="6375477"/>
            <a:ext cx="8363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dirty="0"/>
              <a:t>https://www.fma.gv.at/kapitalmaerkte/marktmissbrauch/insiderhandel/</a:t>
            </a:r>
          </a:p>
        </p:txBody>
      </p:sp>
    </p:spTree>
    <p:extLst>
      <p:ext uri="{BB962C8B-B14F-4D97-AF65-F5344CB8AC3E}">
        <p14:creationId xmlns:p14="http://schemas.microsoft.com/office/powerpoint/2010/main" val="2424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Breitbild</PresentationFormat>
  <Paragraphs>135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STXinwei</vt:lpstr>
      <vt:lpstr>Arial</vt:lpstr>
      <vt:lpstr>Arial Black</vt:lpstr>
      <vt:lpstr>Calibri</vt:lpstr>
      <vt:lpstr>Calibri Light</vt:lpstr>
      <vt:lpstr>Franklin Gothic Book</vt:lpstr>
      <vt:lpstr>Franklin Gothic Heavy</vt:lpstr>
      <vt:lpstr>Hand Of Sean</vt:lpstr>
      <vt:lpstr>Playbill</vt:lpstr>
      <vt:lpstr>Raleway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Konsequenzen von Insider-Handel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Zusatzinformationen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Ursula Liska</cp:lastModifiedBy>
  <cp:revision>55</cp:revision>
  <dcterms:created xsi:type="dcterms:W3CDTF">2020-07-12T23:04:57Z</dcterms:created>
  <dcterms:modified xsi:type="dcterms:W3CDTF">2021-04-14T09:17:21Z</dcterms:modified>
</cp:coreProperties>
</file>