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82" r:id="rId3"/>
    <p:sldId id="280" r:id="rId4"/>
    <p:sldId id="286" r:id="rId5"/>
    <p:sldId id="272" r:id="rId6"/>
    <p:sldId id="288" r:id="rId7"/>
    <p:sldId id="271" r:id="rId8"/>
    <p:sldId id="268" r:id="rId9"/>
    <p:sldId id="270" r:id="rId10"/>
    <p:sldId id="297" r:id="rId11"/>
    <p:sldId id="311" r:id="rId12"/>
    <p:sldId id="264" r:id="rId13"/>
    <p:sldId id="263" r:id="rId14"/>
    <p:sldId id="285" r:id="rId15"/>
    <p:sldId id="310" r:id="rId16"/>
    <p:sldId id="292" r:id="rId17"/>
    <p:sldId id="262" r:id="rId18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94"/>
  </p:normalViewPr>
  <p:slideViewPr>
    <p:cSldViewPr snapToGrid="0" snapToObjects="1">
      <p:cViewPr varScale="1">
        <p:scale>
          <a:sx n="109" d="100"/>
          <a:sy n="109" d="100"/>
        </p:scale>
        <p:origin x="1720" y="19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90710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8915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6297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061738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3112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523530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9903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456962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79130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  <a:p>
            <a:pPr lvl="3"/>
            <a:r>
              <a:rPr lang="de-AT"/>
              <a:t>Vierte Ebene</a:t>
            </a:r>
          </a:p>
          <a:p>
            <a:pPr lvl="4"/>
            <a:r>
              <a:rPr lang="de-AT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433388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AT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587334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46315-C064-E948-8149-8EB0377B134C}" type="datetimeFigureOut">
              <a:rPr lang="de-DE" smtClean="0"/>
              <a:t>03.04.21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E2C165-A027-7D49-9050-09D43254DD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6428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Veranlagung und Wertpapiere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217779"/>
            <a:ext cx="6400800" cy="1752600"/>
          </a:xfrm>
        </p:spPr>
        <p:txBody>
          <a:bodyPr/>
          <a:lstStyle/>
          <a:p>
            <a:r>
              <a:rPr lang="de-DE" dirty="0"/>
              <a:t>4HLW</a:t>
            </a:r>
          </a:p>
          <a:p>
            <a:endParaRPr lang="de-DE" dirty="0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86200"/>
            <a:ext cx="4424947" cy="2593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3978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990" y="199200"/>
            <a:ext cx="4564209" cy="4474126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9709" y="1229197"/>
            <a:ext cx="4605122" cy="4399605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33458" y="3154124"/>
            <a:ext cx="3499552" cy="336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81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1A97E6F-AD2A-994C-BBDD-EEAC9297F4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062" y="49337"/>
            <a:ext cx="5990492" cy="639762"/>
          </a:xfrm>
        </p:spPr>
        <p:txBody>
          <a:bodyPr>
            <a:normAutofit fontScale="90000"/>
          </a:bodyPr>
          <a:lstStyle/>
          <a:p>
            <a:r>
              <a:rPr lang="de-DE" dirty="0"/>
              <a:t>Exchange </a:t>
            </a:r>
            <a:r>
              <a:rPr lang="de-DE" dirty="0" err="1"/>
              <a:t>Traded</a:t>
            </a:r>
            <a:r>
              <a:rPr lang="de-DE" dirty="0"/>
              <a:t> Fund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FC6ACBE-291B-B649-A50A-39CABB4247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8585" y="689099"/>
            <a:ext cx="8346830" cy="474785"/>
          </a:xfrm>
        </p:spPr>
        <p:txBody>
          <a:bodyPr>
            <a:normAutofit fontScale="77500" lnSpcReduction="20000"/>
          </a:bodyPr>
          <a:lstStyle/>
          <a:p>
            <a:r>
              <a:rPr lang="de-DE" sz="1600" dirty="0"/>
              <a:t>Investmentfonds: börsengehandeltes Investmentvehikel </a:t>
            </a:r>
          </a:p>
          <a:p>
            <a:r>
              <a:rPr lang="de-DE" sz="1600" dirty="0"/>
              <a:t>Passive Anlagestrategie - da ein Index nachgebildet wird (S&amp;P 500, </a:t>
            </a:r>
            <a:r>
              <a:rPr lang="de-DE" sz="1600" dirty="0" err="1"/>
              <a:t>Nasdag</a:t>
            </a:r>
            <a:r>
              <a:rPr lang="de-DE" sz="1600" dirty="0"/>
              <a:t> 100, MSCI World, DAX,…)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7DD877C2-ED2E-F842-B19D-2102993C84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70" y="1163884"/>
            <a:ext cx="7992997" cy="5529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2181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25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782045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11899" y="1659466"/>
            <a:ext cx="2666042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900"/>
            <a:ext cx="9144000" cy="666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70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0257" y="2520822"/>
            <a:ext cx="5228458" cy="347357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135466" y="601413"/>
            <a:ext cx="8843249" cy="5047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dirty="0"/>
              <a:t>Ein </a:t>
            </a:r>
            <a:r>
              <a:rPr lang="de-DE" sz="1400" b="1" dirty="0"/>
              <a:t>derivatives Finanzinstrument</a:t>
            </a:r>
            <a:r>
              <a:rPr lang="de-DE" sz="1400" dirty="0"/>
              <a:t> oder kurz </a:t>
            </a:r>
            <a:r>
              <a:rPr lang="de-DE" sz="1400" b="1" dirty="0"/>
              <a:t>Derivat (</a:t>
            </a:r>
            <a:r>
              <a:rPr lang="de-DE" sz="1400" i="1" dirty="0" err="1"/>
              <a:t>derivare</a:t>
            </a:r>
            <a:r>
              <a:rPr lang="de-DE" sz="1400" dirty="0"/>
              <a:t> ‚ableiten‘) ist ein gegenseitiger Vertrag, der seinen wirtschaftlichen Wert vom beizulegenden Zeitwert einer marktbezogenen Referenzgröße (</a:t>
            </a:r>
            <a:r>
              <a:rPr lang="de-DE" sz="1400" b="1" dirty="0"/>
              <a:t>Basiswert)</a:t>
            </a:r>
            <a:r>
              <a:rPr lang="de-DE" sz="1400" dirty="0"/>
              <a:t> ableitet. </a:t>
            </a:r>
          </a:p>
          <a:p>
            <a:endParaRPr lang="de-DE" sz="1400" dirty="0"/>
          </a:p>
          <a:p>
            <a:r>
              <a:rPr lang="de-DE" sz="1400" b="1" dirty="0"/>
              <a:t>Basiswerte: Aktien, Anleihen, Handelsgegenstände wie Rohstoffe, Devisen, Edelmetalle, ... bis hin zum Wetter </a:t>
            </a:r>
          </a:p>
          <a:p>
            <a:endParaRPr lang="de-DE" sz="1400" dirty="0"/>
          </a:p>
          <a:p>
            <a:r>
              <a:rPr lang="de-DE" sz="1400" b="1" dirty="0"/>
              <a:t>Derivatives Varianten:</a:t>
            </a:r>
          </a:p>
          <a:p>
            <a:r>
              <a:rPr lang="de-DE" sz="1400" dirty="0"/>
              <a:t>1) </a:t>
            </a:r>
            <a:r>
              <a:rPr lang="de-DE" sz="1400" dirty="0" err="1"/>
              <a:t>Futures</a:t>
            </a:r>
            <a:r>
              <a:rPr lang="de-DE" sz="1400" dirty="0"/>
              <a:t> / Forward</a:t>
            </a:r>
          </a:p>
          <a:p>
            <a:r>
              <a:rPr lang="de-DE" sz="1400" dirty="0"/>
              <a:t>2) Option: Recht eine Options auszuüben vor z.B. 25.11. </a:t>
            </a:r>
          </a:p>
          <a:p>
            <a:r>
              <a:rPr lang="de-DE" sz="1400" dirty="0"/>
              <a:t>. </a:t>
            </a:r>
            <a:r>
              <a:rPr lang="de-DE" sz="1000" dirty="0"/>
              <a:t>Optionen: Recht auf Kauf („Call“) oder Verkauf („</a:t>
            </a:r>
            <a:r>
              <a:rPr lang="de-DE" sz="1000" dirty="0" err="1"/>
              <a:t>Put</a:t>
            </a:r>
            <a:r>
              <a:rPr lang="de-DE" sz="1000" dirty="0"/>
              <a:t>“) von Werten (Aktien, Anleihen, etc.)</a:t>
            </a:r>
          </a:p>
          <a:p>
            <a:endParaRPr lang="de-DE" sz="1400" dirty="0"/>
          </a:p>
          <a:p>
            <a:r>
              <a:rPr lang="de-DE" sz="1400" dirty="0"/>
              <a:t>3) Swap: z.B. variable Zinssätze &gt; fixe Zinssätze</a:t>
            </a:r>
          </a:p>
          <a:p>
            <a:endParaRPr lang="de-DE" sz="1400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endParaRPr lang="de-DE" sz="1400" b="1" dirty="0"/>
          </a:p>
          <a:p>
            <a:r>
              <a:rPr lang="de-DE" sz="1400" b="1" dirty="0"/>
              <a:t>Wo werden sie gehandelt</a:t>
            </a:r>
            <a:r>
              <a:rPr lang="de-DE" sz="1400" dirty="0"/>
              <a:t>: Börse, oder nur </a:t>
            </a:r>
          </a:p>
          <a:p>
            <a:r>
              <a:rPr lang="de-DE" sz="1400" dirty="0"/>
              <a:t>zwischen 2 Beteiligten OTC </a:t>
            </a:r>
            <a:r>
              <a:rPr lang="de-DE" sz="1400" dirty="0" err="1"/>
              <a:t>over</a:t>
            </a:r>
            <a:r>
              <a:rPr lang="de-DE" sz="1400" dirty="0"/>
              <a:t> </a:t>
            </a:r>
            <a:r>
              <a:rPr lang="de-DE" sz="1400" dirty="0" err="1"/>
              <a:t>the</a:t>
            </a:r>
            <a:r>
              <a:rPr lang="de-DE" sz="1400" dirty="0"/>
              <a:t> </a:t>
            </a:r>
            <a:r>
              <a:rPr lang="de-DE" sz="1400" dirty="0" err="1"/>
              <a:t>counter</a:t>
            </a:r>
            <a:endParaRPr lang="de-DE" sz="1400" dirty="0"/>
          </a:p>
          <a:p>
            <a:endParaRPr lang="de-DE" sz="1400" dirty="0"/>
          </a:p>
          <a:p>
            <a:r>
              <a:rPr lang="de-DE" sz="1400" b="1" dirty="0"/>
              <a:t>Probleme:</a:t>
            </a:r>
          </a:p>
          <a:p>
            <a:r>
              <a:rPr lang="de-DE" sz="1400" dirty="0"/>
              <a:t>Finanzierung</a:t>
            </a:r>
          </a:p>
          <a:p>
            <a:r>
              <a:rPr lang="de-DE" sz="1400" dirty="0"/>
              <a:t>Insolvenzgefahr von beteiligten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457199" y="16933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Derivative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961131" y="6321591"/>
            <a:ext cx="509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Grundsatz: Kaufe nie etwas, das Du nicht verstehst!</a:t>
            </a:r>
          </a:p>
        </p:txBody>
      </p:sp>
    </p:spTree>
    <p:extLst>
      <p:ext uri="{BB962C8B-B14F-4D97-AF65-F5344CB8AC3E}">
        <p14:creationId xmlns:p14="http://schemas.microsoft.com/office/powerpoint/2010/main" val="28852749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1734" y="1030033"/>
            <a:ext cx="5117017" cy="3779034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5016" y="1030033"/>
            <a:ext cx="3317551" cy="3643866"/>
          </a:xfrm>
          <a:prstGeom prst="rect">
            <a:avLst/>
          </a:prstGeom>
        </p:spPr>
      </p:pic>
      <p:sp>
        <p:nvSpPr>
          <p:cNvPr id="8" name="Textfeld 7"/>
          <p:cNvSpPr txBox="1"/>
          <p:nvPr/>
        </p:nvSpPr>
        <p:spPr>
          <a:xfrm>
            <a:off x="457199" y="169334"/>
            <a:ext cx="11721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Derivative</a:t>
            </a:r>
          </a:p>
        </p:txBody>
      </p:sp>
      <p:sp>
        <p:nvSpPr>
          <p:cNvPr id="2" name="Textfeld 1"/>
          <p:cNvSpPr txBox="1"/>
          <p:nvPr/>
        </p:nvSpPr>
        <p:spPr>
          <a:xfrm>
            <a:off x="3199131" y="5952259"/>
            <a:ext cx="50921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Grundsatz: Kaufe nie etwas, das Du nicht verstehst!</a:t>
            </a:r>
          </a:p>
        </p:txBody>
      </p:sp>
    </p:spTree>
    <p:extLst>
      <p:ext uri="{BB962C8B-B14F-4D97-AF65-F5344CB8AC3E}">
        <p14:creationId xmlns:p14="http://schemas.microsoft.com/office/powerpoint/2010/main" val="2662477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1375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3515895" y="5641474"/>
            <a:ext cx="2192421" cy="334210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>
                <a:solidFill>
                  <a:schemeClr val="tx1"/>
                </a:solidFill>
              </a:rPr>
              <a:t>Ethik</a:t>
            </a:r>
          </a:p>
        </p:txBody>
      </p:sp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9144000" cy="679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318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5400"/>
            <a:ext cx="4632507" cy="3437021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456" y="25400"/>
            <a:ext cx="4622544" cy="3437021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462421"/>
            <a:ext cx="4519577" cy="3334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6855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853"/>
            <a:ext cx="4585368" cy="2235935"/>
          </a:xfrm>
          <a:prstGeom prst="rect">
            <a:avLst/>
          </a:prstGeom>
        </p:spPr>
      </p:pic>
      <p:pic>
        <p:nvPicPr>
          <p:cNvPr id="9" name="Bild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91934" y="832853"/>
            <a:ext cx="4252065" cy="2169695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92823"/>
            <a:ext cx="4891934" cy="3103784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548105" y="183588"/>
            <a:ext cx="220610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 err="1"/>
              <a:t>Börsegang</a:t>
            </a:r>
            <a:r>
              <a:rPr lang="de-DE" sz="2400" b="1" dirty="0"/>
              <a:t> - IPO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4E23679-2F3C-FA4A-99FF-1B8283510D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53452" y="3197568"/>
            <a:ext cx="3762301" cy="3627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1711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9144000" cy="6774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feld 10"/>
          <p:cNvSpPr txBox="1"/>
          <p:nvPr/>
        </p:nvSpPr>
        <p:spPr>
          <a:xfrm>
            <a:off x="548105" y="183588"/>
            <a:ext cx="8318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400" b="1" dirty="0"/>
              <a:t>Börsenkurse = optimales Verhältnis zw. Angebot und Nachfrage</a:t>
            </a:r>
          </a:p>
        </p:txBody>
      </p:sp>
      <p:sp>
        <p:nvSpPr>
          <p:cNvPr id="13" name="Textfeld 12"/>
          <p:cNvSpPr txBox="1"/>
          <p:nvPr/>
        </p:nvSpPr>
        <p:spPr>
          <a:xfrm>
            <a:off x="5294978" y="901700"/>
            <a:ext cx="3573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Angebot und Nachfrage nach Aktien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783" y="901700"/>
            <a:ext cx="3166533" cy="1742495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132" y="4674713"/>
            <a:ext cx="2573867" cy="1877409"/>
          </a:xfrm>
          <a:prstGeom prst="rect">
            <a:avLst/>
          </a:prstGeom>
        </p:spPr>
      </p:pic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3999" y="4674714"/>
            <a:ext cx="2934383" cy="1955118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28382" y="3758123"/>
            <a:ext cx="3139923" cy="2793999"/>
          </a:xfrm>
          <a:prstGeom prst="rect">
            <a:avLst/>
          </a:prstGeom>
        </p:spPr>
      </p:pic>
      <p:pic>
        <p:nvPicPr>
          <p:cNvPr id="7" name="Bild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9672" y="1494864"/>
            <a:ext cx="3458633" cy="1917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612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35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300" y="0"/>
            <a:ext cx="840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48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13306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Microsoft Macintosh PowerPoint</Application>
  <PresentationFormat>Bildschirmpräsentation (4:3)</PresentationFormat>
  <Paragraphs>35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0" baseType="lpstr">
      <vt:lpstr>Arial</vt:lpstr>
      <vt:lpstr>Calibri</vt:lpstr>
      <vt:lpstr>Office-Design</vt:lpstr>
      <vt:lpstr>Veranlagung und Wertpapiere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Exchange Traded Fund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Veranlagung und Wertpapiere</dc:title>
  <dc:creator>werner holzheu</dc:creator>
  <cp:lastModifiedBy>Werner Holzheu</cp:lastModifiedBy>
  <cp:revision>41</cp:revision>
  <cp:lastPrinted>2016-09-23T06:29:07Z</cp:lastPrinted>
  <dcterms:created xsi:type="dcterms:W3CDTF">2016-09-03T09:05:14Z</dcterms:created>
  <dcterms:modified xsi:type="dcterms:W3CDTF">2021-04-03T10:11:40Z</dcterms:modified>
</cp:coreProperties>
</file>