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60" r:id="rId2"/>
    <p:sldId id="257" r:id="rId3"/>
    <p:sldId id="311" r:id="rId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8364" autoAdjust="0"/>
  </p:normalViewPr>
  <p:slideViewPr>
    <p:cSldViewPr snapToGrid="0" snapToObjects="1">
      <p:cViewPr varScale="1">
        <p:scale>
          <a:sx n="97" d="100"/>
          <a:sy n="97" d="100"/>
        </p:scale>
        <p:origin x="144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90186-6A75-405D-B409-1FA7407CEE81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AT"/>
        </a:p>
      </dgm:t>
    </dgm:pt>
    <dgm:pt modelId="{8FE4E8DB-36EF-4343-9F0B-C971451A5FB7}">
      <dgm:prSet phldrT="[Text]"/>
      <dgm:spPr/>
      <dgm:t>
        <a:bodyPr/>
        <a:lstStyle/>
        <a:p>
          <a:r>
            <a:rPr lang="de-AT" dirty="0"/>
            <a:t>Zahlungsverkehr</a:t>
          </a:r>
        </a:p>
      </dgm:t>
    </dgm:pt>
    <dgm:pt modelId="{EAA4BF3B-FE6F-4632-8540-04BC25E70B6C}" type="parTrans" cxnId="{55FFF581-4276-45B9-BE46-38941EB6CF8C}">
      <dgm:prSet/>
      <dgm:spPr/>
      <dgm:t>
        <a:bodyPr/>
        <a:lstStyle/>
        <a:p>
          <a:endParaRPr lang="de-AT"/>
        </a:p>
      </dgm:t>
    </dgm:pt>
    <dgm:pt modelId="{DF887609-6712-43EA-B5D1-92EDCDA73CC7}" type="sibTrans" cxnId="{55FFF581-4276-45B9-BE46-38941EB6CF8C}">
      <dgm:prSet/>
      <dgm:spPr/>
      <dgm:t>
        <a:bodyPr/>
        <a:lstStyle/>
        <a:p>
          <a:endParaRPr lang="de-AT"/>
        </a:p>
      </dgm:t>
    </dgm:pt>
    <dgm:pt modelId="{158C82DC-C730-4C5D-97BF-274F37ED6260}">
      <dgm:prSet phldrT="[Text]"/>
      <dgm:spPr/>
      <dgm:t>
        <a:bodyPr/>
        <a:lstStyle/>
        <a:p>
          <a:r>
            <a:rPr lang="de-AT" dirty="0"/>
            <a:t>Überweisung</a:t>
          </a:r>
        </a:p>
      </dgm:t>
    </dgm:pt>
    <dgm:pt modelId="{7FF4C8DD-DA83-4094-B5A5-B27F5339F771}" type="parTrans" cxnId="{45FC390E-0A68-4794-A966-D7E7D057CDEA}">
      <dgm:prSet/>
      <dgm:spPr/>
      <dgm:t>
        <a:bodyPr/>
        <a:lstStyle/>
        <a:p>
          <a:endParaRPr lang="de-AT"/>
        </a:p>
      </dgm:t>
    </dgm:pt>
    <dgm:pt modelId="{11B9C92D-744F-4A8B-94EA-FC43D0561A03}" type="sibTrans" cxnId="{45FC390E-0A68-4794-A966-D7E7D057CDEA}">
      <dgm:prSet/>
      <dgm:spPr/>
      <dgm:t>
        <a:bodyPr/>
        <a:lstStyle/>
        <a:p>
          <a:endParaRPr lang="de-AT"/>
        </a:p>
      </dgm:t>
    </dgm:pt>
    <dgm:pt modelId="{521C95D0-E083-4BE5-9C90-0FA17A767F77}">
      <dgm:prSet phldrT="[Text]"/>
      <dgm:spPr/>
      <dgm:t>
        <a:bodyPr/>
        <a:lstStyle/>
        <a:p>
          <a:r>
            <a:rPr lang="de-AT" dirty="0"/>
            <a:t>Finanzierung</a:t>
          </a:r>
        </a:p>
      </dgm:t>
    </dgm:pt>
    <dgm:pt modelId="{464752AC-0697-477F-9172-028A1DC103F4}" type="parTrans" cxnId="{86CEAD33-A13A-4136-8D14-A96A31B66953}">
      <dgm:prSet/>
      <dgm:spPr/>
      <dgm:t>
        <a:bodyPr/>
        <a:lstStyle/>
        <a:p>
          <a:endParaRPr lang="de-AT"/>
        </a:p>
      </dgm:t>
    </dgm:pt>
    <dgm:pt modelId="{29F3731C-698A-47FA-9343-38F99CDF2E38}" type="sibTrans" cxnId="{86CEAD33-A13A-4136-8D14-A96A31B66953}">
      <dgm:prSet/>
      <dgm:spPr/>
      <dgm:t>
        <a:bodyPr/>
        <a:lstStyle/>
        <a:p>
          <a:endParaRPr lang="de-AT"/>
        </a:p>
      </dgm:t>
    </dgm:pt>
    <dgm:pt modelId="{D10D303E-4118-451A-A730-3ED6E5FE4FC3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AT" dirty="0"/>
            <a:t>Kurzfristig</a:t>
          </a:r>
        </a:p>
      </dgm:t>
    </dgm:pt>
    <dgm:pt modelId="{D5ECA5A2-9300-4C59-AA29-42FCBC16A7C9}" type="parTrans" cxnId="{1D4C6DD7-5E46-4604-B87B-61546415A45E}">
      <dgm:prSet/>
      <dgm:spPr/>
      <dgm:t>
        <a:bodyPr/>
        <a:lstStyle/>
        <a:p>
          <a:endParaRPr lang="de-AT"/>
        </a:p>
      </dgm:t>
    </dgm:pt>
    <dgm:pt modelId="{ED373558-22DA-414E-8961-CC33945172EE}" type="sibTrans" cxnId="{1D4C6DD7-5E46-4604-B87B-61546415A45E}">
      <dgm:prSet/>
      <dgm:spPr/>
      <dgm:t>
        <a:bodyPr/>
        <a:lstStyle/>
        <a:p>
          <a:endParaRPr lang="de-AT"/>
        </a:p>
      </dgm:t>
    </dgm:pt>
    <dgm:pt modelId="{2CC5423D-3881-4FB2-A7B1-3E65A380EF23}">
      <dgm:prSet phldrT="[Text]"/>
      <dgm:spPr/>
      <dgm:t>
        <a:bodyPr/>
        <a:lstStyle/>
        <a:p>
          <a:r>
            <a:rPr lang="de-AT" dirty="0"/>
            <a:t>Sonstige Dienste</a:t>
          </a:r>
        </a:p>
      </dgm:t>
    </dgm:pt>
    <dgm:pt modelId="{D42914EB-B228-4AE3-BF8B-393661BA416A}" type="parTrans" cxnId="{672A7A53-E70E-45D5-BB02-7A6163AC9511}">
      <dgm:prSet/>
      <dgm:spPr/>
      <dgm:t>
        <a:bodyPr/>
        <a:lstStyle/>
        <a:p>
          <a:endParaRPr lang="de-AT"/>
        </a:p>
      </dgm:t>
    </dgm:pt>
    <dgm:pt modelId="{FEB60B4E-1C65-4960-956D-6E135EC65A92}" type="sibTrans" cxnId="{672A7A53-E70E-45D5-BB02-7A6163AC9511}">
      <dgm:prSet/>
      <dgm:spPr/>
      <dgm:t>
        <a:bodyPr/>
        <a:lstStyle/>
        <a:p>
          <a:endParaRPr lang="de-AT"/>
        </a:p>
      </dgm:t>
    </dgm:pt>
    <dgm:pt modelId="{F6F2C1F6-8192-459E-AA81-FBB7CF4954A1}">
      <dgm:prSet phldrT="[Text]"/>
      <dgm:spPr/>
      <dgm:t>
        <a:bodyPr/>
        <a:lstStyle/>
        <a:p>
          <a:r>
            <a:rPr lang="de-AT" dirty="0"/>
            <a:t>Beratung  &amp; Vermittlung Versicherungen</a:t>
          </a:r>
        </a:p>
      </dgm:t>
    </dgm:pt>
    <dgm:pt modelId="{1A6FF6B9-3FB1-4841-9E2C-0A2C1D41367F}" type="parTrans" cxnId="{9DADBCE4-0789-47E4-9391-1CEBA33BD11D}">
      <dgm:prSet/>
      <dgm:spPr/>
      <dgm:t>
        <a:bodyPr/>
        <a:lstStyle/>
        <a:p>
          <a:endParaRPr lang="de-AT"/>
        </a:p>
      </dgm:t>
    </dgm:pt>
    <dgm:pt modelId="{80910069-00B8-422D-9FA0-1179D0F455D2}" type="sibTrans" cxnId="{9DADBCE4-0789-47E4-9391-1CEBA33BD11D}">
      <dgm:prSet/>
      <dgm:spPr/>
      <dgm:t>
        <a:bodyPr/>
        <a:lstStyle/>
        <a:p>
          <a:endParaRPr lang="de-AT"/>
        </a:p>
      </dgm:t>
    </dgm:pt>
    <dgm:pt modelId="{5D996D51-FE9B-417F-9123-15AFB974A0A5}">
      <dgm:prSet phldrT="[Text]" phldr="1"/>
      <dgm:spPr/>
      <dgm:t>
        <a:bodyPr/>
        <a:lstStyle/>
        <a:p>
          <a:pPr rtl="0"/>
          <a:endParaRPr lang="de-AT" dirty="0"/>
        </a:p>
      </dgm:t>
    </dgm:pt>
    <dgm:pt modelId="{5E69E311-7B95-4C2C-AC6A-7410EF12B53C}" type="parTrans" cxnId="{168479F6-48B6-4425-84EC-07475217A846}">
      <dgm:prSet/>
      <dgm:spPr/>
      <dgm:t>
        <a:bodyPr/>
        <a:lstStyle/>
        <a:p>
          <a:endParaRPr lang="de-AT"/>
        </a:p>
      </dgm:t>
    </dgm:pt>
    <dgm:pt modelId="{583539F1-BB40-4BFC-AEBC-FFF6677B01F0}" type="sibTrans" cxnId="{168479F6-48B6-4425-84EC-07475217A846}">
      <dgm:prSet/>
      <dgm:spPr/>
      <dgm:t>
        <a:bodyPr/>
        <a:lstStyle/>
        <a:p>
          <a:endParaRPr lang="de-AT"/>
        </a:p>
      </dgm:t>
    </dgm:pt>
    <dgm:pt modelId="{F7E85504-CF10-4B0F-9A11-309DCFB8662E}">
      <dgm:prSet/>
      <dgm:spPr/>
      <dgm:t>
        <a:bodyPr/>
        <a:lstStyle/>
        <a:p>
          <a:r>
            <a:rPr lang="de-AT" dirty="0"/>
            <a:t>Geldanlage</a:t>
          </a:r>
        </a:p>
      </dgm:t>
    </dgm:pt>
    <dgm:pt modelId="{984C4ECD-3370-4301-B1C5-B66F98FCD825}" type="parTrans" cxnId="{F6504CA3-98A4-4EDD-A593-36DB16220D3E}">
      <dgm:prSet/>
      <dgm:spPr/>
      <dgm:t>
        <a:bodyPr/>
        <a:lstStyle/>
        <a:p>
          <a:endParaRPr lang="de-AT"/>
        </a:p>
      </dgm:t>
    </dgm:pt>
    <dgm:pt modelId="{0671BC62-3DE1-4A87-B6E6-B15DC2BB6822}" type="sibTrans" cxnId="{F6504CA3-98A4-4EDD-A593-36DB16220D3E}">
      <dgm:prSet/>
      <dgm:spPr/>
      <dgm:t>
        <a:bodyPr/>
        <a:lstStyle/>
        <a:p>
          <a:endParaRPr lang="de-AT"/>
        </a:p>
      </dgm:t>
    </dgm:pt>
    <dgm:pt modelId="{E3562AFD-968F-48A7-916D-BB61B316988C}">
      <dgm:prSet phldrT="[Text]"/>
      <dgm:spPr/>
      <dgm:t>
        <a:bodyPr/>
        <a:lstStyle/>
        <a:p>
          <a:r>
            <a:rPr lang="de-AT" dirty="0"/>
            <a:t>Dauerauftrag</a:t>
          </a:r>
        </a:p>
      </dgm:t>
    </dgm:pt>
    <dgm:pt modelId="{226EDF48-6CDB-4A10-A2E3-29BBCD86ECC5}" type="parTrans" cxnId="{78D768CD-4172-433C-8FAE-A08710078211}">
      <dgm:prSet/>
      <dgm:spPr/>
      <dgm:t>
        <a:bodyPr/>
        <a:lstStyle/>
        <a:p>
          <a:endParaRPr lang="de-AT"/>
        </a:p>
      </dgm:t>
    </dgm:pt>
    <dgm:pt modelId="{1B571AC0-5C86-4CAE-B7D0-99F3BC7CC858}" type="sibTrans" cxnId="{78D768CD-4172-433C-8FAE-A08710078211}">
      <dgm:prSet/>
      <dgm:spPr/>
      <dgm:t>
        <a:bodyPr/>
        <a:lstStyle/>
        <a:p>
          <a:endParaRPr lang="de-AT"/>
        </a:p>
      </dgm:t>
    </dgm:pt>
    <dgm:pt modelId="{8FC21A04-9B1A-4607-B479-93EACB194382}">
      <dgm:prSet phldrT="[Text]"/>
      <dgm:spPr/>
      <dgm:t>
        <a:bodyPr/>
        <a:lstStyle/>
        <a:p>
          <a:r>
            <a:rPr lang="de-AT" dirty="0"/>
            <a:t>Einziehungsauftrag</a:t>
          </a:r>
        </a:p>
      </dgm:t>
    </dgm:pt>
    <dgm:pt modelId="{170DCFC8-4419-4FED-8619-C877A6CB1E4D}" type="parTrans" cxnId="{C6B3C582-EEE1-48E8-86CF-825D9BF78598}">
      <dgm:prSet/>
      <dgm:spPr/>
      <dgm:t>
        <a:bodyPr/>
        <a:lstStyle/>
        <a:p>
          <a:endParaRPr lang="de-AT"/>
        </a:p>
      </dgm:t>
    </dgm:pt>
    <dgm:pt modelId="{4EAAC4F1-B70A-4D81-989A-B5F521DA6630}" type="sibTrans" cxnId="{C6B3C582-EEE1-48E8-86CF-825D9BF78598}">
      <dgm:prSet/>
      <dgm:spPr/>
      <dgm:t>
        <a:bodyPr/>
        <a:lstStyle/>
        <a:p>
          <a:endParaRPr lang="de-AT"/>
        </a:p>
      </dgm:t>
    </dgm:pt>
    <dgm:pt modelId="{F3E3412E-1823-45BD-8E52-436E715D4739}">
      <dgm:prSet phldrT="[Text]"/>
      <dgm:spPr/>
      <dgm:t>
        <a:bodyPr/>
        <a:lstStyle/>
        <a:p>
          <a:r>
            <a:rPr lang="de-AT" dirty="0"/>
            <a:t>Bankomatkarte</a:t>
          </a:r>
        </a:p>
      </dgm:t>
    </dgm:pt>
    <dgm:pt modelId="{B70ED64A-5A46-42B3-A177-8451FEFAD34A}" type="parTrans" cxnId="{05EC9E8F-C1FD-45B6-A790-DE854EA0C63E}">
      <dgm:prSet/>
      <dgm:spPr/>
      <dgm:t>
        <a:bodyPr/>
        <a:lstStyle/>
        <a:p>
          <a:endParaRPr lang="de-AT"/>
        </a:p>
      </dgm:t>
    </dgm:pt>
    <dgm:pt modelId="{BF8EAC9C-6FE8-4166-A7B2-A79F835A1A60}" type="sibTrans" cxnId="{05EC9E8F-C1FD-45B6-A790-DE854EA0C63E}">
      <dgm:prSet/>
      <dgm:spPr/>
      <dgm:t>
        <a:bodyPr/>
        <a:lstStyle/>
        <a:p>
          <a:endParaRPr lang="de-AT"/>
        </a:p>
      </dgm:t>
    </dgm:pt>
    <dgm:pt modelId="{D4D07D79-26BE-4942-A12E-96FDB1A1DCEB}">
      <dgm:prSet phldrT="[Text]"/>
      <dgm:spPr/>
      <dgm:t>
        <a:bodyPr/>
        <a:lstStyle/>
        <a:p>
          <a:r>
            <a:rPr lang="de-AT" dirty="0"/>
            <a:t>Kreditkarte</a:t>
          </a:r>
        </a:p>
      </dgm:t>
    </dgm:pt>
    <dgm:pt modelId="{56A3CC3D-B237-405F-834A-DB2AA964F343}" type="parTrans" cxnId="{6BBA5179-9849-4E32-BBC7-1479C44472BE}">
      <dgm:prSet/>
      <dgm:spPr/>
      <dgm:t>
        <a:bodyPr/>
        <a:lstStyle/>
        <a:p>
          <a:endParaRPr lang="de-AT"/>
        </a:p>
      </dgm:t>
    </dgm:pt>
    <dgm:pt modelId="{AF2196FA-CBA2-45B9-BB9F-28D83353CA9D}" type="sibTrans" cxnId="{6BBA5179-9849-4E32-BBC7-1479C44472BE}">
      <dgm:prSet/>
      <dgm:spPr/>
      <dgm:t>
        <a:bodyPr/>
        <a:lstStyle/>
        <a:p>
          <a:endParaRPr lang="de-AT"/>
        </a:p>
      </dgm:t>
    </dgm:pt>
    <dgm:pt modelId="{55CFC0D6-829D-44C7-8807-C56645D40668}">
      <dgm:prSet phldrT="[Text]"/>
      <dgm:spPr/>
      <dgm:t>
        <a:bodyPr/>
        <a:lstStyle/>
        <a:p>
          <a:r>
            <a:rPr lang="de-AT" dirty="0"/>
            <a:t>E-Payment</a:t>
          </a:r>
        </a:p>
      </dgm:t>
    </dgm:pt>
    <dgm:pt modelId="{6822DFC3-EDC2-4D3D-BC2B-07D2CED24598}" type="parTrans" cxnId="{8A46E31D-2D02-4A93-8D53-74B0E2D87492}">
      <dgm:prSet/>
      <dgm:spPr/>
      <dgm:t>
        <a:bodyPr/>
        <a:lstStyle/>
        <a:p>
          <a:endParaRPr lang="de-AT"/>
        </a:p>
      </dgm:t>
    </dgm:pt>
    <dgm:pt modelId="{D2736BE7-CFF6-4749-8483-96DB4854AAA1}" type="sibTrans" cxnId="{8A46E31D-2D02-4A93-8D53-74B0E2D87492}">
      <dgm:prSet/>
      <dgm:spPr/>
      <dgm:t>
        <a:bodyPr/>
        <a:lstStyle/>
        <a:p>
          <a:endParaRPr lang="de-AT"/>
        </a:p>
      </dgm:t>
    </dgm:pt>
    <dgm:pt modelId="{1254E42C-C3DB-492A-BB83-2F03F6D632CB}">
      <dgm:prSet/>
      <dgm:spPr/>
      <dgm:t>
        <a:bodyPr/>
        <a:lstStyle/>
        <a:p>
          <a:r>
            <a:rPr lang="de-AT" dirty="0"/>
            <a:t>Sparkarten</a:t>
          </a:r>
        </a:p>
      </dgm:t>
    </dgm:pt>
    <dgm:pt modelId="{6FA2873E-CAA8-4B48-9F37-E012400A2E28}" type="parTrans" cxnId="{FAE33A2F-86EC-48BD-B043-5083A5D92965}">
      <dgm:prSet/>
      <dgm:spPr/>
      <dgm:t>
        <a:bodyPr/>
        <a:lstStyle/>
        <a:p>
          <a:endParaRPr lang="de-AT"/>
        </a:p>
      </dgm:t>
    </dgm:pt>
    <dgm:pt modelId="{F6AEEA26-24BC-457C-98D4-8ED2EBBDEE10}" type="sibTrans" cxnId="{FAE33A2F-86EC-48BD-B043-5083A5D92965}">
      <dgm:prSet/>
      <dgm:spPr/>
      <dgm:t>
        <a:bodyPr/>
        <a:lstStyle/>
        <a:p>
          <a:endParaRPr lang="de-AT"/>
        </a:p>
      </dgm:t>
    </dgm:pt>
    <dgm:pt modelId="{4EC4A234-65AC-4B35-8DA0-3F304F074396}">
      <dgm:prSet/>
      <dgm:spPr/>
      <dgm:t>
        <a:bodyPr/>
        <a:lstStyle/>
        <a:p>
          <a:r>
            <a:rPr lang="de-AT" dirty="0"/>
            <a:t>Sparbücher</a:t>
          </a:r>
        </a:p>
      </dgm:t>
    </dgm:pt>
    <dgm:pt modelId="{E26EBBBA-AA7E-4CFB-803B-59ADE4A87CD2}" type="parTrans" cxnId="{5C34C03D-C471-4A65-982D-4AE49B0329B9}">
      <dgm:prSet/>
      <dgm:spPr/>
      <dgm:t>
        <a:bodyPr/>
        <a:lstStyle/>
        <a:p>
          <a:endParaRPr lang="de-AT"/>
        </a:p>
      </dgm:t>
    </dgm:pt>
    <dgm:pt modelId="{5FB1445F-7247-4305-9BD8-3C3418955295}" type="sibTrans" cxnId="{5C34C03D-C471-4A65-982D-4AE49B0329B9}">
      <dgm:prSet/>
      <dgm:spPr/>
      <dgm:t>
        <a:bodyPr/>
        <a:lstStyle/>
        <a:p>
          <a:endParaRPr lang="de-AT"/>
        </a:p>
      </dgm:t>
    </dgm:pt>
    <dgm:pt modelId="{1D7FAB5D-4C38-4F56-A204-FC95748326C4}">
      <dgm:prSet/>
      <dgm:spPr/>
      <dgm:t>
        <a:bodyPr/>
        <a:lstStyle/>
        <a:p>
          <a:r>
            <a:rPr lang="de-AT" dirty="0"/>
            <a:t>Kapitalsparen</a:t>
          </a:r>
        </a:p>
      </dgm:t>
    </dgm:pt>
    <dgm:pt modelId="{61C46164-5C9C-49BA-BD24-1194A6C06107}" type="parTrans" cxnId="{4249AC98-3A31-4772-9F8D-93C4AD6D1629}">
      <dgm:prSet/>
      <dgm:spPr/>
      <dgm:t>
        <a:bodyPr/>
        <a:lstStyle/>
        <a:p>
          <a:endParaRPr lang="de-AT"/>
        </a:p>
      </dgm:t>
    </dgm:pt>
    <dgm:pt modelId="{4E42DA55-BD9F-40BE-92DB-0385A5B09BBB}" type="sibTrans" cxnId="{4249AC98-3A31-4772-9F8D-93C4AD6D1629}">
      <dgm:prSet/>
      <dgm:spPr/>
      <dgm:t>
        <a:bodyPr/>
        <a:lstStyle/>
        <a:p>
          <a:endParaRPr lang="de-AT"/>
        </a:p>
      </dgm:t>
    </dgm:pt>
    <dgm:pt modelId="{5B03654A-EAC8-4436-A92D-B12D921EA4BF}">
      <dgm:prSet/>
      <dgm:spPr/>
      <dgm:t>
        <a:bodyPr/>
        <a:lstStyle/>
        <a:p>
          <a:r>
            <a:rPr lang="de-AT" dirty="0"/>
            <a:t>Termineinlagen</a:t>
          </a:r>
        </a:p>
      </dgm:t>
    </dgm:pt>
    <dgm:pt modelId="{D923FBF8-132C-4B50-91B6-39A67315813F}" type="parTrans" cxnId="{05AC093D-19A8-4B83-AF67-CCA556F07419}">
      <dgm:prSet/>
      <dgm:spPr/>
      <dgm:t>
        <a:bodyPr/>
        <a:lstStyle/>
        <a:p>
          <a:endParaRPr lang="de-AT"/>
        </a:p>
      </dgm:t>
    </dgm:pt>
    <dgm:pt modelId="{80E4D93A-15DC-4FA0-9DF3-3FD6C131888A}" type="sibTrans" cxnId="{05AC093D-19A8-4B83-AF67-CCA556F07419}">
      <dgm:prSet/>
      <dgm:spPr/>
      <dgm:t>
        <a:bodyPr/>
        <a:lstStyle/>
        <a:p>
          <a:endParaRPr lang="de-AT"/>
        </a:p>
      </dgm:t>
    </dgm:pt>
    <dgm:pt modelId="{DD2ECD37-F82F-4556-81F2-ABC50D6AB461}">
      <dgm:prSet/>
      <dgm:spPr/>
      <dgm:t>
        <a:bodyPr/>
        <a:lstStyle/>
        <a:p>
          <a:r>
            <a:rPr lang="de-AT" dirty="0"/>
            <a:t>Fondssparen</a:t>
          </a:r>
        </a:p>
      </dgm:t>
    </dgm:pt>
    <dgm:pt modelId="{140A1049-62A6-4EBC-B05A-3E9F4D6ADCC6}" type="parTrans" cxnId="{354C11CC-2B86-4E0F-9F59-C15F3FA64AFA}">
      <dgm:prSet/>
      <dgm:spPr/>
      <dgm:t>
        <a:bodyPr/>
        <a:lstStyle/>
        <a:p>
          <a:endParaRPr lang="de-AT"/>
        </a:p>
      </dgm:t>
    </dgm:pt>
    <dgm:pt modelId="{778028E3-D53E-45E0-91C0-F15E48A1A4A6}" type="sibTrans" cxnId="{354C11CC-2B86-4E0F-9F59-C15F3FA64AFA}">
      <dgm:prSet/>
      <dgm:spPr/>
      <dgm:t>
        <a:bodyPr/>
        <a:lstStyle/>
        <a:p>
          <a:endParaRPr lang="de-AT"/>
        </a:p>
      </dgm:t>
    </dgm:pt>
    <dgm:pt modelId="{A25FC982-F7A8-41C9-8629-9C98804FC0A3}">
      <dgm:prSet/>
      <dgm:spPr/>
      <dgm:t>
        <a:bodyPr/>
        <a:lstStyle/>
        <a:p>
          <a:r>
            <a:rPr lang="de-AT" dirty="0"/>
            <a:t>Bausparen</a:t>
          </a:r>
        </a:p>
      </dgm:t>
    </dgm:pt>
    <dgm:pt modelId="{33F5526A-FA08-44B3-9507-5FD4CC83717F}" type="parTrans" cxnId="{56487EBD-1EF4-40F3-8DB9-F0D006195337}">
      <dgm:prSet/>
      <dgm:spPr/>
      <dgm:t>
        <a:bodyPr/>
        <a:lstStyle/>
        <a:p>
          <a:endParaRPr lang="de-AT"/>
        </a:p>
      </dgm:t>
    </dgm:pt>
    <dgm:pt modelId="{93FD8A9D-D55E-4CC3-859A-AABD0BF18507}" type="sibTrans" cxnId="{56487EBD-1EF4-40F3-8DB9-F0D006195337}">
      <dgm:prSet/>
      <dgm:spPr/>
      <dgm:t>
        <a:bodyPr/>
        <a:lstStyle/>
        <a:p>
          <a:endParaRPr lang="de-AT"/>
        </a:p>
      </dgm:t>
    </dgm:pt>
    <dgm:pt modelId="{6CDF20A8-B8A4-417F-8EE8-65197E171060}">
      <dgm:prSet phldrT="[Text]"/>
      <dgm:spPr/>
      <dgm:t>
        <a:bodyPr/>
        <a:lstStyle/>
        <a:p>
          <a:endParaRPr lang="de-AT" dirty="0"/>
        </a:p>
      </dgm:t>
    </dgm:pt>
    <dgm:pt modelId="{2D1CA01E-DED5-4D94-A0EA-765DE6745FA1}" type="parTrans" cxnId="{8AE95A9B-054C-4EDA-81F9-68D7D98C8371}">
      <dgm:prSet/>
      <dgm:spPr/>
      <dgm:t>
        <a:bodyPr/>
        <a:lstStyle/>
        <a:p>
          <a:endParaRPr lang="de-AT"/>
        </a:p>
      </dgm:t>
    </dgm:pt>
    <dgm:pt modelId="{0A7D28C7-EE3A-4365-A8B3-CBED488A69DA}" type="sibTrans" cxnId="{8AE95A9B-054C-4EDA-81F9-68D7D98C8371}">
      <dgm:prSet/>
      <dgm:spPr/>
      <dgm:t>
        <a:bodyPr/>
        <a:lstStyle/>
        <a:p>
          <a:endParaRPr lang="de-AT"/>
        </a:p>
      </dgm:t>
    </dgm:pt>
    <dgm:pt modelId="{46261035-EA5C-469D-B46C-AB4AC7CD51D3}">
      <dgm:prSet phldrT="[Text]"/>
      <dgm:spPr/>
      <dgm:t>
        <a:bodyPr/>
        <a:lstStyle/>
        <a:p>
          <a:r>
            <a:rPr lang="de-AT" dirty="0"/>
            <a:t>An-/Verkauf </a:t>
          </a:r>
          <a:r>
            <a:rPr lang="de-AT" dirty="0" err="1"/>
            <a:t>Fremdwährugen</a:t>
          </a:r>
          <a:endParaRPr lang="de-AT" dirty="0"/>
        </a:p>
      </dgm:t>
    </dgm:pt>
    <dgm:pt modelId="{17144804-8A07-4B5D-902F-0EDA03DB4E2E}" type="parTrans" cxnId="{9D83A62A-7735-459F-9090-884FE4A5ED5F}">
      <dgm:prSet/>
      <dgm:spPr/>
      <dgm:t>
        <a:bodyPr/>
        <a:lstStyle/>
        <a:p>
          <a:endParaRPr lang="de-AT"/>
        </a:p>
      </dgm:t>
    </dgm:pt>
    <dgm:pt modelId="{23953ADE-675A-43F1-8AD4-82ED8D5DB022}" type="sibTrans" cxnId="{9D83A62A-7735-459F-9090-884FE4A5ED5F}">
      <dgm:prSet/>
      <dgm:spPr/>
      <dgm:t>
        <a:bodyPr/>
        <a:lstStyle/>
        <a:p>
          <a:endParaRPr lang="de-AT"/>
        </a:p>
      </dgm:t>
    </dgm:pt>
    <dgm:pt modelId="{D43FB585-461A-47D3-8915-BE1385395912}">
      <dgm:prSet phldrT="[Text]"/>
      <dgm:spPr/>
      <dgm:t>
        <a:bodyPr/>
        <a:lstStyle/>
        <a:p>
          <a:r>
            <a:rPr lang="de-AT" dirty="0"/>
            <a:t>Immobilienservice</a:t>
          </a:r>
        </a:p>
      </dgm:t>
    </dgm:pt>
    <dgm:pt modelId="{6032D45F-6B5A-4AAF-A388-582165849A3F}" type="parTrans" cxnId="{30309CF9-396D-4CBA-BE85-A078445077DF}">
      <dgm:prSet/>
      <dgm:spPr/>
      <dgm:t>
        <a:bodyPr/>
        <a:lstStyle/>
        <a:p>
          <a:endParaRPr lang="de-AT"/>
        </a:p>
      </dgm:t>
    </dgm:pt>
    <dgm:pt modelId="{38C71429-AC63-4BA6-A83E-14DC366D0423}" type="sibTrans" cxnId="{30309CF9-396D-4CBA-BE85-A078445077DF}">
      <dgm:prSet/>
      <dgm:spPr/>
      <dgm:t>
        <a:bodyPr/>
        <a:lstStyle/>
        <a:p>
          <a:endParaRPr lang="de-AT"/>
        </a:p>
      </dgm:t>
    </dgm:pt>
    <dgm:pt modelId="{E4B11454-BEA3-4E7A-BC54-A88B46F0A5F0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AT" dirty="0"/>
            <a:t>Mittelfristig</a:t>
          </a:r>
        </a:p>
      </dgm:t>
    </dgm:pt>
    <dgm:pt modelId="{73175574-5BA5-44E6-B76E-46966B9F7CC5}" type="parTrans" cxnId="{822D5877-5141-4B7B-901D-88E89BB86151}">
      <dgm:prSet/>
      <dgm:spPr/>
      <dgm:t>
        <a:bodyPr/>
        <a:lstStyle/>
        <a:p>
          <a:endParaRPr lang="de-AT"/>
        </a:p>
      </dgm:t>
    </dgm:pt>
    <dgm:pt modelId="{6325FF42-F40F-41FC-B5E1-E0E0BD2993C1}" type="sibTrans" cxnId="{822D5877-5141-4B7B-901D-88E89BB86151}">
      <dgm:prSet/>
      <dgm:spPr/>
      <dgm:t>
        <a:bodyPr/>
        <a:lstStyle/>
        <a:p>
          <a:endParaRPr lang="de-AT"/>
        </a:p>
      </dgm:t>
    </dgm:pt>
    <dgm:pt modelId="{CD494C7E-542E-4B14-9C26-A8C372E43CD2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de-AT" dirty="0"/>
            <a:t>Langfristig</a:t>
          </a:r>
        </a:p>
      </dgm:t>
    </dgm:pt>
    <dgm:pt modelId="{6F9B2050-2773-4939-8E7A-09A0386DC9DD}" type="parTrans" cxnId="{883C7F81-C872-4374-B500-B8A3DA4562CA}">
      <dgm:prSet/>
      <dgm:spPr/>
      <dgm:t>
        <a:bodyPr/>
        <a:lstStyle/>
        <a:p>
          <a:endParaRPr lang="de-AT"/>
        </a:p>
      </dgm:t>
    </dgm:pt>
    <dgm:pt modelId="{A05F0442-ABDD-43D1-8E57-28707086B34C}" type="sibTrans" cxnId="{883C7F81-C872-4374-B500-B8A3DA4562CA}">
      <dgm:prSet/>
      <dgm:spPr/>
      <dgm:t>
        <a:bodyPr/>
        <a:lstStyle/>
        <a:p>
          <a:endParaRPr lang="de-AT"/>
        </a:p>
      </dgm:t>
    </dgm:pt>
    <dgm:pt modelId="{DBD609CA-9148-46D6-A7E4-F4464EE4497F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de-AT" dirty="0"/>
        </a:p>
      </dgm:t>
    </dgm:pt>
    <dgm:pt modelId="{4CCD5A09-67F8-4B87-9F41-B5C276643BDF}" type="parTrans" cxnId="{91C6D895-F554-4FF3-A293-3201587250FD}">
      <dgm:prSet/>
      <dgm:spPr/>
      <dgm:t>
        <a:bodyPr/>
        <a:lstStyle/>
        <a:p>
          <a:endParaRPr lang="de-AT"/>
        </a:p>
      </dgm:t>
    </dgm:pt>
    <dgm:pt modelId="{13FF6C4C-56B6-4B36-9C65-DA17A2298FA9}" type="sibTrans" cxnId="{91C6D895-F554-4FF3-A293-3201587250FD}">
      <dgm:prSet/>
      <dgm:spPr/>
      <dgm:t>
        <a:bodyPr/>
        <a:lstStyle/>
        <a:p>
          <a:endParaRPr lang="de-AT"/>
        </a:p>
      </dgm:t>
    </dgm:pt>
    <dgm:pt modelId="{94FC4C31-CE5C-4A56-ABEF-DD5EA7A0C4F2}" type="pres">
      <dgm:prSet presAssocID="{51990186-6A75-405D-B409-1FA7407CEE81}" presName="Name0" presStyleCnt="0">
        <dgm:presLayoutVars>
          <dgm:dir/>
          <dgm:animLvl val="lvl"/>
          <dgm:resizeHandles val="exact"/>
        </dgm:presLayoutVars>
      </dgm:prSet>
      <dgm:spPr/>
    </dgm:pt>
    <dgm:pt modelId="{AA5EAECA-58A7-45CA-AF32-12417BCFA204}" type="pres">
      <dgm:prSet presAssocID="{8FE4E8DB-36EF-4343-9F0B-C971451A5FB7}" presName="composite" presStyleCnt="0"/>
      <dgm:spPr/>
    </dgm:pt>
    <dgm:pt modelId="{5EF6EF2A-1657-4318-BCC4-22E6A5A75BB7}" type="pres">
      <dgm:prSet presAssocID="{8FE4E8DB-36EF-4343-9F0B-C971451A5FB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FF603D8-5D44-42FD-8E07-847465EA2F3E}" type="pres">
      <dgm:prSet presAssocID="{8FE4E8DB-36EF-4343-9F0B-C971451A5FB7}" presName="desTx" presStyleLbl="alignAccFollowNode1" presStyleIdx="0" presStyleCnt="4">
        <dgm:presLayoutVars>
          <dgm:bulletEnabled val="1"/>
        </dgm:presLayoutVars>
      </dgm:prSet>
      <dgm:spPr/>
    </dgm:pt>
    <dgm:pt modelId="{BE32E3BE-7D52-4F20-881A-7C93B3E632F6}" type="pres">
      <dgm:prSet presAssocID="{DF887609-6712-43EA-B5D1-92EDCDA73CC7}" presName="space" presStyleCnt="0"/>
      <dgm:spPr/>
    </dgm:pt>
    <dgm:pt modelId="{9FD90CC9-8384-4CED-BD55-A6ABF0A73BD8}" type="pres">
      <dgm:prSet presAssocID="{F7E85504-CF10-4B0F-9A11-309DCFB8662E}" presName="composite" presStyleCnt="0"/>
      <dgm:spPr/>
    </dgm:pt>
    <dgm:pt modelId="{58EB9D2C-63CD-44C1-BF2B-07AA97C83C2D}" type="pres">
      <dgm:prSet presAssocID="{F7E85504-CF10-4B0F-9A11-309DCFB8662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C9460D52-0546-48D7-BA36-72B6FC1C4186}" type="pres">
      <dgm:prSet presAssocID="{F7E85504-CF10-4B0F-9A11-309DCFB8662E}" presName="desTx" presStyleLbl="alignAccFollowNode1" presStyleIdx="1" presStyleCnt="4">
        <dgm:presLayoutVars>
          <dgm:bulletEnabled val="1"/>
        </dgm:presLayoutVars>
      </dgm:prSet>
      <dgm:spPr/>
    </dgm:pt>
    <dgm:pt modelId="{327241D0-32BC-4C6B-B2E2-C35B2BC01763}" type="pres">
      <dgm:prSet presAssocID="{0671BC62-3DE1-4A87-B6E6-B15DC2BB6822}" presName="space" presStyleCnt="0"/>
      <dgm:spPr/>
    </dgm:pt>
    <dgm:pt modelId="{25E5FDB8-978F-4F6F-8BD4-68E64D91953C}" type="pres">
      <dgm:prSet presAssocID="{521C95D0-E083-4BE5-9C90-0FA17A767F77}" presName="composite" presStyleCnt="0"/>
      <dgm:spPr/>
    </dgm:pt>
    <dgm:pt modelId="{4041527B-B07E-428C-B8B8-282390C63AF2}" type="pres">
      <dgm:prSet presAssocID="{521C95D0-E083-4BE5-9C90-0FA17A767F77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85D9200-432F-4218-9E37-D08E9FFD8E94}" type="pres">
      <dgm:prSet presAssocID="{521C95D0-E083-4BE5-9C90-0FA17A767F77}" presName="desTx" presStyleLbl="alignAccFollowNode1" presStyleIdx="2" presStyleCnt="4">
        <dgm:presLayoutVars>
          <dgm:bulletEnabled val="1"/>
        </dgm:presLayoutVars>
      </dgm:prSet>
      <dgm:spPr/>
    </dgm:pt>
    <dgm:pt modelId="{51DE5DD1-BC82-4068-84B9-738BA0B2D34B}" type="pres">
      <dgm:prSet presAssocID="{29F3731C-698A-47FA-9343-38F99CDF2E38}" presName="space" presStyleCnt="0"/>
      <dgm:spPr/>
    </dgm:pt>
    <dgm:pt modelId="{F5C96345-51DE-4691-9F4D-7946842852B4}" type="pres">
      <dgm:prSet presAssocID="{2CC5423D-3881-4FB2-A7B1-3E65A380EF23}" presName="composite" presStyleCnt="0"/>
      <dgm:spPr/>
    </dgm:pt>
    <dgm:pt modelId="{3DD5768A-6072-4FAE-8659-3BF1BBCBA762}" type="pres">
      <dgm:prSet presAssocID="{2CC5423D-3881-4FB2-A7B1-3E65A380EF2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22077C07-1F33-4155-A20E-BD86A772F12E}" type="pres">
      <dgm:prSet presAssocID="{2CC5423D-3881-4FB2-A7B1-3E65A380EF23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5FC390E-0A68-4794-A966-D7E7D057CDEA}" srcId="{8FE4E8DB-36EF-4343-9F0B-C971451A5FB7}" destId="{158C82DC-C730-4C5D-97BF-274F37ED6260}" srcOrd="0" destOrd="0" parTransId="{7FF4C8DD-DA83-4094-B5A5-B27F5339F771}" sibTransId="{11B9C92D-744F-4A8B-94EA-FC43D0561A03}"/>
    <dgm:cxn modelId="{646C0A11-A493-4DDC-A14F-226C8BB2F2F9}" type="presOf" srcId="{D4D07D79-26BE-4942-A12E-96FDB1A1DCEB}" destId="{DFF603D8-5D44-42FD-8E07-847465EA2F3E}" srcOrd="0" destOrd="4" presId="urn:microsoft.com/office/officeart/2005/8/layout/hList1"/>
    <dgm:cxn modelId="{AC169D18-3DB4-4F0F-BE98-B98B1DE635D7}" type="presOf" srcId="{2CC5423D-3881-4FB2-A7B1-3E65A380EF23}" destId="{3DD5768A-6072-4FAE-8659-3BF1BBCBA762}" srcOrd="0" destOrd="0" presId="urn:microsoft.com/office/officeart/2005/8/layout/hList1"/>
    <dgm:cxn modelId="{B249C41C-DE04-4405-A88F-FC6EBC32682D}" type="presOf" srcId="{55CFC0D6-829D-44C7-8807-C56645D40668}" destId="{DFF603D8-5D44-42FD-8E07-847465EA2F3E}" srcOrd="0" destOrd="5" presId="urn:microsoft.com/office/officeart/2005/8/layout/hList1"/>
    <dgm:cxn modelId="{8A46E31D-2D02-4A93-8D53-74B0E2D87492}" srcId="{8FE4E8DB-36EF-4343-9F0B-C971451A5FB7}" destId="{55CFC0D6-829D-44C7-8807-C56645D40668}" srcOrd="5" destOrd="0" parTransId="{6822DFC3-EDC2-4D3D-BC2B-07D2CED24598}" sibTransId="{D2736BE7-CFF6-4749-8483-96DB4854AAA1}"/>
    <dgm:cxn modelId="{016B9D21-E8A7-40C1-8AFD-6CEE58312BBF}" type="presOf" srcId="{E3562AFD-968F-48A7-916D-BB61B316988C}" destId="{DFF603D8-5D44-42FD-8E07-847465EA2F3E}" srcOrd="0" destOrd="1" presId="urn:microsoft.com/office/officeart/2005/8/layout/hList1"/>
    <dgm:cxn modelId="{0BF75B28-4DE4-4C12-8F01-EFF4DD9228A7}" type="presOf" srcId="{F3E3412E-1823-45BD-8E52-436E715D4739}" destId="{DFF603D8-5D44-42FD-8E07-847465EA2F3E}" srcOrd="0" destOrd="3" presId="urn:microsoft.com/office/officeart/2005/8/layout/hList1"/>
    <dgm:cxn modelId="{1A590129-7BD4-4913-AF82-976AD3AFDFE3}" type="presOf" srcId="{5B03654A-EAC8-4436-A92D-B12D921EA4BF}" destId="{C9460D52-0546-48D7-BA36-72B6FC1C4186}" srcOrd="0" destOrd="3" presId="urn:microsoft.com/office/officeart/2005/8/layout/hList1"/>
    <dgm:cxn modelId="{9D83A62A-7735-459F-9090-884FE4A5ED5F}" srcId="{2CC5423D-3881-4FB2-A7B1-3E65A380EF23}" destId="{46261035-EA5C-469D-B46C-AB4AC7CD51D3}" srcOrd="1" destOrd="0" parTransId="{17144804-8A07-4B5D-902F-0EDA03DB4E2E}" sibTransId="{23953ADE-675A-43F1-8AD4-82ED8D5DB022}"/>
    <dgm:cxn modelId="{FAE33A2F-86EC-48BD-B043-5083A5D92965}" srcId="{F7E85504-CF10-4B0F-9A11-309DCFB8662E}" destId="{1254E42C-C3DB-492A-BB83-2F03F6D632CB}" srcOrd="0" destOrd="0" parTransId="{6FA2873E-CAA8-4B48-9F37-E012400A2E28}" sibTransId="{F6AEEA26-24BC-457C-98D4-8ED2EBBDEE10}"/>
    <dgm:cxn modelId="{60EA9632-ED17-48CB-B8A4-8B7A540BBF81}" type="presOf" srcId="{DD2ECD37-F82F-4556-81F2-ABC50D6AB461}" destId="{C9460D52-0546-48D7-BA36-72B6FC1C4186}" srcOrd="0" destOrd="4" presId="urn:microsoft.com/office/officeart/2005/8/layout/hList1"/>
    <dgm:cxn modelId="{86CEAD33-A13A-4136-8D14-A96A31B66953}" srcId="{51990186-6A75-405D-B409-1FA7407CEE81}" destId="{521C95D0-E083-4BE5-9C90-0FA17A767F77}" srcOrd="2" destOrd="0" parTransId="{464752AC-0697-477F-9172-028A1DC103F4}" sibTransId="{29F3731C-698A-47FA-9343-38F99CDF2E38}"/>
    <dgm:cxn modelId="{05AC093D-19A8-4B83-AF67-CCA556F07419}" srcId="{F7E85504-CF10-4B0F-9A11-309DCFB8662E}" destId="{5B03654A-EAC8-4436-A92D-B12D921EA4BF}" srcOrd="3" destOrd="0" parTransId="{D923FBF8-132C-4B50-91B6-39A67315813F}" sibTransId="{80E4D93A-15DC-4FA0-9DF3-3FD6C131888A}"/>
    <dgm:cxn modelId="{5C34C03D-C471-4A65-982D-4AE49B0329B9}" srcId="{F7E85504-CF10-4B0F-9A11-309DCFB8662E}" destId="{4EC4A234-65AC-4B35-8DA0-3F304F074396}" srcOrd="1" destOrd="0" parTransId="{E26EBBBA-AA7E-4CFB-803B-59ADE4A87CD2}" sibTransId="{5FB1445F-7247-4305-9BD8-3C3418955295}"/>
    <dgm:cxn modelId="{B8941443-63C2-423F-BB66-0F42694AC941}" type="presOf" srcId="{A25FC982-F7A8-41C9-8629-9C98804FC0A3}" destId="{C9460D52-0546-48D7-BA36-72B6FC1C4186}" srcOrd="0" destOrd="5" presId="urn:microsoft.com/office/officeart/2005/8/layout/hList1"/>
    <dgm:cxn modelId="{07F63847-4B6C-404F-B235-1CBA1FE85430}" type="presOf" srcId="{1254E42C-C3DB-492A-BB83-2F03F6D632CB}" destId="{C9460D52-0546-48D7-BA36-72B6FC1C4186}" srcOrd="0" destOrd="0" presId="urn:microsoft.com/office/officeart/2005/8/layout/hList1"/>
    <dgm:cxn modelId="{D7C3DF48-BEDC-4339-8D8D-5A6C58E918DA}" type="presOf" srcId="{51990186-6A75-405D-B409-1FA7407CEE81}" destId="{94FC4C31-CE5C-4A56-ABEF-DD5EA7A0C4F2}" srcOrd="0" destOrd="0" presId="urn:microsoft.com/office/officeart/2005/8/layout/hList1"/>
    <dgm:cxn modelId="{672A7A53-E70E-45D5-BB02-7A6163AC9511}" srcId="{51990186-6A75-405D-B409-1FA7407CEE81}" destId="{2CC5423D-3881-4FB2-A7B1-3E65A380EF23}" srcOrd="3" destOrd="0" parTransId="{D42914EB-B228-4AE3-BF8B-393661BA416A}" sibTransId="{FEB60B4E-1C65-4960-956D-6E135EC65A92}"/>
    <dgm:cxn modelId="{9969B55C-9A9C-46A0-9FDB-98702A106FB3}" type="presOf" srcId="{E4B11454-BEA3-4E7A-BC54-A88B46F0A5F0}" destId="{485D9200-432F-4218-9E37-D08E9FFD8E94}" srcOrd="0" destOrd="1" presId="urn:microsoft.com/office/officeart/2005/8/layout/hList1"/>
    <dgm:cxn modelId="{8D531F63-5202-4F7A-B218-01713201A362}" type="presOf" srcId="{521C95D0-E083-4BE5-9C90-0FA17A767F77}" destId="{4041527B-B07E-428C-B8B8-282390C63AF2}" srcOrd="0" destOrd="0" presId="urn:microsoft.com/office/officeart/2005/8/layout/hList1"/>
    <dgm:cxn modelId="{CADB3963-FBD2-49BA-9414-3FC91045803D}" type="presOf" srcId="{158C82DC-C730-4C5D-97BF-274F37ED6260}" destId="{DFF603D8-5D44-42FD-8E07-847465EA2F3E}" srcOrd="0" destOrd="0" presId="urn:microsoft.com/office/officeart/2005/8/layout/hList1"/>
    <dgm:cxn modelId="{2A1E2C6B-D203-4E4E-89D0-6DF714D27D6F}" type="presOf" srcId="{D10D303E-4118-451A-A730-3ED6E5FE4FC3}" destId="{485D9200-432F-4218-9E37-D08E9FFD8E94}" srcOrd="0" destOrd="0" presId="urn:microsoft.com/office/officeart/2005/8/layout/hList1"/>
    <dgm:cxn modelId="{FDBF6971-2630-4EDD-A33E-F57DDA8BCD87}" type="presOf" srcId="{CD494C7E-542E-4B14-9C26-A8C372E43CD2}" destId="{485D9200-432F-4218-9E37-D08E9FFD8E94}" srcOrd="0" destOrd="2" presId="urn:microsoft.com/office/officeart/2005/8/layout/hList1"/>
    <dgm:cxn modelId="{822D5877-5141-4B7B-901D-88E89BB86151}" srcId="{521C95D0-E083-4BE5-9C90-0FA17A767F77}" destId="{E4B11454-BEA3-4E7A-BC54-A88B46F0A5F0}" srcOrd="1" destOrd="0" parTransId="{73175574-5BA5-44E6-B76E-46966B9F7CC5}" sibTransId="{6325FF42-F40F-41FC-B5E1-E0E0BD2993C1}"/>
    <dgm:cxn modelId="{6BBA5179-9849-4E32-BBC7-1479C44472BE}" srcId="{8FE4E8DB-36EF-4343-9F0B-C971451A5FB7}" destId="{D4D07D79-26BE-4942-A12E-96FDB1A1DCEB}" srcOrd="4" destOrd="0" parTransId="{56A3CC3D-B237-405F-834A-DB2AA964F343}" sibTransId="{AF2196FA-CBA2-45B9-BB9F-28D83353CA9D}"/>
    <dgm:cxn modelId="{883C7F81-C872-4374-B500-B8A3DA4562CA}" srcId="{521C95D0-E083-4BE5-9C90-0FA17A767F77}" destId="{CD494C7E-542E-4B14-9C26-A8C372E43CD2}" srcOrd="2" destOrd="0" parTransId="{6F9B2050-2773-4939-8E7A-09A0386DC9DD}" sibTransId="{A05F0442-ABDD-43D1-8E57-28707086B34C}"/>
    <dgm:cxn modelId="{55FFF581-4276-45B9-BE46-38941EB6CF8C}" srcId="{51990186-6A75-405D-B409-1FA7407CEE81}" destId="{8FE4E8DB-36EF-4343-9F0B-C971451A5FB7}" srcOrd="0" destOrd="0" parTransId="{EAA4BF3B-FE6F-4632-8540-04BC25E70B6C}" sibTransId="{DF887609-6712-43EA-B5D1-92EDCDA73CC7}"/>
    <dgm:cxn modelId="{C6B3C582-EEE1-48E8-86CF-825D9BF78598}" srcId="{8FE4E8DB-36EF-4343-9F0B-C971451A5FB7}" destId="{8FC21A04-9B1A-4607-B479-93EACB194382}" srcOrd="2" destOrd="0" parTransId="{170DCFC8-4419-4FED-8619-C877A6CB1E4D}" sibTransId="{4EAAC4F1-B70A-4D81-989A-B5F521DA6630}"/>
    <dgm:cxn modelId="{05EC9E8F-C1FD-45B6-A790-DE854EA0C63E}" srcId="{8FE4E8DB-36EF-4343-9F0B-C971451A5FB7}" destId="{F3E3412E-1823-45BD-8E52-436E715D4739}" srcOrd="3" destOrd="0" parTransId="{B70ED64A-5A46-42B3-A177-8451FEFAD34A}" sibTransId="{BF8EAC9C-6FE8-4166-A7B2-A79F835A1A60}"/>
    <dgm:cxn modelId="{91C6D895-F554-4FF3-A293-3201587250FD}" srcId="{521C95D0-E083-4BE5-9C90-0FA17A767F77}" destId="{DBD609CA-9148-46D6-A7E4-F4464EE4497F}" srcOrd="3" destOrd="0" parTransId="{4CCD5A09-67F8-4B87-9F41-B5C276643BDF}" sibTransId="{13FF6C4C-56B6-4B36-9C65-DA17A2298FA9}"/>
    <dgm:cxn modelId="{4249AC98-3A31-4772-9F8D-93C4AD6D1629}" srcId="{F7E85504-CF10-4B0F-9A11-309DCFB8662E}" destId="{1D7FAB5D-4C38-4F56-A204-FC95748326C4}" srcOrd="2" destOrd="0" parTransId="{61C46164-5C9C-49BA-BD24-1194A6C06107}" sibTransId="{4E42DA55-BD9F-40BE-92DB-0385A5B09BBB}"/>
    <dgm:cxn modelId="{8AE95A9B-054C-4EDA-81F9-68D7D98C8371}" srcId="{521C95D0-E083-4BE5-9C90-0FA17A767F77}" destId="{6CDF20A8-B8A4-417F-8EE8-65197E171060}" srcOrd="4" destOrd="0" parTransId="{2D1CA01E-DED5-4D94-A0EA-765DE6745FA1}" sibTransId="{0A7D28C7-EE3A-4365-A8B3-CBED488A69DA}"/>
    <dgm:cxn modelId="{23A715A1-1976-47C4-B5F1-896C1516CCB3}" type="presOf" srcId="{8FE4E8DB-36EF-4343-9F0B-C971451A5FB7}" destId="{5EF6EF2A-1657-4318-BCC4-22E6A5A75BB7}" srcOrd="0" destOrd="0" presId="urn:microsoft.com/office/officeart/2005/8/layout/hList1"/>
    <dgm:cxn modelId="{F6504CA3-98A4-4EDD-A593-36DB16220D3E}" srcId="{51990186-6A75-405D-B409-1FA7407CEE81}" destId="{F7E85504-CF10-4B0F-9A11-309DCFB8662E}" srcOrd="1" destOrd="0" parTransId="{984C4ECD-3370-4301-B1C5-B66F98FCD825}" sibTransId="{0671BC62-3DE1-4A87-B6E6-B15DC2BB6822}"/>
    <dgm:cxn modelId="{C9684BB4-A34A-478E-851A-D6581BE2F14D}" type="presOf" srcId="{F7E85504-CF10-4B0F-9A11-309DCFB8662E}" destId="{58EB9D2C-63CD-44C1-BF2B-07AA97C83C2D}" srcOrd="0" destOrd="0" presId="urn:microsoft.com/office/officeart/2005/8/layout/hList1"/>
    <dgm:cxn modelId="{B630AAB5-810B-483C-86C9-BA65FB7C7B46}" type="presOf" srcId="{D43FB585-461A-47D3-8915-BE1385395912}" destId="{22077C07-1F33-4155-A20E-BD86A772F12E}" srcOrd="0" destOrd="2" presId="urn:microsoft.com/office/officeart/2005/8/layout/hList1"/>
    <dgm:cxn modelId="{E05ECAB5-CD7C-4993-8271-5583D8D67292}" type="presOf" srcId="{8FC21A04-9B1A-4607-B479-93EACB194382}" destId="{DFF603D8-5D44-42FD-8E07-847465EA2F3E}" srcOrd="0" destOrd="2" presId="urn:microsoft.com/office/officeart/2005/8/layout/hList1"/>
    <dgm:cxn modelId="{218095B6-5C97-4E52-886A-0A8EBB9D0139}" type="presOf" srcId="{6CDF20A8-B8A4-417F-8EE8-65197E171060}" destId="{485D9200-432F-4218-9E37-D08E9FFD8E94}" srcOrd="0" destOrd="4" presId="urn:microsoft.com/office/officeart/2005/8/layout/hList1"/>
    <dgm:cxn modelId="{56487EBD-1EF4-40F3-8DB9-F0D006195337}" srcId="{F7E85504-CF10-4B0F-9A11-309DCFB8662E}" destId="{A25FC982-F7A8-41C9-8629-9C98804FC0A3}" srcOrd="5" destOrd="0" parTransId="{33F5526A-FA08-44B3-9507-5FD4CC83717F}" sibTransId="{93FD8A9D-D55E-4CC3-859A-AABD0BF18507}"/>
    <dgm:cxn modelId="{7C7AE6C0-C8AD-41A6-9F10-8056D3B08E5B}" type="presOf" srcId="{4EC4A234-65AC-4B35-8DA0-3F304F074396}" destId="{C9460D52-0546-48D7-BA36-72B6FC1C4186}" srcOrd="0" destOrd="1" presId="urn:microsoft.com/office/officeart/2005/8/layout/hList1"/>
    <dgm:cxn modelId="{354C11CC-2B86-4E0F-9F59-C15F3FA64AFA}" srcId="{F7E85504-CF10-4B0F-9A11-309DCFB8662E}" destId="{DD2ECD37-F82F-4556-81F2-ABC50D6AB461}" srcOrd="4" destOrd="0" parTransId="{140A1049-62A6-4EBC-B05A-3E9F4D6ADCC6}" sibTransId="{778028E3-D53E-45E0-91C0-F15E48A1A4A6}"/>
    <dgm:cxn modelId="{78D768CD-4172-433C-8FAE-A08710078211}" srcId="{8FE4E8DB-36EF-4343-9F0B-C971451A5FB7}" destId="{E3562AFD-968F-48A7-916D-BB61B316988C}" srcOrd="1" destOrd="0" parTransId="{226EDF48-6CDB-4A10-A2E3-29BBCD86ECC5}" sibTransId="{1B571AC0-5C86-4CAE-B7D0-99F3BC7CC858}"/>
    <dgm:cxn modelId="{47373BD3-E79C-47F4-8AEB-2F7B0D8BB672}" type="presOf" srcId="{46261035-EA5C-469D-B46C-AB4AC7CD51D3}" destId="{22077C07-1F33-4155-A20E-BD86A772F12E}" srcOrd="0" destOrd="1" presId="urn:microsoft.com/office/officeart/2005/8/layout/hList1"/>
    <dgm:cxn modelId="{1D4C6DD7-5E46-4604-B87B-61546415A45E}" srcId="{521C95D0-E083-4BE5-9C90-0FA17A767F77}" destId="{D10D303E-4118-451A-A730-3ED6E5FE4FC3}" srcOrd="0" destOrd="0" parTransId="{D5ECA5A2-9300-4C59-AA29-42FCBC16A7C9}" sibTransId="{ED373558-22DA-414E-8961-CC33945172EE}"/>
    <dgm:cxn modelId="{9DADBCE4-0789-47E4-9391-1CEBA33BD11D}" srcId="{2CC5423D-3881-4FB2-A7B1-3E65A380EF23}" destId="{F6F2C1F6-8192-459E-AA81-FBB7CF4954A1}" srcOrd="0" destOrd="0" parTransId="{1A6FF6B9-3FB1-4841-9E2C-0A2C1D41367F}" sibTransId="{80910069-00B8-422D-9FA0-1179D0F455D2}"/>
    <dgm:cxn modelId="{7B36D9E7-865C-4F0A-823A-3972BCE1F200}" type="presOf" srcId="{5D996D51-FE9B-417F-9123-15AFB974A0A5}" destId="{22077C07-1F33-4155-A20E-BD86A772F12E}" srcOrd="0" destOrd="3" presId="urn:microsoft.com/office/officeart/2005/8/layout/hList1"/>
    <dgm:cxn modelId="{4AA383F2-3FF0-4F28-9226-3320925F24F0}" type="presOf" srcId="{DBD609CA-9148-46D6-A7E4-F4464EE4497F}" destId="{485D9200-432F-4218-9E37-D08E9FFD8E94}" srcOrd="0" destOrd="3" presId="urn:microsoft.com/office/officeart/2005/8/layout/hList1"/>
    <dgm:cxn modelId="{168479F6-48B6-4425-84EC-07475217A846}" srcId="{2CC5423D-3881-4FB2-A7B1-3E65A380EF23}" destId="{5D996D51-FE9B-417F-9123-15AFB974A0A5}" srcOrd="3" destOrd="0" parTransId="{5E69E311-7B95-4C2C-AC6A-7410EF12B53C}" sibTransId="{583539F1-BB40-4BFC-AEBC-FFF6677B01F0}"/>
    <dgm:cxn modelId="{30309CF9-396D-4CBA-BE85-A078445077DF}" srcId="{2CC5423D-3881-4FB2-A7B1-3E65A380EF23}" destId="{D43FB585-461A-47D3-8915-BE1385395912}" srcOrd="2" destOrd="0" parTransId="{6032D45F-6B5A-4AAF-A388-582165849A3F}" sibTransId="{38C71429-AC63-4BA6-A83E-14DC366D0423}"/>
    <dgm:cxn modelId="{838494FA-1663-4BBA-9150-0D4DB8F886D4}" type="presOf" srcId="{1D7FAB5D-4C38-4F56-A204-FC95748326C4}" destId="{C9460D52-0546-48D7-BA36-72B6FC1C4186}" srcOrd="0" destOrd="2" presId="urn:microsoft.com/office/officeart/2005/8/layout/hList1"/>
    <dgm:cxn modelId="{B0EE57FF-0C51-4A75-9381-3CF70EEE3F31}" type="presOf" srcId="{F6F2C1F6-8192-459E-AA81-FBB7CF4954A1}" destId="{22077C07-1F33-4155-A20E-BD86A772F12E}" srcOrd="0" destOrd="0" presId="urn:microsoft.com/office/officeart/2005/8/layout/hList1"/>
    <dgm:cxn modelId="{529A4848-56FB-406D-B1EF-B9B1954C3EFE}" type="presParOf" srcId="{94FC4C31-CE5C-4A56-ABEF-DD5EA7A0C4F2}" destId="{AA5EAECA-58A7-45CA-AF32-12417BCFA204}" srcOrd="0" destOrd="0" presId="urn:microsoft.com/office/officeart/2005/8/layout/hList1"/>
    <dgm:cxn modelId="{A5975D6C-942C-422D-8C58-8DDE0323C9E1}" type="presParOf" srcId="{AA5EAECA-58A7-45CA-AF32-12417BCFA204}" destId="{5EF6EF2A-1657-4318-BCC4-22E6A5A75BB7}" srcOrd="0" destOrd="0" presId="urn:microsoft.com/office/officeart/2005/8/layout/hList1"/>
    <dgm:cxn modelId="{6AC85A80-F391-4E8A-873F-40C42E9CBAF0}" type="presParOf" srcId="{AA5EAECA-58A7-45CA-AF32-12417BCFA204}" destId="{DFF603D8-5D44-42FD-8E07-847465EA2F3E}" srcOrd="1" destOrd="0" presId="urn:microsoft.com/office/officeart/2005/8/layout/hList1"/>
    <dgm:cxn modelId="{CB479407-103C-441E-AC68-13A6929817EF}" type="presParOf" srcId="{94FC4C31-CE5C-4A56-ABEF-DD5EA7A0C4F2}" destId="{BE32E3BE-7D52-4F20-881A-7C93B3E632F6}" srcOrd="1" destOrd="0" presId="urn:microsoft.com/office/officeart/2005/8/layout/hList1"/>
    <dgm:cxn modelId="{0B92614E-56A4-4932-9082-CD3287C8C3B0}" type="presParOf" srcId="{94FC4C31-CE5C-4A56-ABEF-DD5EA7A0C4F2}" destId="{9FD90CC9-8384-4CED-BD55-A6ABF0A73BD8}" srcOrd="2" destOrd="0" presId="urn:microsoft.com/office/officeart/2005/8/layout/hList1"/>
    <dgm:cxn modelId="{ABE96939-103C-4973-9912-3B19FBBD0970}" type="presParOf" srcId="{9FD90CC9-8384-4CED-BD55-A6ABF0A73BD8}" destId="{58EB9D2C-63CD-44C1-BF2B-07AA97C83C2D}" srcOrd="0" destOrd="0" presId="urn:microsoft.com/office/officeart/2005/8/layout/hList1"/>
    <dgm:cxn modelId="{6B20D644-96D4-4DC5-9763-DD54FE5E3647}" type="presParOf" srcId="{9FD90CC9-8384-4CED-BD55-A6ABF0A73BD8}" destId="{C9460D52-0546-48D7-BA36-72B6FC1C4186}" srcOrd="1" destOrd="0" presId="urn:microsoft.com/office/officeart/2005/8/layout/hList1"/>
    <dgm:cxn modelId="{91A237F0-4BB7-4659-A504-A1BF1644A24E}" type="presParOf" srcId="{94FC4C31-CE5C-4A56-ABEF-DD5EA7A0C4F2}" destId="{327241D0-32BC-4C6B-B2E2-C35B2BC01763}" srcOrd="3" destOrd="0" presId="urn:microsoft.com/office/officeart/2005/8/layout/hList1"/>
    <dgm:cxn modelId="{BAA07D7D-F2CE-4AA8-AC0C-91B6A96BD724}" type="presParOf" srcId="{94FC4C31-CE5C-4A56-ABEF-DD5EA7A0C4F2}" destId="{25E5FDB8-978F-4F6F-8BD4-68E64D91953C}" srcOrd="4" destOrd="0" presId="urn:microsoft.com/office/officeart/2005/8/layout/hList1"/>
    <dgm:cxn modelId="{C8795677-D5DB-4B37-901E-5F2DA4A2FC5A}" type="presParOf" srcId="{25E5FDB8-978F-4F6F-8BD4-68E64D91953C}" destId="{4041527B-B07E-428C-B8B8-282390C63AF2}" srcOrd="0" destOrd="0" presId="urn:microsoft.com/office/officeart/2005/8/layout/hList1"/>
    <dgm:cxn modelId="{224B4971-85FB-4A38-BB04-D266B846A34C}" type="presParOf" srcId="{25E5FDB8-978F-4F6F-8BD4-68E64D91953C}" destId="{485D9200-432F-4218-9E37-D08E9FFD8E94}" srcOrd="1" destOrd="0" presId="urn:microsoft.com/office/officeart/2005/8/layout/hList1"/>
    <dgm:cxn modelId="{028722C0-A5EC-4DAF-9A67-3C324B1D6F09}" type="presParOf" srcId="{94FC4C31-CE5C-4A56-ABEF-DD5EA7A0C4F2}" destId="{51DE5DD1-BC82-4068-84B9-738BA0B2D34B}" srcOrd="5" destOrd="0" presId="urn:microsoft.com/office/officeart/2005/8/layout/hList1"/>
    <dgm:cxn modelId="{84466F9F-A87C-49F1-9B64-EA3B00FC9989}" type="presParOf" srcId="{94FC4C31-CE5C-4A56-ABEF-DD5EA7A0C4F2}" destId="{F5C96345-51DE-4691-9F4D-7946842852B4}" srcOrd="6" destOrd="0" presId="urn:microsoft.com/office/officeart/2005/8/layout/hList1"/>
    <dgm:cxn modelId="{B41A50FF-F4BA-43D0-88A0-CCF3C0EBE9D3}" type="presParOf" srcId="{F5C96345-51DE-4691-9F4D-7946842852B4}" destId="{3DD5768A-6072-4FAE-8659-3BF1BBCBA762}" srcOrd="0" destOrd="0" presId="urn:microsoft.com/office/officeart/2005/8/layout/hList1"/>
    <dgm:cxn modelId="{8FE60497-9F4E-4651-A49C-258342E68FBC}" type="presParOf" srcId="{F5C96345-51DE-4691-9F4D-7946842852B4}" destId="{22077C07-1F33-4155-A20E-BD86A772F1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F6EF2A-1657-4318-BCC4-22E6A5A75BB7}">
      <dsp:nvSpPr>
        <dsp:cNvPr id="0" name=""/>
        <dsp:cNvSpPr/>
      </dsp:nvSpPr>
      <dsp:spPr>
        <a:xfrm>
          <a:off x="1204" y="379728"/>
          <a:ext cx="724499" cy="1728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4384" rIns="42672" bIns="24384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600" kern="1200" dirty="0"/>
            <a:t>Zahlungsverkehr</a:t>
          </a:r>
        </a:p>
      </dsp:txBody>
      <dsp:txXfrm>
        <a:off x="1204" y="379728"/>
        <a:ext cx="724499" cy="172800"/>
      </dsp:txXfrm>
    </dsp:sp>
    <dsp:sp modelId="{DFF603D8-5D44-42FD-8E07-847465EA2F3E}">
      <dsp:nvSpPr>
        <dsp:cNvPr id="0" name=""/>
        <dsp:cNvSpPr/>
      </dsp:nvSpPr>
      <dsp:spPr>
        <a:xfrm>
          <a:off x="1204" y="552528"/>
          <a:ext cx="724499" cy="72056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" tIns="32004" rIns="42672" bIns="48006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Überweisung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Dauerauftrag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Einziehungsauftrag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Bankomatkarte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Kreditkarte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E-Payment</a:t>
          </a:r>
        </a:p>
      </dsp:txBody>
      <dsp:txXfrm>
        <a:off x="1204" y="552528"/>
        <a:ext cx="724499" cy="720562"/>
      </dsp:txXfrm>
    </dsp:sp>
    <dsp:sp modelId="{58EB9D2C-63CD-44C1-BF2B-07AA97C83C2D}">
      <dsp:nvSpPr>
        <dsp:cNvPr id="0" name=""/>
        <dsp:cNvSpPr/>
      </dsp:nvSpPr>
      <dsp:spPr>
        <a:xfrm>
          <a:off x="827133" y="379728"/>
          <a:ext cx="724499" cy="17280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4384" rIns="42672" bIns="24384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600" kern="1200" dirty="0"/>
            <a:t>Geldanlage</a:t>
          </a:r>
        </a:p>
      </dsp:txBody>
      <dsp:txXfrm>
        <a:off x="827133" y="379728"/>
        <a:ext cx="724499" cy="172800"/>
      </dsp:txXfrm>
    </dsp:sp>
    <dsp:sp modelId="{C9460D52-0546-48D7-BA36-72B6FC1C4186}">
      <dsp:nvSpPr>
        <dsp:cNvPr id="0" name=""/>
        <dsp:cNvSpPr/>
      </dsp:nvSpPr>
      <dsp:spPr>
        <a:xfrm>
          <a:off x="827133" y="552528"/>
          <a:ext cx="724499" cy="720562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" tIns="32004" rIns="42672" bIns="48006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Sparkarten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Sparbücher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Kapitalsparen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Termineinlagen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Fondssparen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Bausparen</a:t>
          </a:r>
        </a:p>
      </dsp:txBody>
      <dsp:txXfrm>
        <a:off x="827133" y="552528"/>
        <a:ext cx="724499" cy="720562"/>
      </dsp:txXfrm>
    </dsp:sp>
    <dsp:sp modelId="{4041527B-B07E-428C-B8B8-282390C63AF2}">
      <dsp:nvSpPr>
        <dsp:cNvPr id="0" name=""/>
        <dsp:cNvSpPr/>
      </dsp:nvSpPr>
      <dsp:spPr>
        <a:xfrm>
          <a:off x="1653062" y="379728"/>
          <a:ext cx="724499" cy="17280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4384" rIns="42672" bIns="24384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600" kern="1200" dirty="0"/>
            <a:t>Finanzierung</a:t>
          </a:r>
        </a:p>
      </dsp:txBody>
      <dsp:txXfrm>
        <a:off x="1653062" y="379728"/>
        <a:ext cx="724499" cy="172800"/>
      </dsp:txXfrm>
    </dsp:sp>
    <dsp:sp modelId="{485D9200-432F-4218-9E37-D08E9FFD8E94}">
      <dsp:nvSpPr>
        <dsp:cNvPr id="0" name=""/>
        <dsp:cNvSpPr/>
      </dsp:nvSpPr>
      <dsp:spPr>
        <a:xfrm>
          <a:off x="1653062" y="552528"/>
          <a:ext cx="724499" cy="720562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" tIns="32004" rIns="42672" bIns="48006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AT" sz="600" kern="1200" dirty="0"/>
            <a:t>Kurzfristig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AT" sz="600" kern="1200" dirty="0"/>
            <a:t>Mittelfristig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de-AT" sz="600" kern="1200" dirty="0"/>
            <a:t>Langfristig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de-AT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AT" sz="600" kern="1200" dirty="0"/>
        </a:p>
      </dsp:txBody>
      <dsp:txXfrm>
        <a:off x="1653062" y="552528"/>
        <a:ext cx="724499" cy="720562"/>
      </dsp:txXfrm>
    </dsp:sp>
    <dsp:sp modelId="{3DD5768A-6072-4FAE-8659-3BF1BBCBA762}">
      <dsp:nvSpPr>
        <dsp:cNvPr id="0" name=""/>
        <dsp:cNvSpPr/>
      </dsp:nvSpPr>
      <dsp:spPr>
        <a:xfrm>
          <a:off x="2478991" y="379728"/>
          <a:ext cx="724499" cy="1728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" tIns="24384" rIns="42672" bIns="24384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600" kern="1200" dirty="0"/>
            <a:t>Sonstige Dienste</a:t>
          </a:r>
        </a:p>
      </dsp:txBody>
      <dsp:txXfrm>
        <a:off x="2478991" y="379728"/>
        <a:ext cx="724499" cy="172800"/>
      </dsp:txXfrm>
    </dsp:sp>
    <dsp:sp modelId="{22077C07-1F33-4155-A20E-BD86A772F12E}">
      <dsp:nvSpPr>
        <dsp:cNvPr id="0" name=""/>
        <dsp:cNvSpPr/>
      </dsp:nvSpPr>
      <dsp:spPr>
        <a:xfrm>
          <a:off x="2478991" y="552528"/>
          <a:ext cx="724499" cy="720562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" tIns="32004" rIns="42672" bIns="48006" numCol="1" spcCol="1270" anchor="t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Beratung  &amp; Vermittlung Versicherungen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An-/Verkauf </a:t>
          </a:r>
          <a:r>
            <a:rPr lang="de-AT" sz="600" kern="1200" dirty="0" err="1"/>
            <a:t>Fremdwährugen</a:t>
          </a:r>
          <a:endParaRPr lang="de-AT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AT" sz="600" kern="1200" dirty="0"/>
            <a:t>Immobilienservice</a:t>
          </a:r>
        </a:p>
        <a:p>
          <a:pPr marL="57150" lvl="1" indent="-57150" algn="l" defTabSz="266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AT" sz="600" kern="1200" dirty="0"/>
        </a:p>
      </dsp:txBody>
      <dsp:txXfrm>
        <a:off x="2478991" y="552528"/>
        <a:ext cx="724499" cy="720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F1A3C-3E40-EB4B-BBBC-69F0FE8B50F6}" type="datetimeFigureOut">
              <a:rPr lang="de-DE" smtClean="0"/>
              <a:t>14.03.21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D4040-6A3E-514A-B0D1-F7DB285438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80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86798-7C36-BA4E-897E-36007DA77D1C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032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14.03.21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07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14.03.21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915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14.03.21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62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14.03.21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7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14.03.21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11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14.03.21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35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14.03.21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9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14.03.21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696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14.03.21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9130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14.03.21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33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46315-C064-E948-8149-8EB0377B134C}" type="datetimeFigureOut">
              <a:rPr lang="de-DE" smtClean="0"/>
              <a:t>14.03.21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73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46315-C064-E948-8149-8EB0377B134C}" type="datetimeFigureOut">
              <a:rPr lang="de-DE" smtClean="0"/>
              <a:t>14.03.21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2C165-A027-7D49-9050-09D43254DD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42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97320" y="68522"/>
            <a:ext cx="2488549" cy="4039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350" b="1" dirty="0">
                <a:latin typeface="+mj-lt"/>
                <a:cs typeface="Chalkduster"/>
              </a:rPr>
              <a:t>Versicherungen </a:t>
            </a:r>
          </a:p>
          <a:p>
            <a:r>
              <a:rPr lang="de-DE" sz="675" b="1" dirty="0">
                <a:latin typeface="+mj-lt"/>
                <a:cs typeface="Chalkduster"/>
              </a:rPr>
              <a:t>im Unternehmens- und Privatbereich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31798" y="58916"/>
            <a:ext cx="6014882" cy="3000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675" dirty="0">
                <a:latin typeface="+mj-lt"/>
                <a:cs typeface="Chalkduster"/>
              </a:rPr>
              <a:t>Ziel/Kompetenzen: Risiken erkennen können, Mit Risiken umgehen können, Risiken versichern können, Versicherungen unterscheiden können, Versicherungen beurteilen und auswählen können, Versicherungsverträge abschließen können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7320" y="579413"/>
            <a:ext cx="3064097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+mj-lt"/>
                <a:cs typeface="Chalkduster"/>
              </a:rPr>
              <a:t>1) Risiken erkennen damit umgehen / Versicherungsprinzip 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304799" y="931881"/>
            <a:ext cx="35835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+mj-lt"/>
                <a:cs typeface="Chalkduster"/>
              </a:rPr>
              <a:t>Gefahr= Situation mit potentieller  schädlicher Wirkung </a:t>
            </a:r>
            <a:endParaRPr lang="de-DE" sz="800" b="1" dirty="0">
              <a:latin typeface="+mj-lt"/>
              <a:cs typeface="Chalkduster"/>
            </a:endParaRPr>
          </a:p>
          <a:p>
            <a:r>
              <a:rPr lang="de-DE" sz="800" b="1" dirty="0">
                <a:latin typeface="+mj-lt"/>
                <a:cs typeface="Chalkduster"/>
              </a:rPr>
              <a:t>Vorgehensweise im Umgang mit Risiken</a:t>
            </a:r>
          </a:p>
          <a:p>
            <a:pPr marL="128588" indent="-128588">
              <a:buFontTx/>
              <a:buChar char="-"/>
            </a:pPr>
            <a:r>
              <a:rPr lang="de-DE" sz="800" dirty="0">
                <a:latin typeface="+mj-lt"/>
                <a:cs typeface="Chalkduster"/>
              </a:rPr>
              <a:t>Risiko vermeiden (vollständiger/ teilweiser Verzicht auf das selbst gesetzte Ziel)</a:t>
            </a:r>
          </a:p>
          <a:p>
            <a:pPr marL="128588" indent="-128588">
              <a:buFontTx/>
              <a:buChar char="-"/>
            </a:pPr>
            <a:r>
              <a:rPr lang="de-DE" sz="800" dirty="0">
                <a:latin typeface="+mj-lt"/>
                <a:cs typeface="Chalkduster"/>
              </a:rPr>
              <a:t>Risiko vermindern (Maßnahmen zur Gefahrenverhütung setzen)</a:t>
            </a:r>
          </a:p>
          <a:p>
            <a:pPr marL="128588" indent="-128588">
              <a:buFontTx/>
              <a:buChar char="-"/>
            </a:pPr>
            <a:r>
              <a:rPr lang="de-DE" sz="800" dirty="0">
                <a:latin typeface="+mj-lt"/>
                <a:cs typeface="Chalkduster"/>
              </a:rPr>
              <a:t>Risiko absichern (Abschluss eines Versicherungsvertrages)</a:t>
            </a:r>
          </a:p>
          <a:p>
            <a:pPr marL="128588" indent="-128588">
              <a:buFontTx/>
              <a:buChar char="-"/>
            </a:pPr>
            <a:r>
              <a:rPr lang="de-DE" sz="800" dirty="0">
                <a:latin typeface="+mj-lt"/>
                <a:cs typeface="Chalkduster"/>
              </a:rPr>
              <a:t>Risiko selbst tragen (bei unvermeidlichen, nicht verminderbaren oder nicht absicherbaren Risiken) </a:t>
            </a:r>
          </a:p>
          <a:p>
            <a:r>
              <a:rPr lang="de-DE" sz="800" b="1" dirty="0">
                <a:latin typeface="+mj-lt"/>
                <a:cs typeface="Chalkduster"/>
              </a:rPr>
              <a:t>Ziel:  </a:t>
            </a:r>
            <a:r>
              <a:rPr lang="de-DE" sz="800" dirty="0">
                <a:latin typeface="+mj-lt"/>
                <a:cs typeface="Chalkduster"/>
              </a:rPr>
              <a:t>kontrolliert und bewusst mit Risiken umgehen, ohne sie vollkommen auszuschalten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3965897" y="653880"/>
            <a:ext cx="403115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25" b="1" dirty="0">
                <a:latin typeface="+mj-lt"/>
                <a:cs typeface="Chalkduster"/>
              </a:rPr>
              <a:t>2) Risiken versichern / Versicherungen im Lebenszyklus </a:t>
            </a:r>
          </a:p>
        </p:txBody>
      </p:sp>
      <p:sp>
        <p:nvSpPr>
          <p:cNvPr id="14" name="Rechteck 13"/>
          <p:cNvSpPr/>
          <p:nvPr/>
        </p:nvSpPr>
        <p:spPr>
          <a:xfrm>
            <a:off x="304800" y="833866"/>
            <a:ext cx="3583566" cy="14317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297319" y="3107985"/>
            <a:ext cx="166448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+mj-lt"/>
                <a:cs typeface="Chalkduster"/>
              </a:rPr>
              <a:t>3) Sozialversicherung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305527"/>
              </p:ext>
            </p:extLst>
          </p:nvPr>
        </p:nvGraphicFramePr>
        <p:xfrm>
          <a:off x="4082207" y="937415"/>
          <a:ext cx="4529964" cy="2736456"/>
        </p:xfrm>
        <a:graphic>
          <a:graphicData uri="http://schemas.openxmlformats.org/drawingml/2006/table">
            <a:tbl>
              <a:tblPr/>
              <a:tblGrid>
                <a:gridCol w="1118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68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69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88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39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654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Versicherungsart</a:t>
                      </a:r>
                    </a:p>
                    <a:p>
                      <a:pPr algn="l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</a:t>
                      </a:r>
                      <a:r>
                        <a:rPr lang="de-DE" sz="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für Untern. u/o Private</a:t>
                      </a:r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als</a:t>
                      </a:r>
                      <a:r>
                        <a:rPr lang="de-DE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SchülerIn</a:t>
                      </a: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k-SK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  <a:r>
                        <a:rPr lang="de-AT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als Lehrling</a:t>
                      </a:r>
                      <a:endParaRPr lang="sk-SK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als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StudentIn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als ArbeitnehmerIn</a:t>
                      </a: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AT" sz="500" dirty="0"/>
                        <a:t>als neu/e Selbstständige/r</a:t>
                      </a: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70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D26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AT" sz="500" dirty="0"/>
                        <a:t> als SeniorIn</a:t>
                      </a: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64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AT" sz="140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mit Familie</a:t>
                      </a: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50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500" dirty="0"/>
                        <a:t>mit Familie</a:t>
                      </a: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46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de-DE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Sozialversicherung</a:t>
                      </a: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445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Staatl.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Krankenversicherung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endParaRPr lang="de-AT" sz="8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endParaRPr lang="de-AT" sz="8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445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Staatl.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Unfallversicherung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endParaRPr lang="de-AT" sz="8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endParaRPr lang="de-AT" sz="8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445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Staatl.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Pensionsversicherung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445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Staatl.</a:t>
                      </a:r>
                      <a:r>
                        <a:rPr lang="de-DE" sz="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Arbeitslosenversicherung</a:t>
                      </a: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AT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**</a:t>
                      </a:r>
                      <a:endParaRPr lang="de-AT" sz="8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AT" sz="900" i="0" dirty="0"/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3405">
                <a:tc gridSpan="9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Individualversicherung</a:t>
                      </a: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70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 sz="700" dirty="0"/>
                    </a:p>
                  </a:txBody>
                  <a:tcPr marL="8453" marR="8453" marT="84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445">
                <a:tc>
                  <a:txBody>
                    <a:bodyPr/>
                    <a:lstStyle/>
                    <a:p>
                      <a:r>
                        <a:rPr lang="de-AT" sz="500" baseline="0" dirty="0"/>
                        <a:t>KFZ-Haftpflicht</a:t>
                      </a:r>
                      <a:endParaRPr lang="de-AT" sz="500" dirty="0"/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445">
                <a:tc>
                  <a:txBody>
                    <a:bodyPr/>
                    <a:lstStyle/>
                    <a:p>
                      <a:r>
                        <a:rPr lang="de-AT" sz="500" dirty="0"/>
                        <a:t>Private Haftpflichtversicherung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445">
                <a:tc>
                  <a:txBody>
                    <a:bodyPr/>
                    <a:lstStyle/>
                    <a:p>
                      <a:r>
                        <a:rPr lang="de-AT" sz="500" dirty="0"/>
                        <a:t>Private Freizeit-Unfallversicherung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445">
                <a:tc>
                  <a:txBody>
                    <a:bodyPr/>
                    <a:lstStyle/>
                    <a:p>
                      <a:r>
                        <a:rPr lang="de-AT" sz="500" dirty="0"/>
                        <a:t>Haushalts-/Eigenheimversicherung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*</a:t>
                      </a:r>
                      <a:endParaRPr lang="de-AT" sz="8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445">
                <a:tc>
                  <a:txBody>
                    <a:bodyPr/>
                    <a:lstStyle/>
                    <a:p>
                      <a:r>
                        <a:rPr lang="de-AT" sz="500" dirty="0"/>
                        <a:t>Berufsunfähigkeitsversicherung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445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Risikolebensversicherung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900" b="1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0445">
                <a:tc>
                  <a:txBody>
                    <a:bodyPr/>
                    <a:lstStyle/>
                    <a:p>
                      <a:pPr algn="l" fontAlgn="ctr"/>
                      <a:r>
                        <a:rPr lang="de-DE" sz="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Rechtsschutzversicherung</a:t>
                      </a: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**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**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**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>
                        <a:solidFill>
                          <a:srgbClr val="92D050"/>
                        </a:solidFill>
                      </a:endParaRPr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endParaRPr lang="de-AT" sz="900" i="0" dirty="0"/>
                    </a:p>
                  </a:txBody>
                  <a:tcPr marL="6340" marR="6340" marT="634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89421">
                <a:tc gridSpan="9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5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de-DE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/>
                        </a:rPr>
                        <a:t>Notwendig oder gesetzlich vorgeschrieben  </a:t>
                      </a:r>
                      <a:r>
                        <a:rPr lang="de-DE" sz="900" b="1" i="0" u="none" strike="noStrike" dirty="0">
                          <a:solidFill>
                            <a:srgbClr val="92D050"/>
                          </a:solidFill>
                          <a:effectLst/>
                          <a:latin typeface="Times New Roman"/>
                          <a:cs typeface="Times New Roman"/>
                        </a:rPr>
                        <a:t>• </a:t>
                      </a:r>
                      <a:r>
                        <a:rPr lang="de-DE" sz="5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Sinnvoll bzw. empfehlenswert  </a:t>
                      </a:r>
                      <a:r>
                        <a:rPr lang="de-DE" sz="900" b="1" i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•</a:t>
                      </a:r>
                      <a:r>
                        <a:rPr lang="de-DE" sz="800" b="1" i="1" u="none" strike="noStrike" baseline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de-DE" sz="5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/>
                        </a:rPr>
                        <a:t>Überflüssig bzw. unrentabel</a:t>
                      </a:r>
                      <a:endParaRPr lang="de-DE" sz="500" b="0" i="1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de-DE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</a:t>
                      </a:r>
                      <a:r>
                        <a:rPr lang="de-DE" sz="5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mitversichert, </a:t>
                      </a:r>
                      <a:r>
                        <a:rPr lang="de-DE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</a:t>
                      </a:r>
                      <a:r>
                        <a:rPr lang="de-DE" sz="5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mit eigenem Fahrzeug </a:t>
                      </a:r>
                      <a:r>
                        <a:rPr lang="de-DE" sz="8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***</a:t>
                      </a:r>
                      <a:r>
                        <a:rPr lang="de-DE" sz="500" b="0" i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freiwillig möglich</a:t>
                      </a:r>
                    </a:p>
                  </a:txBody>
                  <a:tcPr marL="6340" marR="6340" marT="63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4" y="2363675"/>
            <a:ext cx="1889379" cy="6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347784" y="3372021"/>
            <a:ext cx="3390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de-AT" sz="800" dirty="0"/>
              <a:t>Pflichtversicherung</a:t>
            </a:r>
          </a:p>
          <a:p>
            <a:pPr marL="128588" indent="-128588">
              <a:buFontTx/>
              <a:buChar char="-"/>
            </a:pPr>
            <a:r>
              <a:rPr lang="de-AT" sz="800" dirty="0"/>
              <a:t>Basisschutz: Kranken-,  Pensions-, Unfall-, Arbeitslosenversicherung</a:t>
            </a:r>
          </a:p>
          <a:p>
            <a:pPr marL="128588" indent="-128588">
              <a:buFontTx/>
              <a:buChar char="-"/>
            </a:pPr>
            <a:r>
              <a:rPr lang="de-AT" sz="800" dirty="0"/>
              <a:t>Betragshöhe richtet sich nach Einkommen (Solidaritätsprinzip)</a:t>
            </a:r>
          </a:p>
          <a:p>
            <a:pPr marL="128588" indent="-128588">
              <a:buFontTx/>
              <a:buChar char="-"/>
            </a:pPr>
            <a:r>
              <a:rPr lang="de-AT" sz="800" dirty="0"/>
              <a:t>Gesetzlich geregelter Leistungsumfang</a:t>
            </a:r>
          </a:p>
          <a:p>
            <a:pPr marL="128588" indent="-128588">
              <a:buFontTx/>
              <a:buChar char="-"/>
            </a:pPr>
            <a:r>
              <a:rPr lang="de-AT" sz="800" dirty="0"/>
              <a:t>Zusätzliche staatliche Zuschüsse zur Deckung der Kosten der Versicherung</a:t>
            </a:r>
          </a:p>
        </p:txBody>
      </p:sp>
      <p:sp>
        <p:nvSpPr>
          <p:cNvPr id="26" name="Rechteck 25"/>
          <p:cNvSpPr/>
          <p:nvPr/>
        </p:nvSpPr>
        <p:spPr>
          <a:xfrm>
            <a:off x="304799" y="3300921"/>
            <a:ext cx="3576794" cy="88463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28" name="Textfeld 27"/>
          <p:cNvSpPr txBox="1"/>
          <p:nvPr/>
        </p:nvSpPr>
        <p:spPr>
          <a:xfrm>
            <a:off x="297319" y="4246240"/>
            <a:ext cx="1664483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+mj-lt"/>
                <a:cs typeface="Chalkduster"/>
              </a:rPr>
              <a:t>4) Individualversicherung</a:t>
            </a:r>
          </a:p>
        </p:txBody>
      </p:sp>
      <p:sp>
        <p:nvSpPr>
          <p:cNvPr id="29" name="Rechteck 28"/>
          <p:cNvSpPr/>
          <p:nvPr/>
        </p:nvSpPr>
        <p:spPr>
          <a:xfrm>
            <a:off x="297320" y="4416497"/>
            <a:ext cx="3576794" cy="8994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00" dirty="0"/>
          </a:p>
        </p:txBody>
      </p:sp>
      <p:sp>
        <p:nvSpPr>
          <p:cNvPr id="17" name="Textfeld 16"/>
          <p:cNvSpPr txBox="1"/>
          <p:nvPr/>
        </p:nvSpPr>
        <p:spPr>
          <a:xfrm>
            <a:off x="347784" y="4431910"/>
            <a:ext cx="3596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Tx/>
              <a:buChar char="-"/>
            </a:pPr>
            <a:r>
              <a:rPr lang="de-AT" sz="800" dirty="0"/>
              <a:t>Private Versicherung (erwerbswirtschaftlich), Vertragsgrundlage lt. Vertrag</a:t>
            </a:r>
          </a:p>
          <a:p>
            <a:pPr marL="128588" indent="-128588">
              <a:buFontTx/>
              <a:buChar char="-"/>
            </a:pPr>
            <a:r>
              <a:rPr lang="de-AT" sz="800" dirty="0"/>
              <a:t>Vertraglich festgelegter Leistungsumfang</a:t>
            </a:r>
          </a:p>
          <a:p>
            <a:pPr marL="128588" indent="-128588">
              <a:buFontTx/>
              <a:buChar char="-"/>
            </a:pPr>
            <a:r>
              <a:rPr lang="de-AT" sz="800" dirty="0"/>
              <a:t>Betragshöhe richtet sich nach dem Risiko (Äquivalenzprinzip)</a:t>
            </a:r>
          </a:p>
          <a:p>
            <a:pPr marL="128588" indent="-128588">
              <a:buFontTx/>
              <a:buChar char="-"/>
            </a:pPr>
            <a:r>
              <a:rPr lang="de-AT" sz="800" dirty="0"/>
              <a:t>Prämien decken alle Kosten der Versicherung</a:t>
            </a:r>
          </a:p>
          <a:p>
            <a:pPr marL="128588" indent="-128588">
              <a:buFontTx/>
              <a:buChar char="-"/>
            </a:pPr>
            <a:endParaRPr lang="de-AT" sz="800" dirty="0"/>
          </a:p>
          <a:p>
            <a:r>
              <a:rPr lang="de-AT" sz="800" b="1" dirty="0"/>
              <a:t>Versicherungsarten nach dem Risiko (Individualversicherung)</a:t>
            </a:r>
          </a:p>
        </p:txBody>
      </p:sp>
      <p:graphicFrame>
        <p:nvGraphicFramePr>
          <p:cNvPr id="18" name="Tabel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691676"/>
              </p:ext>
            </p:extLst>
          </p:nvPr>
        </p:nvGraphicFramePr>
        <p:xfrm>
          <a:off x="304801" y="5386017"/>
          <a:ext cx="3569314" cy="1431794"/>
        </p:xfrm>
        <a:graphic>
          <a:graphicData uri="http://schemas.openxmlformats.org/drawingml/2006/table">
            <a:tbl>
              <a:tblPr>
                <a:tableStyleId>{7E9639D4-E3E2-4D34-9284-5A2195B3D0D7}</a:tableStyleId>
              </a:tblPr>
              <a:tblGrid>
                <a:gridCol w="1189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67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494">
                <a:tc>
                  <a:txBody>
                    <a:bodyPr/>
                    <a:lstStyle/>
                    <a:p>
                      <a:pPr algn="ctr"/>
                      <a:r>
                        <a:rPr lang="de-AT" sz="600" dirty="0"/>
                        <a:t>Personenversicherung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/>
                        <a:t>Sachversicherung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600" dirty="0"/>
                        <a:t>Vermögensversicherung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de-AT" sz="500" dirty="0"/>
                        <a:t>Ergänzung zur Versorgungsleistung</a:t>
                      </a:r>
                      <a:r>
                        <a:rPr lang="de-AT" sz="500" baseline="0" dirty="0"/>
                        <a:t> der Sozialvers.</a:t>
                      </a:r>
                      <a:endParaRPr lang="de-AT" sz="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de-AT" sz="500" dirty="0"/>
                        <a:t>Versicherungsschutz für Sachwerte (Schadensvers.)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de-AT" sz="500" dirty="0"/>
                        <a:t>Bündelvers.= Paket aus mehreren Sachvers.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500" dirty="0"/>
                        <a:t>Absicherung von drohenden Aufwenden oder Einnahmeausfällen (finanzielle Mittel)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r>
                        <a:rPr lang="de-AT" sz="500" u="sng" dirty="0"/>
                        <a:t>Lebensvers.: </a:t>
                      </a:r>
                      <a:r>
                        <a:rPr lang="de-AT" sz="500" dirty="0"/>
                        <a:t>Versicherer zahlt vereinbarte Summe mit Erreichen des Zeitpunktes (Tod,</a:t>
                      </a:r>
                      <a:r>
                        <a:rPr lang="de-AT" sz="500" baseline="0" dirty="0"/>
                        <a:t> Alter) an Begünstigte.</a:t>
                      </a:r>
                    </a:p>
                    <a:p>
                      <a:r>
                        <a:rPr lang="de-AT" sz="500" u="sng" baseline="0" dirty="0"/>
                        <a:t>Priv. Krankenvers.: </a:t>
                      </a:r>
                      <a:r>
                        <a:rPr lang="de-AT" sz="500" baseline="0" dirty="0"/>
                        <a:t>Krankengeld bei Invalidität, Pflegegeld,…</a:t>
                      </a:r>
                    </a:p>
                    <a:p>
                      <a:r>
                        <a:rPr lang="de-AT" sz="500" u="sng" baseline="0" dirty="0"/>
                        <a:t>Priv. Unfallvers.: </a:t>
                      </a:r>
                      <a:r>
                        <a:rPr lang="de-AT" sz="500" baseline="0" dirty="0"/>
                        <a:t>schützt vor finanziellen Folgeneins Unfalls in der Freizeit </a:t>
                      </a:r>
                      <a:endParaRPr lang="de-AT" sz="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500" u="sng" dirty="0"/>
                        <a:t>Haushaltsvers.: </a:t>
                      </a:r>
                      <a:r>
                        <a:rPr lang="de-AT" sz="500" dirty="0"/>
                        <a:t>gesamter Hausrat versichert</a:t>
                      </a:r>
                    </a:p>
                    <a:p>
                      <a:r>
                        <a:rPr lang="de-AT" sz="500" u="sng" dirty="0"/>
                        <a:t>Kaskovers.: </a:t>
                      </a:r>
                      <a:r>
                        <a:rPr lang="de-AT" sz="500" dirty="0"/>
                        <a:t>deckt Schäden am eigenen Fahrzeug durch z.B. Brand, Diebstahl, Hagel…</a:t>
                      </a:r>
                    </a:p>
                    <a:p>
                      <a:r>
                        <a:rPr lang="de-AT" sz="500" u="sng" dirty="0"/>
                        <a:t>Reisegepäckvers.:</a:t>
                      </a:r>
                      <a:r>
                        <a:rPr lang="de-AT" sz="500" u="none" baseline="0" dirty="0"/>
                        <a:t> </a:t>
                      </a:r>
                      <a:r>
                        <a:rPr lang="de-AT" sz="500" baseline="0" dirty="0"/>
                        <a:t>gesamtes Reisegepäck versichert</a:t>
                      </a:r>
                      <a:endParaRPr lang="de-AT" sz="5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AT" sz="500" u="sng" dirty="0"/>
                        <a:t> Kfz-</a:t>
                      </a:r>
                      <a:r>
                        <a:rPr lang="de-AT" sz="500" u="sng" dirty="0" err="1"/>
                        <a:t>Haftpflichtvers</a:t>
                      </a:r>
                      <a:r>
                        <a:rPr lang="de-AT" sz="500" u="sng" dirty="0"/>
                        <a:t>.:  </a:t>
                      </a:r>
                      <a:r>
                        <a:rPr lang="de-AT" sz="500" u="none" dirty="0" err="1"/>
                        <a:t>Pflichtvers</a:t>
                      </a:r>
                      <a:r>
                        <a:rPr lang="de-AT" sz="500" u="none" dirty="0"/>
                        <a:t>.</a:t>
                      </a:r>
                      <a:r>
                        <a:rPr lang="de-AT" sz="500" u="none" baseline="0" dirty="0"/>
                        <a:t> für alle Fahrzeuge</a:t>
                      </a:r>
                    </a:p>
                    <a:p>
                      <a:r>
                        <a:rPr lang="de-AT" sz="500" u="sng" baseline="0" dirty="0"/>
                        <a:t>Allg. </a:t>
                      </a:r>
                      <a:r>
                        <a:rPr lang="de-AT" sz="500" u="sng" baseline="0" dirty="0" err="1"/>
                        <a:t>Haftpflichtvers</a:t>
                      </a:r>
                      <a:r>
                        <a:rPr lang="de-AT" sz="500" u="sng" baseline="0" dirty="0"/>
                        <a:t>.: </a:t>
                      </a:r>
                      <a:r>
                        <a:rPr lang="de-AT" sz="500" u="none" baseline="0" dirty="0"/>
                        <a:t>-Private</a:t>
                      </a:r>
                    </a:p>
                    <a:p>
                      <a:r>
                        <a:rPr lang="de-AT" sz="500" u="sng" baseline="0" dirty="0" err="1"/>
                        <a:t>Betriebshaftpflichtv</a:t>
                      </a:r>
                      <a:r>
                        <a:rPr lang="de-AT" sz="500" u="sng" baseline="0" dirty="0"/>
                        <a:t>.: </a:t>
                      </a:r>
                      <a:r>
                        <a:rPr lang="de-AT" sz="500" u="none" baseline="0" dirty="0"/>
                        <a:t>-Firmen</a:t>
                      </a:r>
                    </a:p>
                    <a:p>
                      <a:r>
                        <a:rPr lang="de-AT" sz="500" u="sng" baseline="0" dirty="0" err="1"/>
                        <a:t>Rechtsschutzvers</a:t>
                      </a:r>
                      <a:r>
                        <a:rPr lang="de-AT" sz="500" u="sng" baseline="0" dirty="0"/>
                        <a:t>.:  </a:t>
                      </a:r>
                      <a:r>
                        <a:rPr lang="de-AT" sz="500" u="none" baseline="0" dirty="0"/>
                        <a:t>deckt Kosten bei Gerichtsfällen ab</a:t>
                      </a:r>
                    </a:p>
                    <a:p>
                      <a:r>
                        <a:rPr lang="de-AT" sz="500" u="sng" baseline="0" dirty="0" err="1"/>
                        <a:t>Kreditvers</a:t>
                      </a:r>
                      <a:r>
                        <a:rPr lang="de-AT" sz="500" u="sng" baseline="0" dirty="0"/>
                        <a:t>.: </a:t>
                      </a:r>
                      <a:r>
                        <a:rPr lang="de-AT" sz="500" u="none" baseline="0" dirty="0"/>
                        <a:t>um sich vor Zahlungsausfällen zu schützen</a:t>
                      </a:r>
                    </a:p>
                    <a:p>
                      <a:r>
                        <a:rPr lang="de-AT" sz="500" u="sng" baseline="0" dirty="0" err="1"/>
                        <a:t>Betriebsunterbrechungsvers</a:t>
                      </a:r>
                      <a:r>
                        <a:rPr lang="de-AT" sz="500" u="sng" baseline="0" dirty="0"/>
                        <a:t>.: </a:t>
                      </a:r>
                      <a:r>
                        <a:rPr lang="de-AT" sz="500" u="none" baseline="0" dirty="0"/>
                        <a:t>bei Betriebsstillstand</a:t>
                      </a:r>
                      <a:endParaRPr lang="de-AT" sz="500" u="sng" baseline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2331592" y="2366414"/>
            <a:ext cx="1556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dirty="0">
                <a:sym typeface="Symbol"/>
              </a:rPr>
              <a:t></a:t>
            </a:r>
            <a:r>
              <a:rPr lang="de-AT" sz="800" dirty="0"/>
              <a:t>Viele Personen zahlen Beiträge an die Versicherung, um das Risiko abzuwälzen. Im Versicherungsfall zahlt die Versicherung den Schaden.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109955" y="3751355"/>
            <a:ext cx="307091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25" b="1" dirty="0">
                <a:latin typeface="+mj-lt"/>
              </a:rPr>
              <a:t>5) Versicherungsverträge abschließen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075434" y="3999780"/>
            <a:ext cx="47317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00" b="1" dirty="0"/>
              <a:t>Vertrag </a:t>
            </a:r>
            <a:r>
              <a:rPr lang="de-AT" sz="800" b="1" dirty="0">
                <a:sym typeface="Symbol"/>
              </a:rPr>
              <a:t> </a:t>
            </a:r>
            <a:r>
              <a:rPr lang="de-AT" sz="800" dirty="0">
                <a:sym typeface="Symbol"/>
              </a:rPr>
              <a:t> regelt das Verhältnis zwischen Versicherer und Versichertem</a:t>
            </a:r>
            <a:endParaRPr lang="de-AT" sz="800" b="1" dirty="0"/>
          </a:p>
          <a:p>
            <a:r>
              <a:rPr lang="de-AT" sz="800" b="1" dirty="0"/>
              <a:t>Bestandteile eines Vertrags:</a:t>
            </a:r>
          </a:p>
          <a:p>
            <a:pPr marL="128588" indent="-128588">
              <a:buFontTx/>
              <a:buChar char="-"/>
            </a:pPr>
            <a:r>
              <a:rPr lang="de-AT" sz="800" dirty="0"/>
              <a:t>Versicherungspolizze (beinhaltet wichtige Informationen z.B. Polizzen-Nummer, genaue Bezeichnung der Versicherung, Höhe der Prämie, Versicherungsumfang,…)</a:t>
            </a:r>
          </a:p>
          <a:p>
            <a:pPr marL="128588" indent="-128588">
              <a:buFontTx/>
              <a:buChar char="-"/>
            </a:pPr>
            <a:r>
              <a:rPr lang="de-AT" sz="800" dirty="0"/>
              <a:t>Allgemeine und besondere Versicherungsbedingungen</a:t>
            </a:r>
          </a:p>
          <a:p>
            <a:r>
              <a:rPr lang="de-AT" sz="800" b="1" dirty="0"/>
              <a:t>Pflichten des Versicherten:</a:t>
            </a:r>
          </a:p>
          <a:p>
            <a:pPr marL="128588" indent="-128588">
              <a:buFontTx/>
              <a:buChar char="-"/>
            </a:pPr>
            <a:r>
              <a:rPr lang="de-AT" sz="800" dirty="0"/>
              <a:t>Pflicht zur Zahlung der Versicherungsprämie (Sonst geht der Schutz verloren)</a:t>
            </a:r>
          </a:p>
          <a:p>
            <a:pPr marL="128588" indent="-128588">
              <a:buFontTx/>
              <a:buChar char="-"/>
            </a:pPr>
            <a:r>
              <a:rPr lang="de-AT" sz="800" dirty="0"/>
              <a:t>Anzeigepflicht (Jeden Versicherungsfall sofort melden)</a:t>
            </a:r>
          </a:p>
          <a:p>
            <a:pPr marL="128588" indent="-128588">
              <a:buFontTx/>
              <a:buChar char="-"/>
            </a:pPr>
            <a:r>
              <a:rPr lang="de-AT" sz="800" dirty="0"/>
              <a:t>Auskunftspflicht (Alle notwendigen Auskünfte zum Versicherungsfall müssen gegeben werden</a:t>
            </a:r>
          </a:p>
          <a:p>
            <a:pPr marL="128588" indent="-128588">
              <a:buFontTx/>
              <a:buChar char="-"/>
            </a:pPr>
            <a:r>
              <a:rPr lang="de-AT" sz="800" dirty="0"/>
              <a:t>Mitteilungspflicht (wenn das gleiche Risiko bei verschiedenen Versicherungen versichert wurde)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3" t="5405" r="10284" b="5514"/>
          <a:stretch/>
        </p:blipFill>
        <p:spPr bwMode="auto">
          <a:xfrm>
            <a:off x="8421200" y="3764519"/>
            <a:ext cx="579866" cy="59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109955" y="5467068"/>
            <a:ext cx="2317830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825" b="1" dirty="0"/>
              <a:t>6) Verhaltensweise nach einem Verkehrsunfall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109956" y="5685610"/>
            <a:ext cx="5034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AutoNum type="arabicPeriod"/>
            </a:pPr>
            <a:r>
              <a:rPr lang="de-AT" sz="800" dirty="0"/>
              <a:t>Unfallstelle absichern – Warnblinkanlage einschalten, Warnweste überziehen, Warndreieck aufstellen</a:t>
            </a:r>
          </a:p>
          <a:p>
            <a:pPr marL="171450" indent="-171450">
              <a:buAutoNum type="arabicPeriod"/>
            </a:pPr>
            <a:r>
              <a:rPr lang="de-AT" sz="800" dirty="0"/>
              <a:t>Überblick über den Unfallort verschaffen – Ist jemand verletzt? Liegt lediglich ein Blechschaden vor?</a:t>
            </a:r>
          </a:p>
          <a:p>
            <a:pPr marL="171450" indent="-171450">
              <a:buAutoNum type="arabicPeriod"/>
            </a:pPr>
            <a:r>
              <a:rPr lang="de-AT" sz="800" dirty="0"/>
              <a:t>Erste Hilfe</a:t>
            </a:r>
          </a:p>
          <a:p>
            <a:pPr marL="171450" indent="-171450">
              <a:buAutoNum type="arabicPeriod"/>
            </a:pPr>
            <a:r>
              <a:rPr lang="de-AT" sz="800" dirty="0"/>
              <a:t>Kontaktieren von Notarzt und Polizei</a:t>
            </a:r>
          </a:p>
          <a:p>
            <a:pPr marL="171450" indent="-171450">
              <a:buAutoNum type="arabicPeriod"/>
            </a:pPr>
            <a:r>
              <a:rPr lang="de-AT" sz="800" dirty="0"/>
              <a:t>Daten mit Personen austauschen, die am Unfall beteiligt sind</a:t>
            </a:r>
          </a:p>
          <a:p>
            <a:pPr marL="171450" indent="-171450">
              <a:buAutoNum type="arabicPeriod"/>
            </a:pPr>
            <a:r>
              <a:rPr lang="de-AT" sz="800" dirty="0"/>
              <a:t>Anfertigen von Beweisfotos und einem Unfallbericht</a:t>
            </a:r>
          </a:p>
          <a:p>
            <a:pPr marL="171450" indent="-171450">
              <a:buAutoNum type="arabicPeriod"/>
            </a:pP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99787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10" grpId="0"/>
      <p:bldP spid="17" grpId="0"/>
      <p:bldP spid="3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60413B1-3D25-864F-AE4D-47D99F013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4" y="182496"/>
            <a:ext cx="3069431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350" b="1" dirty="0"/>
              <a:t>CM Banken / Universalbanken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9633614-5508-A541-B9A4-97777A945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114" y="194506"/>
            <a:ext cx="5933201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75"/>
              <a:t>Ziel/Kompetenzen: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675"/>
              <a:t>Funktionen von Banken, wie verdienen Banken Geld, Trends im Bankbereich, OeNB &amp; EZB, Bankenkrisen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EBD634A-25B5-FD47-8996-3A7F4EE6B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4" y="701832"/>
            <a:ext cx="117852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1) Was tut eine Bank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E61992-27E5-F042-8B54-C857CA156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3362"/>
            <a:ext cx="185339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2) Wie verdienen Banken Ihr Geld?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044870-6044-2143-855B-26DEEDF7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6" y="998593"/>
            <a:ext cx="1378744" cy="819455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de-DE" altLang="de-DE" sz="525" b="1" dirty="0">
                <a:latin typeface="Arial" panose="020B0604020202020204" pitchFamily="34" charset="0"/>
                <a:cs typeface="Arial" panose="020B0604020202020204" pitchFamily="34" charset="0"/>
              </a:rPr>
              <a:t>Funktionen einer Bank</a:t>
            </a:r>
          </a:p>
          <a:p>
            <a:pPr eaLnBrk="1" hangingPunct="1">
              <a:defRPr/>
            </a:pPr>
            <a:endParaRPr lang="de-DE" altLang="de-DE" sz="5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DE" altLang="de-DE" sz="525" dirty="0">
                <a:latin typeface="Arial" panose="020B0604020202020204" pitchFamily="34" charset="0"/>
                <a:cs typeface="Arial" panose="020B0604020202020204" pitchFamily="34" charset="0"/>
              </a:rPr>
              <a:t>Abwicklung des Zahlungsverkehr</a:t>
            </a:r>
          </a:p>
          <a:p>
            <a:pPr eaLnBrk="1" hangingPunct="1">
              <a:defRPr/>
            </a:pPr>
            <a:endParaRPr lang="de-DE" altLang="de-DE" sz="5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DE" altLang="de-DE" sz="525" b="1" dirty="0">
                <a:latin typeface="Arial" panose="020B0604020202020204" pitchFamily="34" charset="0"/>
                <a:cs typeface="Arial" panose="020B0604020202020204" pitchFamily="34" charset="0"/>
              </a:rPr>
              <a:t>Mittler: Drehscheibe zwischen jenen die Geld haben (Sparen: Geldanlage) und jenen die Geld brauchen (Kreditnehmern: Finanzierung) </a:t>
            </a:r>
          </a:p>
          <a:p>
            <a:pPr eaLnBrk="1" hangingPunct="1">
              <a:defRPr/>
            </a:pPr>
            <a:endParaRPr lang="de-DE" altLang="de-DE" sz="5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0EB155F-5F9B-2943-843D-4CEBB3876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6" y="2850360"/>
            <a:ext cx="30849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4) Trends im Bankenbereich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B52C3FA-1DEF-CF49-8C40-33C58AA6E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6" y="4146955"/>
            <a:ext cx="256512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5) Bankenkrisen: am Beispiel der </a:t>
            </a:r>
            <a:r>
              <a:rPr lang="de-DE" altLang="de-DE" sz="900" b="1" dirty="0" err="1"/>
              <a:t>Hypo</a:t>
            </a:r>
            <a:r>
              <a:rPr lang="de-DE" altLang="de-DE" sz="900" b="1" dirty="0"/>
              <a:t> Alpe Adria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1A738B0-A576-304A-A755-879FCEDA649D}"/>
              </a:ext>
            </a:extLst>
          </p:cNvPr>
          <p:cNvSpPr txBox="1"/>
          <p:nvPr/>
        </p:nvSpPr>
        <p:spPr>
          <a:xfrm>
            <a:off x="29766" y="1971659"/>
            <a:ext cx="1378744" cy="6578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525" b="1" dirty="0">
                <a:latin typeface="Arial" panose="020B0604020202020204" pitchFamily="34" charset="0"/>
                <a:cs typeface="Arial" panose="020B0604020202020204" pitchFamily="34" charset="0"/>
              </a:rPr>
              <a:t>Bankgeschäfte Privatkunden und Geschäftskunden / Überblick</a:t>
            </a:r>
          </a:p>
          <a:p>
            <a:pPr eaLnBrk="1" hangingPunct="1">
              <a:defRPr/>
            </a:pPr>
            <a:endParaRPr lang="de-AT" sz="5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Zahlungsverkehr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Geldanlage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Finanzierung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 err="1">
                <a:latin typeface="Arial" panose="020B0604020202020204" pitchFamily="34" charset="0"/>
                <a:cs typeface="Arial" panose="020B0604020202020204" pitchFamily="34" charset="0"/>
              </a:rPr>
              <a:t>Sosntige</a:t>
            </a: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 Dienste</a:t>
            </a:r>
          </a:p>
        </p:txBody>
      </p:sp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13E1301B-B49E-1A43-BC22-F83D0F688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6550638"/>
              </p:ext>
            </p:extLst>
          </p:nvPr>
        </p:nvGraphicFramePr>
        <p:xfrm>
          <a:off x="1455311" y="804502"/>
          <a:ext cx="3204696" cy="1652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581DA5E1-011B-E045-B5BA-78B518AEF95A}"/>
              </a:ext>
            </a:extLst>
          </p:cNvPr>
          <p:cNvSpPr txBox="1"/>
          <p:nvPr/>
        </p:nvSpPr>
        <p:spPr>
          <a:xfrm>
            <a:off x="4751801" y="912994"/>
            <a:ext cx="1718072" cy="11426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AT" sz="525" b="1" dirty="0">
                <a:latin typeface="Arial" panose="020B0604020202020204" pitchFamily="34" charset="0"/>
                <a:cs typeface="Arial" panose="020B0604020202020204" pitchFamily="34" charset="0"/>
              </a:rPr>
              <a:t>Haupteinkommensquellen</a:t>
            </a:r>
          </a:p>
          <a:p>
            <a:pPr eaLnBrk="1" hangingPunct="1">
              <a:defRPr/>
            </a:pPr>
            <a:endParaRPr lang="de-AT" sz="5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1) Aktivgeschäft</a:t>
            </a:r>
          </a:p>
          <a:p>
            <a:pPr eaLnBrk="1" hangingPunct="1">
              <a:defRPr/>
            </a:pPr>
            <a:r>
              <a:rPr lang="de-AT" sz="525" dirty="0" err="1">
                <a:latin typeface="Arial" panose="020B0604020202020204" pitchFamily="34" charset="0"/>
                <a:cs typeface="Arial" panose="020B0604020202020204" pitchFamily="34" charset="0"/>
              </a:rPr>
              <a:t>z.b.</a:t>
            </a: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 Kredite</a:t>
            </a:r>
          </a:p>
          <a:p>
            <a:pPr eaLnBrk="1" hangingPunct="1">
              <a:defRPr/>
            </a:pPr>
            <a:endParaRPr lang="de-AT" sz="5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2) Passivgeschäft</a:t>
            </a:r>
          </a:p>
          <a:p>
            <a:pPr eaLnBrk="1" hangingPunct="1"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Verwaltung des Geldes der Kunden</a:t>
            </a:r>
          </a:p>
          <a:p>
            <a:pPr eaLnBrk="1" hangingPunct="1">
              <a:defRPr/>
            </a:pPr>
            <a:endParaRPr lang="de-AT" sz="5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3) Zinsmarge</a:t>
            </a:r>
          </a:p>
          <a:p>
            <a:pPr eaLnBrk="1" hangingPunct="1"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Zwischen Aktiv- und Passivgeschäft</a:t>
            </a:r>
          </a:p>
          <a:p>
            <a:pPr eaLnBrk="1" hangingPunct="1">
              <a:defRPr/>
            </a:pPr>
            <a:endParaRPr lang="de-AT" sz="5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4) Kommissionsgeschäft</a:t>
            </a:r>
          </a:p>
          <a:p>
            <a:pPr eaLnBrk="1" hangingPunct="1"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Servicegebühren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4A291ECC-BB27-8C45-9C4A-A982AAE1F6B8}"/>
              </a:ext>
            </a:extLst>
          </p:cNvPr>
          <p:cNvGraphicFramePr>
            <a:graphicFrameLocks noGrp="1"/>
          </p:cNvGraphicFramePr>
          <p:nvPr/>
        </p:nvGraphicFramePr>
        <p:xfrm>
          <a:off x="29766" y="3089677"/>
          <a:ext cx="3950322" cy="945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74">
                  <a:extLst>
                    <a:ext uri="{9D8B030D-6E8A-4147-A177-3AD203B41FA5}">
                      <a16:colId xmlns:a16="http://schemas.microsoft.com/office/drawing/2014/main" val="1320607"/>
                    </a:ext>
                  </a:extLst>
                </a:gridCol>
                <a:gridCol w="1316774">
                  <a:extLst>
                    <a:ext uri="{9D8B030D-6E8A-4147-A177-3AD203B41FA5}">
                      <a16:colId xmlns:a16="http://schemas.microsoft.com/office/drawing/2014/main" val="2757247854"/>
                    </a:ext>
                  </a:extLst>
                </a:gridCol>
                <a:gridCol w="1316774">
                  <a:extLst>
                    <a:ext uri="{9D8B030D-6E8A-4147-A177-3AD203B41FA5}">
                      <a16:colId xmlns:a16="http://schemas.microsoft.com/office/drawing/2014/main" val="1330464507"/>
                    </a:ext>
                  </a:extLst>
                </a:gridCol>
              </a:tblGrid>
              <a:tr h="278270">
                <a:tc gridSpan="3">
                  <a:txBody>
                    <a:bodyPr/>
                    <a:lstStyle/>
                    <a:p>
                      <a:pPr algn="ctr"/>
                      <a:r>
                        <a:rPr lang="de-AT" sz="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Entwicklungstendenzen</a:t>
                      </a:r>
                    </a:p>
                  </a:txBody>
                  <a:tcPr marL="68580" marR="68580" marT="34307" marB="34307"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291417"/>
                  </a:ext>
                </a:extLst>
              </a:tr>
              <a:tr h="278270">
                <a:tc>
                  <a:txBody>
                    <a:bodyPr/>
                    <a:lstStyle/>
                    <a:p>
                      <a:pPr algn="ctr"/>
                      <a:r>
                        <a:rPr lang="de-AT" sz="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Reduktion der Kosten</a:t>
                      </a:r>
                    </a:p>
                  </a:txBody>
                  <a:tcPr marL="68580" marR="68580" marT="34307" marB="343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Verbesserung des Vertriebs</a:t>
                      </a:r>
                    </a:p>
                  </a:txBody>
                  <a:tcPr marL="68580" marR="68580" marT="34307" marB="343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Orientierung am Kunden</a:t>
                      </a:r>
                    </a:p>
                  </a:txBody>
                  <a:tcPr marL="68580" marR="68580" marT="34307" marB="34307"/>
                </a:tc>
                <a:extLst>
                  <a:ext uri="{0D108BD9-81ED-4DB2-BD59-A6C34878D82A}">
                    <a16:rowId xmlns:a16="http://schemas.microsoft.com/office/drawing/2014/main" val="3356650892"/>
                  </a:ext>
                </a:extLst>
              </a:tr>
              <a:tr h="38881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Konzentrationsprozess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Onlineangebote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Automatisierung</a:t>
                      </a:r>
                    </a:p>
                  </a:txBody>
                  <a:tcPr marL="68580" marR="68580" marT="34307" marB="3430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Moderne Filialen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Online-Banking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Direktbanken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Vermittlung, Kooperationen</a:t>
                      </a:r>
                    </a:p>
                  </a:txBody>
                  <a:tcPr marL="68580" marR="68580" marT="34307" marB="3430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Kunden- statt Produktorientierung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Berater im Mittelpunkt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AT" sz="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Neue Zahlensysteme</a:t>
                      </a:r>
                    </a:p>
                  </a:txBody>
                  <a:tcPr marL="68580" marR="68580" marT="34307" marB="34307"/>
                </a:tc>
                <a:extLst>
                  <a:ext uri="{0D108BD9-81ED-4DB2-BD59-A6C34878D82A}">
                    <a16:rowId xmlns:a16="http://schemas.microsoft.com/office/drawing/2014/main" val="376732381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6E11946B-3193-0F44-A290-18D255DF9AF9}"/>
              </a:ext>
            </a:extLst>
          </p:cNvPr>
          <p:cNvSpPr txBox="1"/>
          <p:nvPr/>
        </p:nvSpPr>
        <p:spPr>
          <a:xfrm>
            <a:off x="4116205" y="2275447"/>
            <a:ext cx="50027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AT" sz="900" b="1" dirty="0">
                <a:latin typeface="+mj-lt"/>
                <a:cs typeface="Arial" panose="020B0604020202020204" pitchFamily="34" charset="0"/>
              </a:rPr>
              <a:t>3) Aktiv Geschäft (Kreditkunden), Passiv Geschäft (Spareinlagen), Rolle von Zentralbanken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BB66ACA-AE3A-144B-B4EE-C9B9A9902A8E}"/>
              </a:ext>
            </a:extLst>
          </p:cNvPr>
          <p:cNvSpPr txBox="1"/>
          <p:nvPr/>
        </p:nvSpPr>
        <p:spPr>
          <a:xfrm>
            <a:off x="6635491" y="2607785"/>
            <a:ext cx="2453898" cy="14657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AT" sz="525" b="1" dirty="0" err="1">
                <a:latin typeface="Arial" panose="020B0604020202020204" pitchFamily="34" charset="0"/>
                <a:cs typeface="Arial" panose="020B0604020202020204" pitchFamily="34" charset="0"/>
              </a:rPr>
              <a:t>OeNB</a:t>
            </a:r>
            <a:endParaRPr lang="de-AT" sz="52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Betreibt Geschäfte mit anderen Banken</a:t>
            </a:r>
          </a:p>
          <a:p>
            <a:pPr eaLnBrk="1" hangingPunct="1">
              <a:defRPr/>
            </a:pPr>
            <a:endParaRPr lang="de-AT" sz="5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Versorgung mit Geld und Ausgabe von Banknoten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Verwaltung der Währungsreserven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Umsetzung der Geldpolitik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Unterstützung der Aufsicht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Erstellung volkswirtschaftlicher Analysen und Statistiken</a:t>
            </a:r>
          </a:p>
          <a:p>
            <a:pPr eaLnBrk="1" hangingPunct="1">
              <a:defRPr/>
            </a:pPr>
            <a:endParaRPr lang="de-AT" sz="52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sz="525" b="1" dirty="0">
                <a:latin typeface="Arial" panose="020B0604020202020204" pitchFamily="34" charset="0"/>
                <a:cs typeface="Arial" panose="020B0604020202020204" pitchFamily="34" charset="0"/>
              </a:rPr>
              <a:t>EZB</a:t>
            </a:r>
          </a:p>
          <a:p>
            <a:pPr eaLnBrk="1" hangingPunct="1"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Legt die einheitliche Geldpolitik für Euro-Raum fest, Ziel ist eine geringe Inflation</a:t>
            </a:r>
          </a:p>
          <a:p>
            <a:pPr eaLnBrk="1" hangingPunct="1">
              <a:defRPr/>
            </a:pPr>
            <a:endParaRPr lang="de-AT" sz="5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Regulierung der Geldmenge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Genehmigung der Ausgabe von Banknoten und Münzen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Verwaltung der Währungsreserven und Devisengeschäfte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Überwachung der Zahlungssysteme</a:t>
            </a:r>
          </a:p>
        </p:txBody>
      </p:sp>
      <p:pic>
        <p:nvPicPr>
          <p:cNvPr id="17" name="Bild 19">
            <a:extLst>
              <a:ext uri="{FF2B5EF4-FFF2-40B4-BE49-F238E27FC236}">
                <a16:creationId xmlns:a16="http://schemas.microsoft.com/office/drawing/2014/main" id="{BD7EC491-0CCF-AF42-8E5D-E33C932740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9352"/>
            <a:ext cx="2450335" cy="170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d 22">
            <a:extLst>
              <a:ext uri="{FF2B5EF4-FFF2-40B4-BE49-F238E27FC236}">
                <a16:creationId xmlns:a16="http://schemas.microsoft.com/office/drawing/2014/main" id="{9D21362B-1C86-5047-84D5-B7C4832590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152" y="4394039"/>
            <a:ext cx="1673053" cy="121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A8E6D000-0473-2347-ADC2-D231BF955A75}"/>
              </a:ext>
            </a:extLst>
          </p:cNvPr>
          <p:cNvSpPr txBox="1"/>
          <p:nvPr/>
        </p:nvSpPr>
        <p:spPr>
          <a:xfrm>
            <a:off x="4033401" y="2522531"/>
            <a:ext cx="2548777" cy="1708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de-AT" sz="525" b="1" dirty="0">
                <a:latin typeface="Arial" panose="020B0604020202020204" pitchFamily="34" charset="0"/>
                <a:cs typeface="Arial" panose="020B0604020202020204" pitchFamily="34" charset="0"/>
              </a:rPr>
              <a:t>Typ. Geschäftstätigkeiten / Kundensegmente</a:t>
            </a:r>
          </a:p>
          <a:p>
            <a:pPr eaLnBrk="1" hangingPunct="1">
              <a:defRPr/>
            </a:pPr>
            <a:endParaRPr lang="de-AT" sz="5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Privatkunden (ABC- Kunden)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Family Office (Vermögen &gt; 10 </a:t>
            </a:r>
            <a:r>
              <a:rPr lang="de-AT" sz="525" dirty="0" err="1">
                <a:latin typeface="Arial" panose="020B0604020202020204" pitchFamily="34" charset="0"/>
                <a:cs typeface="Arial" panose="020B0604020202020204" pitchFamily="34" charset="0"/>
              </a:rPr>
              <a:t>Mio</a:t>
            </a: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A Kunden: höchste Kundenkategorie Private Banking, hohes Einkommen, Geldanlage, Min Vermögen z.B. 250.000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B Kunden: etwas höheres Einkommen, planen z.B. Hauskauf, Konsumentenkredite, Kredite, erste Veranlagung, Beratung, </a:t>
            </a:r>
            <a:r>
              <a:rPr lang="de-AT" sz="525" dirty="0" err="1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 Immobilienfinanzierung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C Kunden: kein hohe Einkommen, Giro Konto kaum Beratung, Sparbuch, kleine Kredite</a:t>
            </a:r>
          </a:p>
          <a:p>
            <a:pPr marL="471488" lvl="1" indent="-128588">
              <a:buFont typeface="Arial" panose="020B0604020202020204" pitchFamily="34" charset="0"/>
              <a:buChar char="•"/>
              <a:defRPr/>
            </a:pPr>
            <a:endParaRPr lang="de-AT" sz="5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Firmenkunden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Kreditgeschäft steht im Vordergrund – größere Volumina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Z.B. Finanzierung der gesamten Firmenwagenflotte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Vertragsgestaltungsfreiheit, zus. Gebühren</a:t>
            </a:r>
          </a:p>
          <a:p>
            <a:pPr eaLnBrk="1" hangingPunct="1">
              <a:defRPr/>
            </a:pPr>
            <a:endParaRPr lang="de-AT" sz="5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Asset Management / Vermögensverwaltung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Aktives Anlegen von Kundengeldern um hohe Renditen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de-AT" sz="525" dirty="0">
                <a:latin typeface="Arial" panose="020B0604020202020204" pitchFamily="34" charset="0"/>
                <a:cs typeface="Arial" panose="020B0604020202020204" pitchFamily="34" charset="0"/>
              </a:rPr>
              <a:t>Kunden: Privatkunden oder institutionelle Anleger (Pensionskassen) 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56BA249-7B7A-6E45-B207-C790F6BAB4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4114" y="672749"/>
            <a:ext cx="2242145" cy="136191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19A7B6D8-8442-E44D-813C-06375CF04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003" y="4382926"/>
            <a:ext cx="493917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900" b="1" dirty="0"/>
              <a:t>6) Bankenkrise am Beispiel der </a:t>
            </a:r>
            <a:r>
              <a:rPr lang="de-DE" altLang="de-DE" sz="900" b="1" dirty="0" err="1"/>
              <a:t>Commerzialbank</a:t>
            </a:r>
            <a:r>
              <a:rPr lang="de-DE" altLang="de-DE" sz="900" b="1" dirty="0"/>
              <a:t> </a:t>
            </a:r>
            <a:r>
              <a:rPr lang="de-DE" altLang="de-DE" sz="900" b="1" dirty="0" err="1"/>
              <a:t>Mattersburg</a:t>
            </a:r>
            <a:r>
              <a:rPr lang="de-DE" altLang="de-DE" sz="900" b="1" dirty="0"/>
              <a:t> 2020 (Quellen: Kleine Zeitung, </a:t>
            </a:r>
            <a:r>
              <a:rPr lang="de-DE" altLang="de-DE" sz="900" b="1" dirty="0" err="1"/>
              <a:t>Wikip</a:t>
            </a:r>
            <a:r>
              <a:rPr lang="de-DE" altLang="de-DE" sz="900" b="1" dirty="0"/>
              <a:t>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5075351-8835-6143-8A9D-3625C5F969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5441" y="4712973"/>
            <a:ext cx="1863715" cy="116877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E4D73B6-99A3-A240-837D-0196B2A9D0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68874" y="5167940"/>
            <a:ext cx="3638456" cy="7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5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Graphic spid="12" grpId="0">
        <p:bldAsOne/>
      </p:bldGraphic>
      <p:bldP spid="13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Bild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0" y="2247998"/>
            <a:ext cx="2297366" cy="128801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0399" y="0"/>
            <a:ext cx="341080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latin typeface="+mj-lt"/>
                <a:cs typeface="Chalkduster"/>
              </a:rPr>
              <a:t>Börse, Finanzmärkte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429706" y="0"/>
            <a:ext cx="57147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Funktionieren von Börse, Finanzmarkt (Kapitalmarkt) erklären, Überblick über Anlagemöglichkeiten geben können, kritisch reflektieren können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3082385" y="311359"/>
            <a:ext cx="2560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arenR"/>
            </a:pPr>
            <a:r>
              <a:rPr lang="de-DE" sz="1200" b="1" dirty="0">
                <a:latin typeface="+mj-lt"/>
                <a:cs typeface="Chalkduster"/>
              </a:rPr>
              <a:t>Börse, Finanzmärkte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5706533" y="308495"/>
            <a:ext cx="187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3) Kapital-Angebot</a:t>
            </a:r>
          </a:p>
        </p:txBody>
      </p:sp>
      <p:sp>
        <p:nvSpPr>
          <p:cNvPr id="81" name="Textfeld 80"/>
          <p:cNvSpPr txBox="1"/>
          <p:nvPr/>
        </p:nvSpPr>
        <p:spPr>
          <a:xfrm>
            <a:off x="0" y="321195"/>
            <a:ext cx="1548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2) Kapital-Nachfrager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716" y="996504"/>
            <a:ext cx="559624" cy="530587"/>
          </a:xfrm>
          <a:prstGeom prst="rect">
            <a:avLst/>
          </a:prstGeom>
        </p:spPr>
      </p:pic>
      <p:sp>
        <p:nvSpPr>
          <p:cNvPr id="75" name="Textfeld 74"/>
          <p:cNvSpPr txBox="1"/>
          <p:nvPr/>
        </p:nvSpPr>
        <p:spPr>
          <a:xfrm>
            <a:off x="54903" y="560094"/>
            <a:ext cx="2791699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/>
              <a:t>Öffentliche Hand: z.B. Schuldverschreibungen (Bundesanleihe)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5706533" y="528344"/>
            <a:ext cx="338666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/>
              <a:t>Investor: Institutionelle (z.B. Pensionsfonds) oder private Anleger Geldvermögen in AT (2008) </a:t>
            </a:r>
          </a:p>
          <a:p>
            <a:r>
              <a:rPr lang="de-DE" sz="800" dirty="0"/>
              <a:t>470 </a:t>
            </a:r>
            <a:r>
              <a:rPr lang="de-DE" sz="800" dirty="0" err="1"/>
              <a:t>Mrd</a:t>
            </a:r>
            <a:r>
              <a:rPr lang="de-DE" sz="800" dirty="0"/>
              <a:t> € Netto: 308 </a:t>
            </a:r>
            <a:r>
              <a:rPr lang="de-DE" sz="800" dirty="0" err="1"/>
              <a:t>Mrd</a:t>
            </a:r>
            <a:r>
              <a:rPr lang="de-DE" sz="800" dirty="0"/>
              <a:t> € </a:t>
            </a:r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sp>
        <p:nvSpPr>
          <p:cNvPr id="83" name="Textfeld 82"/>
          <p:cNvSpPr txBox="1"/>
          <p:nvPr/>
        </p:nvSpPr>
        <p:spPr>
          <a:xfrm>
            <a:off x="2949642" y="588585"/>
            <a:ext cx="2646166" cy="267765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Börsen </a:t>
            </a:r>
            <a:r>
              <a:rPr lang="de-DE" sz="800" dirty="0"/>
              <a:t>sind Marktplätze auf denen zwischen Kapitalnachfragern und Kapitalanbietern vermittelt wird:</a:t>
            </a:r>
          </a:p>
          <a:p>
            <a:r>
              <a:rPr lang="de-DE" sz="800" dirty="0"/>
              <a:t>Börsen dienen zur Kapitalaufnahme und zum </a:t>
            </a:r>
          </a:p>
          <a:p>
            <a:r>
              <a:rPr lang="de-DE" sz="800" dirty="0"/>
              <a:t>Handel mit Werten.</a:t>
            </a:r>
          </a:p>
          <a:p>
            <a:endParaRPr lang="de-DE" sz="800" dirty="0"/>
          </a:p>
          <a:p>
            <a:r>
              <a:rPr lang="de-DE" sz="800" b="1" dirty="0"/>
              <a:t>Vermittler:</a:t>
            </a:r>
            <a:r>
              <a:rPr lang="de-DE" sz="800" dirty="0"/>
              <a:t> Investmentbanken, </a:t>
            </a:r>
          </a:p>
          <a:p>
            <a:r>
              <a:rPr lang="de-DE" sz="800" dirty="0"/>
              <a:t>Banken oder Vermögensberater</a:t>
            </a:r>
          </a:p>
          <a:p>
            <a:r>
              <a:rPr lang="de-DE" sz="800" b="1" dirty="0"/>
              <a:t>Kursermittlung</a:t>
            </a:r>
            <a:r>
              <a:rPr lang="de-DE" sz="800" dirty="0"/>
              <a:t>: Verkauf- und Kaufaufträge </a:t>
            </a:r>
            <a:r>
              <a:rPr lang="de-DE" sz="800" b="1" dirty="0"/>
              <a:t>(Orderbuch)</a:t>
            </a:r>
          </a:p>
          <a:p>
            <a:r>
              <a:rPr lang="de-DE" sz="800" b="1" dirty="0"/>
              <a:t>Kursentwicklung</a:t>
            </a:r>
            <a:r>
              <a:rPr lang="de-DE" sz="800" dirty="0"/>
              <a:t>: </a:t>
            </a:r>
            <a:r>
              <a:rPr lang="de-DE" sz="800" b="1" dirty="0">
                <a:latin typeface="Wingdings"/>
                <a:ea typeface="Wingdings"/>
                <a:cs typeface="Wingdings"/>
                <a:sym typeface="Wingdings"/>
              </a:rPr>
              <a:t> </a:t>
            </a:r>
            <a:r>
              <a:rPr lang="de-DE" sz="800" b="1" dirty="0"/>
              <a:t>Bull </a:t>
            </a:r>
            <a:r>
              <a:rPr lang="de-DE" sz="800" b="1" dirty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de-DE" sz="800" b="1" dirty="0">
                <a:latin typeface="+mj-lt"/>
                <a:ea typeface="Wingdings"/>
                <a:cs typeface="Wingdings"/>
                <a:sym typeface="Wingdings"/>
              </a:rPr>
              <a:t>(Hausse)</a:t>
            </a:r>
            <a:r>
              <a:rPr lang="de-DE" sz="800" b="1" dirty="0">
                <a:sym typeface="Wingdings"/>
              </a:rPr>
              <a:t>, </a:t>
            </a:r>
            <a:r>
              <a:rPr lang="de-DE" sz="800" b="1" dirty="0">
                <a:latin typeface="Wingdings"/>
                <a:ea typeface="Wingdings"/>
                <a:cs typeface="Wingdings"/>
                <a:sym typeface="Wingdings"/>
              </a:rPr>
              <a:t></a:t>
            </a:r>
            <a:r>
              <a:rPr lang="de-DE" sz="800" b="1" dirty="0">
                <a:sym typeface="Wingdings"/>
              </a:rPr>
              <a:t> </a:t>
            </a:r>
            <a:r>
              <a:rPr lang="de-DE" sz="800" b="1" dirty="0" err="1">
                <a:sym typeface="Wingdings"/>
              </a:rPr>
              <a:t>Bear</a:t>
            </a:r>
            <a:r>
              <a:rPr lang="de-DE" sz="800" b="1" dirty="0">
                <a:sym typeface="Wingdings"/>
              </a:rPr>
              <a:t> (Baisse)</a:t>
            </a:r>
            <a:endParaRPr lang="de-DE" sz="800" b="1" dirty="0"/>
          </a:p>
          <a:p>
            <a:r>
              <a:rPr lang="de-DE" sz="800" b="1" dirty="0"/>
              <a:t>Börsenarten</a:t>
            </a:r>
            <a:r>
              <a:rPr lang="de-DE" sz="800" dirty="0"/>
              <a:t>: Wertpapier-/Waren-, Kassa- (kurze Zeit)/Termin- (später), Präsenz-/Computerbörsen </a:t>
            </a:r>
          </a:p>
          <a:p>
            <a:r>
              <a:rPr lang="de-DE" sz="800" b="1" dirty="0"/>
              <a:t>Segmente</a:t>
            </a:r>
            <a:r>
              <a:rPr lang="de-DE" sz="800" dirty="0"/>
              <a:t>: unt. Gruppen von Unternehmen z.B. für Wien:</a:t>
            </a:r>
          </a:p>
          <a:p>
            <a:r>
              <a:rPr lang="de-DE" sz="800" dirty="0"/>
              <a:t> Equity (</a:t>
            </a:r>
            <a:r>
              <a:rPr lang="de-DE" sz="800" b="1" dirty="0"/>
              <a:t>ATX prime</a:t>
            </a:r>
            <a:r>
              <a:rPr lang="de-DE" sz="800" dirty="0"/>
              <a:t>, Mid Market, Standard) Bond (Anleihen)</a:t>
            </a:r>
          </a:p>
          <a:p>
            <a:r>
              <a:rPr lang="de-DE" sz="800" dirty="0"/>
              <a:t> Derivatives, Structured Products </a:t>
            </a:r>
            <a:r>
              <a:rPr lang="de-DE" sz="800" dirty="0" err="1"/>
              <a:t>and</a:t>
            </a:r>
            <a:r>
              <a:rPr lang="de-DE" sz="800" dirty="0"/>
              <a:t> Other Securities,</a:t>
            </a:r>
          </a:p>
          <a:p>
            <a:r>
              <a:rPr lang="de-DE" sz="800" b="1" dirty="0"/>
              <a:t>Regulierung:</a:t>
            </a:r>
            <a:r>
              <a:rPr lang="de-DE" sz="800" dirty="0"/>
              <a:t> relativ gering (</a:t>
            </a:r>
            <a:r>
              <a:rPr lang="de-DE" sz="800" b="1" dirty="0"/>
              <a:t>Insiderhandel</a:t>
            </a:r>
            <a:r>
              <a:rPr lang="de-DE" sz="800" dirty="0"/>
              <a:t>, „</a:t>
            </a:r>
            <a:r>
              <a:rPr lang="de-DE" sz="800" dirty="0" err="1"/>
              <a:t>Frontrunning</a:t>
            </a:r>
            <a:r>
              <a:rPr lang="de-DE" sz="800" dirty="0"/>
              <a:t>“) </a:t>
            </a:r>
          </a:p>
          <a:p>
            <a:r>
              <a:rPr lang="de-DE" sz="800" b="1" dirty="0"/>
              <a:t>Trends</a:t>
            </a:r>
            <a:r>
              <a:rPr lang="de-DE" sz="800" dirty="0"/>
              <a:t>: Hochfrequenzhandel, kurze </a:t>
            </a:r>
            <a:r>
              <a:rPr lang="de-DE" sz="800" dirty="0" err="1"/>
              <a:t>Behaltedauer</a:t>
            </a:r>
            <a:r>
              <a:rPr lang="de-DE" sz="800" dirty="0"/>
              <a:t> v.a. bei Aktien, Algorithmen (2/3 des Handels durch Computer)</a:t>
            </a:r>
          </a:p>
          <a:p>
            <a:r>
              <a:rPr lang="de-DE" sz="800" dirty="0"/>
              <a:t>Börsen gibt es seit 15. </a:t>
            </a:r>
            <a:r>
              <a:rPr lang="de-DE" sz="800" dirty="0" err="1"/>
              <a:t>Jh</a:t>
            </a:r>
            <a:r>
              <a:rPr lang="de-DE" sz="800" dirty="0"/>
              <a:t> (Brügge </a:t>
            </a:r>
            <a:r>
              <a:rPr lang="de-DE" sz="800" dirty="0" err="1"/>
              <a:t>Bankier:“Van</a:t>
            </a:r>
            <a:r>
              <a:rPr lang="de-DE" sz="800" dirty="0"/>
              <a:t> der Burse“). Seit damals gab es auch </a:t>
            </a:r>
          </a:p>
          <a:p>
            <a:r>
              <a:rPr lang="de-DE" sz="800" b="1" dirty="0"/>
              <a:t>Finanzkrisen</a:t>
            </a:r>
            <a:r>
              <a:rPr lang="de-DE" sz="800" dirty="0"/>
              <a:t> (verursacht oder verstärkt durch </a:t>
            </a:r>
            <a:r>
              <a:rPr lang="de-DE" sz="800" b="1" dirty="0"/>
              <a:t>Spekulation: </a:t>
            </a:r>
            <a:r>
              <a:rPr lang="de-DE" sz="800" dirty="0"/>
              <a:t>z.B.  Amsterdam 1637,NY 1929, 2008)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40398" y="2526226"/>
            <a:ext cx="1993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4) </a:t>
            </a:r>
            <a:r>
              <a:rPr lang="de-DE" sz="1200" b="1" dirty="0" err="1">
                <a:latin typeface="+mj-lt"/>
                <a:cs typeface="Chalkduster"/>
              </a:rPr>
              <a:t>Börsegang</a:t>
            </a:r>
            <a:r>
              <a:rPr lang="de-DE" sz="1200" b="1" dirty="0">
                <a:latin typeface="+mj-lt"/>
                <a:cs typeface="Chalkduster"/>
              </a:rPr>
              <a:t> „IPO“ von Unt.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40399" y="3566011"/>
            <a:ext cx="28062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5) Aktiengesellschaft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393" y="3879850"/>
            <a:ext cx="1512947" cy="1060449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03" y="945704"/>
            <a:ext cx="2520110" cy="1616771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99" y="5251046"/>
            <a:ext cx="2666200" cy="1360263"/>
          </a:xfrm>
          <a:prstGeom prst="rect">
            <a:avLst/>
          </a:prstGeom>
        </p:spPr>
      </p:pic>
      <p:sp>
        <p:nvSpPr>
          <p:cNvPr id="97" name="Textfeld 96"/>
          <p:cNvSpPr txBox="1"/>
          <p:nvPr/>
        </p:nvSpPr>
        <p:spPr>
          <a:xfrm>
            <a:off x="40398" y="2803225"/>
            <a:ext cx="28421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/>
              <a:t>Mehrmonatiger Prozess zur substantiellen  Kapitalaufnahme an </a:t>
            </a:r>
            <a:r>
              <a:rPr lang="de-DE" sz="800" dirty="0" err="1"/>
              <a:t>Börsen:</a:t>
            </a:r>
            <a:r>
              <a:rPr lang="de-DE" sz="800" b="1" dirty="0" err="1"/>
              <a:t>„IPO</a:t>
            </a:r>
            <a:r>
              <a:rPr lang="de-DE" sz="800" b="1" dirty="0"/>
              <a:t>“ (Initial Public </a:t>
            </a:r>
            <a:r>
              <a:rPr lang="de-DE" sz="800" b="1" dirty="0" err="1"/>
              <a:t>Offering</a:t>
            </a:r>
            <a:r>
              <a:rPr lang="de-DE" sz="800" b="1" dirty="0"/>
              <a:t>)</a:t>
            </a:r>
          </a:p>
          <a:p>
            <a:r>
              <a:rPr lang="de-DE" sz="800" dirty="0"/>
              <a:t>Investmentbanken agieren als Intermediäre, Bewertung, Ausgabe, Platzierung auf einem Finanzplatz </a:t>
            </a:r>
          </a:p>
          <a:p>
            <a:r>
              <a:rPr lang="de-DE" sz="800" b="1" dirty="0"/>
              <a:t>Kosten</a:t>
            </a:r>
            <a:r>
              <a:rPr lang="de-DE" sz="800" dirty="0"/>
              <a:t>: 4-7% des Emissionsvolumens</a:t>
            </a:r>
          </a:p>
          <a:p>
            <a:r>
              <a:rPr lang="de-DE" sz="800" b="1" dirty="0"/>
              <a:t>Voraussetzungen</a:t>
            </a:r>
            <a:r>
              <a:rPr lang="de-DE" sz="800" dirty="0"/>
              <a:t>: rechtlich, wirtschaftlich</a:t>
            </a:r>
            <a:r>
              <a:rPr lang="de-DE" sz="800" dirty="0">
                <a:ea typeface="Wingdings"/>
                <a:cs typeface="Wingdings"/>
                <a:sym typeface="Wingdings"/>
              </a:rPr>
              <a:t>, Management, RW,</a:t>
            </a:r>
            <a:endParaRPr lang="de-DE" sz="800" dirty="0"/>
          </a:p>
        </p:txBody>
      </p:sp>
      <p:pic>
        <p:nvPicPr>
          <p:cNvPr id="19" name="Bild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40" y="3843010"/>
            <a:ext cx="1157163" cy="277361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2103" y="3843010"/>
            <a:ext cx="1175736" cy="277361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99" y="4117677"/>
            <a:ext cx="1847641" cy="408578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5043" y="5441546"/>
            <a:ext cx="2133129" cy="1416454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97683" y="5675295"/>
            <a:ext cx="2422984" cy="1118811"/>
          </a:xfrm>
          <a:prstGeom prst="rect">
            <a:avLst/>
          </a:prstGeom>
        </p:spPr>
      </p:pic>
      <p:sp>
        <p:nvSpPr>
          <p:cNvPr id="99" name="Textfeld 98"/>
          <p:cNvSpPr txBox="1"/>
          <p:nvPr/>
        </p:nvSpPr>
        <p:spPr>
          <a:xfrm>
            <a:off x="54902" y="789695"/>
            <a:ext cx="279170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/>
              <a:t>Unternehmen mit i.d.R. sehr großem </a:t>
            </a:r>
            <a:r>
              <a:rPr lang="de-DE" sz="800" dirty="0" err="1"/>
              <a:t>Finanzierungsbedard</a:t>
            </a:r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sp>
        <p:nvSpPr>
          <p:cNvPr id="100" name="Textfeld 99"/>
          <p:cNvSpPr txBox="1"/>
          <p:nvPr/>
        </p:nvSpPr>
        <p:spPr>
          <a:xfrm>
            <a:off x="3429706" y="3262770"/>
            <a:ext cx="1874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6) Finanzplätze</a:t>
            </a:r>
          </a:p>
        </p:txBody>
      </p:sp>
      <p:sp>
        <p:nvSpPr>
          <p:cNvPr id="101" name="Textfeld 100"/>
          <p:cNvSpPr txBox="1"/>
          <p:nvPr/>
        </p:nvSpPr>
        <p:spPr>
          <a:xfrm>
            <a:off x="3091889" y="4840099"/>
            <a:ext cx="24157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7) Indizes / „Barometer“</a:t>
            </a:r>
          </a:p>
        </p:txBody>
      </p:sp>
      <p:sp>
        <p:nvSpPr>
          <p:cNvPr id="102" name="Textfeld 101"/>
          <p:cNvSpPr txBox="1"/>
          <p:nvPr/>
        </p:nvSpPr>
        <p:spPr>
          <a:xfrm>
            <a:off x="5706533" y="1784321"/>
            <a:ext cx="34120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8) Wertpapiere: </a:t>
            </a:r>
            <a:r>
              <a:rPr lang="de-DE" sz="1000" b="1" dirty="0">
                <a:latin typeface="+mj-lt"/>
                <a:cs typeface="Chalkduster"/>
              </a:rPr>
              <a:t>Grundsatz: Kaufe nur, was du verstehst! </a:t>
            </a:r>
          </a:p>
        </p:txBody>
      </p:sp>
      <p:sp>
        <p:nvSpPr>
          <p:cNvPr id="104" name="Textfeld 103"/>
          <p:cNvSpPr txBox="1"/>
          <p:nvPr/>
        </p:nvSpPr>
        <p:spPr>
          <a:xfrm>
            <a:off x="5526308" y="5734568"/>
            <a:ext cx="338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latin typeface="+mj-lt"/>
                <a:cs typeface="Chalkduster"/>
              </a:rPr>
              <a:t>9) Spannungsfelder </a:t>
            </a:r>
          </a:p>
          <a:p>
            <a:r>
              <a:rPr lang="de-DE" sz="1200" b="1" dirty="0">
                <a:latin typeface="+mj-lt"/>
                <a:cs typeface="Chalkduster"/>
              </a:rPr>
              <a:t>bei Geldanlage</a:t>
            </a:r>
          </a:p>
        </p:txBody>
      </p:sp>
      <p:sp>
        <p:nvSpPr>
          <p:cNvPr id="28" name="Rechteck 27"/>
          <p:cNvSpPr/>
          <p:nvPr/>
        </p:nvSpPr>
        <p:spPr>
          <a:xfrm>
            <a:off x="7194250" y="6773459"/>
            <a:ext cx="64588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" dirty="0">
                <a:solidFill>
                  <a:srgbClr val="000000"/>
                </a:solidFill>
              </a:rPr>
              <a:t>Ethik</a:t>
            </a:r>
          </a:p>
        </p:txBody>
      </p:sp>
      <p:sp>
        <p:nvSpPr>
          <p:cNvPr id="105" name="Textfeld 104"/>
          <p:cNvSpPr txBox="1"/>
          <p:nvPr/>
        </p:nvSpPr>
        <p:spPr>
          <a:xfrm>
            <a:off x="5706533" y="2014428"/>
            <a:ext cx="3386667" cy="16466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Aktien</a:t>
            </a:r>
            <a:r>
              <a:rPr lang="de-DE" sz="800" u="sng" dirty="0"/>
              <a:t>: </a:t>
            </a:r>
            <a:r>
              <a:rPr lang="de-DE" sz="800" dirty="0"/>
              <a:t>Beteiligung i.e</a:t>
            </a:r>
            <a:r>
              <a:rPr lang="de-DE" sz="800" b="1" dirty="0"/>
              <a:t>. Eigenkapital               Kursblatt:</a:t>
            </a:r>
          </a:p>
          <a:p>
            <a:r>
              <a:rPr lang="de-DE" sz="800" b="1" dirty="0"/>
              <a:t>Dividende:</a:t>
            </a:r>
            <a:r>
              <a:rPr lang="de-DE" sz="800" dirty="0"/>
              <a:t> Gewinn</a:t>
            </a:r>
          </a:p>
          <a:p>
            <a:r>
              <a:rPr lang="de-DE" sz="700" b="1" u="sng" dirty="0"/>
              <a:t>Arten:</a:t>
            </a:r>
          </a:p>
          <a:p>
            <a:r>
              <a:rPr lang="de-DE" sz="700" dirty="0"/>
              <a:t>Stammaktien</a:t>
            </a:r>
          </a:p>
          <a:p>
            <a:r>
              <a:rPr lang="de-DE" sz="700" dirty="0"/>
              <a:t>Vorzugsaktien</a:t>
            </a:r>
          </a:p>
          <a:p>
            <a:r>
              <a:rPr lang="de-DE" sz="700" dirty="0"/>
              <a:t>(Höhere Dividende</a:t>
            </a:r>
          </a:p>
          <a:p>
            <a:r>
              <a:rPr lang="de-DE" sz="700" dirty="0"/>
              <a:t>kein Stimmrecht)</a:t>
            </a:r>
            <a:endParaRPr lang="de-DE" sz="700" b="1" dirty="0"/>
          </a:p>
          <a:p>
            <a:r>
              <a:rPr lang="de-DE" sz="700" b="1" u="sng" dirty="0"/>
              <a:t>Risiko</a:t>
            </a:r>
            <a:r>
              <a:rPr lang="de-DE" sz="700" dirty="0"/>
              <a:t>: hoch, starke</a:t>
            </a:r>
          </a:p>
          <a:p>
            <a:r>
              <a:rPr lang="de-DE" sz="700" dirty="0"/>
              <a:t>Kursschwankungen</a:t>
            </a:r>
          </a:p>
          <a:p>
            <a:r>
              <a:rPr lang="de-DE" sz="600" b="1" dirty="0"/>
              <a:t>Durchschnittsrendite:</a:t>
            </a:r>
          </a:p>
          <a:p>
            <a:r>
              <a:rPr lang="de-DE" sz="600" dirty="0" err="1"/>
              <a:t>θR</a:t>
            </a:r>
            <a:r>
              <a:rPr lang="de-DE" sz="600" dirty="0"/>
              <a:t>=(Gewinn p.a. + D)/Kaufpreis*100</a:t>
            </a:r>
          </a:p>
          <a:p>
            <a:r>
              <a:rPr lang="de-DE" sz="600" b="1" dirty="0"/>
              <a:t>Dividendenrendite</a:t>
            </a:r>
          </a:p>
          <a:p>
            <a:r>
              <a:rPr lang="de-DE" sz="600" dirty="0"/>
              <a:t>DR=D/Kaufpreis*100</a:t>
            </a:r>
          </a:p>
          <a:p>
            <a:r>
              <a:rPr lang="de-DE" sz="600" b="1" dirty="0"/>
              <a:t>KGV:</a:t>
            </a:r>
            <a:r>
              <a:rPr lang="de-DE" sz="600" dirty="0"/>
              <a:t> Kurs/Gewinn: wie teuer ist Aktie im Vergleich</a:t>
            </a:r>
          </a:p>
          <a:p>
            <a:r>
              <a:rPr lang="de-DE" sz="600" dirty="0"/>
              <a:t>Wann amortisiert s. Kaufpreis aus Gewinn</a:t>
            </a:r>
          </a:p>
        </p:txBody>
      </p:sp>
      <p:sp>
        <p:nvSpPr>
          <p:cNvPr id="106" name="Textfeld 105"/>
          <p:cNvSpPr txBox="1"/>
          <p:nvPr/>
        </p:nvSpPr>
        <p:spPr>
          <a:xfrm>
            <a:off x="5706533" y="3660081"/>
            <a:ext cx="3386667" cy="9694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Anleihen: </a:t>
            </a:r>
            <a:r>
              <a:rPr lang="de-DE" sz="800" dirty="0"/>
              <a:t>Forderungswertpapier i.e. </a:t>
            </a:r>
            <a:r>
              <a:rPr lang="de-DE" sz="800" b="1" dirty="0"/>
              <a:t>Fremdkapital,</a:t>
            </a:r>
            <a:r>
              <a:rPr lang="de-DE" sz="800" dirty="0"/>
              <a:t> </a:t>
            </a:r>
          </a:p>
          <a:p>
            <a:r>
              <a:rPr lang="de-DE" sz="700" dirty="0"/>
              <a:t>vgl. endfälliger lfr. Kredit</a:t>
            </a:r>
          </a:p>
          <a:p>
            <a:r>
              <a:rPr lang="de-DE" sz="700" dirty="0"/>
              <a:t>(Ver</a:t>
            </a:r>
            <a:r>
              <a:rPr lang="de-DE" sz="700" b="1" dirty="0"/>
              <a:t>zins</a:t>
            </a:r>
            <a:r>
              <a:rPr lang="de-DE" sz="700" dirty="0"/>
              <a:t>ung: fix, variable oder 0 Bond) , Effektivverzinsung (</a:t>
            </a:r>
            <a:r>
              <a:rPr lang="de-DE" sz="700" dirty="0" err="1"/>
              <a:t>Zus.kosten</a:t>
            </a:r>
            <a:r>
              <a:rPr lang="de-DE" sz="700" dirty="0"/>
              <a:t>, Agio)</a:t>
            </a:r>
          </a:p>
          <a:p>
            <a:r>
              <a:rPr lang="de-DE" sz="700" dirty="0"/>
              <a:t>Berechnung </a:t>
            </a:r>
            <a:r>
              <a:rPr lang="de-DE" sz="700" dirty="0" err="1"/>
              <a:t>Eff.verz</a:t>
            </a:r>
            <a:r>
              <a:rPr lang="de-DE" sz="700" dirty="0"/>
              <a:t>.: </a:t>
            </a:r>
            <a:r>
              <a:rPr lang="de-DE" sz="700" dirty="0" err="1"/>
              <a:t>zB</a:t>
            </a:r>
            <a:r>
              <a:rPr lang="de-DE" sz="700" dirty="0"/>
              <a:t> 3% </a:t>
            </a:r>
            <a:r>
              <a:rPr lang="de-DE" sz="700" dirty="0" err="1"/>
              <a:t>Nom.zinssatz</a:t>
            </a:r>
            <a:r>
              <a:rPr lang="de-DE" sz="700" dirty="0"/>
              <a:t>/Ausgabekurs 106;  =3%/106=2,8%</a:t>
            </a:r>
          </a:p>
          <a:p>
            <a:r>
              <a:rPr lang="de-DE" sz="700" b="1" dirty="0"/>
              <a:t>Risiko</a:t>
            </a:r>
            <a:r>
              <a:rPr lang="de-DE" sz="700" dirty="0"/>
              <a:t>: geringere Kursschwankungen als bei Aktien, Bundesanleihen sind </a:t>
            </a:r>
            <a:r>
              <a:rPr lang="de-DE" sz="700" b="1" dirty="0"/>
              <a:t>mündelsicher</a:t>
            </a:r>
            <a:r>
              <a:rPr lang="de-DE" sz="700" dirty="0"/>
              <a:t> (Veranlagungskriterium als Vormund: Verzinsung, min. Risiko)</a:t>
            </a:r>
          </a:p>
          <a:p>
            <a:r>
              <a:rPr lang="de-DE" sz="700" b="1" dirty="0"/>
              <a:t>Bonität </a:t>
            </a:r>
            <a:r>
              <a:rPr lang="de-DE" sz="700" dirty="0"/>
              <a:t>von Emittenten wird von </a:t>
            </a:r>
            <a:r>
              <a:rPr lang="de-DE" sz="700" b="1" dirty="0"/>
              <a:t>Rating Agenturen </a:t>
            </a:r>
            <a:r>
              <a:rPr lang="de-DE" sz="700" dirty="0"/>
              <a:t>(Moodys, S&amp;P, Fitch) eingeschätzt, Ratings: AAA (erstklassig) – D (</a:t>
            </a:r>
            <a:r>
              <a:rPr lang="de-DE" sz="700" dirty="0" err="1"/>
              <a:t>default</a:t>
            </a:r>
            <a:r>
              <a:rPr lang="de-DE" sz="700" dirty="0"/>
              <a:t>) </a:t>
            </a:r>
          </a:p>
        </p:txBody>
      </p:sp>
      <p:sp>
        <p:nvSpPr>
          <p:cNvPr id="107" name="Textfeld 106"/>
          <p:cNvSpPr txBox="1"/>
          <p:nvPr/>
        </p:nvSpPr>
        <p:spPr>
          <a:xfrm>
            <a:off x="5705879" y="5475135"/>
            <a:ext cx="3386667" cy="323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Derivative: </a:t>
            </a:r>
            <a:r>
              <a:rPr lang="de-DE" sz="800" dirty="0"/>
              <a:t>stand. Rechte zum Kauf („Call“) oder Verkauf („</a:t>
            </a:r>
            <a:r>
              <a:rPr lang="de-DE" sz="800" dirty="0" err="1"/>
              <a:t>Put</a:t>
            </a:r>
            <a:r>
              <a:rPr lang="de-DE" sz="800" dirty="0"/>
              <a:t>“) </a:t>
            </a:r>
            <a:r>
              <a:rPr lang="de-DE" sz="700" dirty="0"/>
              <a:t>von Werten: z.B. Aktien, Indizes, Rohstoffe, Werte,... (hochriskant)</a:t>
            </a:r>
          </a:p>
        </p:txBody>
      </p:sp>
      <p:sp>
        <p:nvSpPr>
          <p:cNvPr id="108" name="Textfeld 107"/>
          <p:cNvSpPr txBox="1"/>
          <p:nvPr/>
        </p:nvSpPr>
        <p:spPr>
          <a:xfrm>
            <a:off x="5706533" y="4829141"/>
            <a:ext cx="33866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u="sng" dirty="0"/>
              <a:t>Investmentfons: </a:t>
            </a:r>
            <a:r>
              <a:rPr lang="de-DE" sz="700" dirty="0"/>
              <a:t>Topf  (Aktien-, Anleihen-, </a:t>
            </a:r>
            <a:r>
              <a:rPr lang="de-DE" sz="700" dirty="0" err="1"/>
              <a:t>Mixfonds</a:t>
            </a:r>
            <a:r>
              <a:rPr lang="de-DE" sz="700" dirty="0"/>
              <a:t>) viele Anleger zahlen ein Jeder Anleger ist Miteigentümer am Gesamtvermögen (+ Risikostreuung, - Kosten) </a:t>
            </a:r>
          </a:p>
          <a:p>
            <a:r>
              <a:rPr lang="de-DE" sz="700" b="1" dirty="0"/>
              <a:t>Ansprüche:</a:t>
            </a:r>
            <a:r>
              <a:rPr lang="de-DE" sz="700" dirty="0"/>
              <a:t> Gewinnbeteiligung, ord. Verwaltung, Information, ggf. Rückgabe (nicht: ETF)</a:t>
            </a:r>
          </a:p>
          <a:p>
            <a:r>
              <a:rPr lang="de-DE" sz="700" b="1" dirty="0"/>
              <a:t>ETF</a:t>
            </a:r>
            <a:r>
              <a:rPr lang="de-DE" sz="700" dirty="0"/>
              <a:t> (Exchange-</a:t>
            </a:r>
            <a:r>
              <a:rPr lang="de-DE" sz="700" dirty="0" err="1"/>
              <a:t>traded</a:t>
            </a:r>
            <a:r>
              <a:rPr lang="de-DE" sz="700" dirty="0"/>
              <a:t> Funds): Passivfond (nicht von </a:t>
            </a:r>
            <a:r>
              <a:rPr lang="de-DE" sz="700" dirty="0" err="1"/>
              <a:t>Investges</a:t>
            </a:r>
            <a:r>
              <a:rPr lang="de-DE" sz="700" dirty="0"/>
              <a:t> sondern von Börse verwaltet und gehandelt., geringe Gebühren, Orientierung an Index z.B. DAX</a:t>
            </a:r>
          </a:p>
        </p:txBody>
      </p:sp>
      <p:sp>
        <p:nvSpPr>
          <p:cNvPr id="109" name="Textfeld 108"/>
          <p:cNvSpPr txBox="1"/>
          <p:nvPr/>
        </p:nvSpPr>
        <p:spPr>
          <a:xfrm>
            <a:off x="0" y="3820782"/>
            <a:ext cx="2827638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r>
              <a:rPr lang="de-DE" sz="800" b="1" u="sng" dirty="0"/>
              <a:t>Aktionäre haben auch Rechte:</a:t>
            </a:r>
          </a:p>
          <a:p>
            <a:r>
              <a:rPr lang="de-DE" sz="800" b="1" dirty="0"/>
              <a:t>Stimmrecht</a:t>
            </a:r>
            <a:r>
              <a:rPr lang="de-DE" sz="800" dirty="0"/>
              <a:t> in Hauptversammlung, Dividende, Bezugsrecht bei Ausgabe von neuen (jungen) Aktien, Liquidationserlös</a:t>
            </a:r>
          </a:p>
          <a:p>
            <a:r>
              <a:rPr lang="de-DE" sz="800" b="1" u="sng" dirty="0" err="1"/>
              <a:t>AG‘s</a:t>
            </a:r>
            <a:r>
              <a:rPr lang="de-DE" sz="800" b="1" u="sng" dirty="0"/>
              <a:t> haben Pflichten</a:t>
            </a:r>
          </a:p>
          <a:p>
            <a:r>
              <a:rPr lang="de-DE" sz="800" dirty="0"/>
              <a:t>Information &amp; Veröffentlichung, Bilanzierung (IFRS)</a:t>
            </a:r>
          </a:p>
          <a:p>
            <a:r>
              <a:rPr lang="de-DE" sz="800" b="1" dirty="0"/>
              <a:t>Wichtige Kennzahlen </a:t>
            </a:r>
            <a:r>
              <a:rPr lang="de-DE" sz="800" dirty="0"/>
              <a:t>(RW): EBIT, EBIT DA, Eigenkapitalquote,...</a:t>
            </a:r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  <a:p>
            <a:endParaRPr lang="de-DE" sz="800" dirty="0"/>
          </a:p>
        </p:txBody>
      </p:sp>
      <p:sp>
        <p:nvSpPr>
          <p:cNvPr id="110" name="Textfeld 109"/>
          <p:cNvSpPr txBox="1"/>
          <p:nvPr/>
        </p:nvSpPr>
        <p:spPr>
          <a:xfrm>
            <a:off x="2975043" y="3525851"/>
            <a:ext cx="264616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dirty="0"/>
              <a:t>Bedeutung der Finanzplätze gemessen an der </a:t>
            </a:r>
            <a:r>
              <a:rPr lang="de-DE" sz="800" b="1" dirty="0"/>
              <a:t>Marktkapitalisierung</a:t>
            </a:r>
            <a:r>
              <a:rPr lang="de-DE" sz="800" dirty="0"/>
              <a:t> (Börsenwert v. Unternehmen) / BIP</a:t>
            </a:r>
          </a:p>
        </p:txBody>
      </p:sp>
      <p:sp>
        <p:nvSpPr>
          <p:cNvPr id="111" name="Textfeld 110"/>
          <p:cNvSpPr txBox="1"/>
          <p:nvPr/>
        </p:nvSpPr>
        <p:spPr>
          <a:xfrm>
            <a:off x="2949642" y="5086962"/>
            <a:ext cx="2646166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Index: </a:t>
            </a:r>
            <a:r>
              <a:rPr lang="de-DE" sz="800" dirty="0"/>
              <a:t>Kennzahl , ermöglicht Vergleich im Zeitablauf</a:t>
            </a:r>
          </a:p>
          <a:p>
            <a:r>
              <a:rPr lang="de-DE" sz="800" dirty="0"/>
              <a:t>Gewichtet aus best. Unternehmen z.B. S&amp;P 500, ATX </a:t>
            </a:r>
          </a:p>
        </p:txBody>
      </p:sp>
      <p:pic>
        <p:nvPicPr>
          <p:cNvPr id="29" name="Bild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90539" y="983683"/>
            <a:ext cx="690495" cy="851438"/>
          </a:xfrm>
          <a:prstGeom prst="rect">
            <a:avLst/>
          </a:prstGeom>
        </p:spPr>
      </p:pic>
      <p:pic>
        <p:nvPicPr>
          <p:cNvPr id="32" name="Bild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94249" y="694588"/>
            <a:ext cx="1844123" cy="1140533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5044965" y="5956250"/>
            <a:ext cx="763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" b="1" dirty="0">
                <a:solidFill>
                  <a:srgbClr val="FF0000"/>
                </a:solidFill>
              </a:rPr>
              <a:t>ATX (Wien)</a:t>
            </a:r>
          </a:p>
          <a:p>
            <a:r>
              <a:rPr lang="de-DE" sz="600" dirty="0">
                <a:solidFill>
                  <a:srgbClr val="FF6600"/>
                </a:solidFill>
              </a:rPr>
              <a:t>DAX (Frankfurt)</a:t>
            </a:r>
          </a:p>
          <a:p>
            <a:r>
              <a:rPr lang="de-DE" sz="600" dirty="0">
                <a:solidFill>
                  <a:schemeClr val="bg1">
                    <a:lumMod val="65000"/>
                  </a:schemeClr>
                </a:solidFill>
              </a:rPr>
              <a:t>Dow Jones (NY)</a:t>
            </a:r>
          </a:p>
          <a:p>
            <a:r>
              <a:rPr lang="de-DE" sz="600" dirty="0">
                <a:solidFill>
                  <a:srgbClr val="008000"/>
                </a:solidFill>
              </a:rPr>
              <a:t>FTSE 100 (London)</a:t>
            </a:r>
          </a:p>
          <a:p>
            <a:endParaRPr lang="de-DE" sz="600" dirty="0"/>
          </a:p>
          <a:p>
            <a:endParaRPr lang="de-DE" sz="600" dirty="0"/>
          </a:p>
          <a:p>
            <a:r>
              <a:rPr lang="de-DE" sz="600" dirty="0"/>
              <a:t>Nikkei (Tokio)</a:t>
            </a:r>
          </a:p>
          <a:p>
            <a:r>
              <a:rPr lang="de-DE" sz="600" dirty="0"/>
              <a:t>S&amp;P 500</a:t>
            </a:r>
          </a:p>
          <a:p>
            <a:r>
              <a:rPr lang="de-DE" sz="600" dirty="0"/>
              <a:t>NASDAG</a:t>
            </a:r>
          </a:p>
        </p:txBody>
      </p:sp>
      <p:sp>
        <p:nvSpPr>
          <p:cNvPr id="41" name="Rechteck 40"/>
          <p:cNvSpPr/>
          <p:nvPr/>
        </p:nvSpPr>
        <p:spPr>
          <a:xfrm>
            <a:off x="6942667" y="6657225"/>
            <a:ext cx="480183" cy="1162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500" kern="120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Sicherheit</a:t>
            </a:r>
            <a:endParaRPr lang="de-DE" sz="1000">
              <a:effectLst/>
              <a:latin typeface="Times"/>
              <a:ea typeface="ＭＳ 明朝"/>
              <a:cs typeface="Times New Roman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7581239" y="6651577"/>
            <a:ext cx="377428" cy="121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de-DE" sz="500" kern="12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Ertrag</a:t>
            </a:r>
            <a:endParaRPr lang="de-DE" sz="500" dirty="0">
              <a:effectLst/>
              <a:latin typeface="Times"/>
              <a:ea typeface="ＭＳ 明朝"/>
              <a:cs typeface="Times New Roman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 flipV="1">
            <a:off x="2377839" y="423258"/>
            <a:ext cx="560602" cy="88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5148017" y="435958"/>
            <a:ext cx="558516" cy="88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feld 42"/>
          <p:cNvSpPr txBox="1"/>
          <p:nvPr/>
        </p:nvSpPr>
        <p:spPr>
          <a:xfrm>
            <a:off x="5706533" y="4617587"/>
            <a:ext cx="3386667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800" b="1" dirty="0"/>
              <a:t>Mezzaninkapital</a:t>
            </a:r>
            <a:r>
              <a:rPr lang="de-DE" sz="700" b="1" dirty="0"/>
              <a:t>: </a:t>
            </a:r>
            <a:r>
              <a:rPr lang="de-DE" sz="700" dirty="0"/>
              <a:t>Elemente von EK u. FK z.B. Wandelanleihe (Anleihe &gt; Aktie)</a:t>
            </a:r>
          </a:p>
        </p:txBody>
      </p:sp>
    </p:spTree>
    <p:extLst>
      <p:ext uri="{BB962C8B-B14F-4D97-AF65-F5344CB8AC3E}">
        <p14:creationId xmlns:p14="http://schemas.microsoft.com/office/powerpoint/2010/main" val="131980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81" grpId="0"/>
      <p:bldP spid="75" grpId="0" animBg="1"/>
      <p:bldP spid="76" grpId="0" animBg="1"/>
      <p:bldP spid="83" grpId="0" animBg="1"/>
      <p:bldP spid="95" grpId="0"/>
      <p:bldP spid="96" grpId="0"/>
      <p:bldP spid="97" grpId="0" animBg="1"/>
      <p:bldP spid="99" grpId="0" animBg="1"/>
      <p:bldP spid="100" grpId="0"/>
      <p:bldP spid="101" grpId="0"/>
      <p:bldP spid="102" grpId="0"/>
      <p:bldP spid="104" grpId="0"/>
      <p:bldP spid="28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34" grpId="0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1805</Words>
  <Application>Microsoft Macintosh PowerPoint</Application>
  <PresentationFormat>Bildschirmpräsentation (4:3)</PresentationFormat>
  <Paragraphs>381</Paragraphs>
  <Slides>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Arial</vt:lpstr>
      <vt:lpstr>Calibri</vt:lpstr>
      <vt:lpstr>Times</vt:lpstr>
      <vt:lpstr>Times New Roman</vt:lpstr>
      <vt:lpstr>Wingdings</vt:lpstr>
      <vt:lpstr>Office-Design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Veranlagung und Wertpapiere</dc:title>
  <dc:creator>werner holzheu</dc:creator>
  <cp:lastModifiedBy>Werner Holzheu</cp:lastModifiedBy>
  <cp:revision>64</cp:revision>
  <cp:lastPrinted>2016-09-23T06:29:07Z</cp:lastPrinted>
  <dcterms:created xsi:type="dcterms:W3CDTF">2016-09-03T09:05:14Z</dcterms:created>
  <dcterms:modified xsi:type="dcterms:W3CDTF">2021-03-14T18:28:59Z</dcterms:modified>
</cp:coreProperties>
</file>