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37845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Unternehmensgründung, Businessplan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84599" y="5784"/>
            <a:ext cx="53594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  <a:r>
              <a:rPr lang="de-AT" sz="900" dirty="0">
                <a:cs typeface="Chalkduster"/>
              </a:rPr>
              <a:t>Chancen und Risiken der Unternehmensgründung einander gegenüberstellen können,</a:t>
            </a:r>
          </a:p>
          <a:p>
            <a:r>
              <a:rPr lang="de-AT" sz="900" dirty="0">
                <a:latin typeface="+mj-lt"/>
                <a:cs typeface="Chalkduster"/>
              </a:rPr>
              <a:t>wesentliche Fragen für ein nachhaltiges Geschäftsmodell stellen können, Standortfaktoren und persönliche Voraussetzungen beschreiben können, wesentliche Elemente eines Businessplans beschreiben können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65" y="735531"/>
            <a:ext cx="3288867" cy="1080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99" y="1841577"/>
            <a:ext cx="4114800" cy="495272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" y="731067"/>
            <a:ext cx="3538019" cy="111071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00" y="759149"/>
            <a:ext cx="1471900" cy="1082428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" y="2051473"/>
            <a:ext cx="3203848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hteck 33"/>
          <p:cNvSpPr/>
          <p:nvPr/>
        </p:nvSpPr>
        <p:spPr>
          <a:xfrm>
            <a:off x="3275856" y="2051473"/>
            <a:ext cx="1673774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3263193" y="2037076"/>
            <a:ext cx="1686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/>
              <a:t>Geschäftsideen auf Erfolg überprüfen</a:t>
            </a:r>
          </a:p>
          <a:p>
            <a:pPr marL="228600" indent="-228600">
              <a:buAutoNum type="arabicParenR"/>
            </a:pPr>
            <a:r>
              <a:rPr lang="de-DE" sz="700" dirty="0"/>
              <a:t>Ist die Idee für Kunden interessant </a:t>
            </a:r>
            <a:r>
              <a:rPr lang="de-DE" sz="700" b="1" dirty="0"/>
              <a:t>(Nutzen)</a:t>
            </a:r>
            <a:r>
              <a:rPr lang="de-DE" sz="700" dirty="0"/>
              <a:t>?</a:t>
            </a:r>
          </a:p>
          <a:p>
            <a:pPr marL="228600" indent="-228600">
              <a:buAutoNum type="arabicParenR"/>
            </a:pPr>
            <a:r>
              <a:rPr lang="de-DE" sz="700" dirty="0"/>
              <a:t>Wird sie in diesem Geschäftsumfeld funktionieren (Makro und Mikroumfeld)?</a:t>
            </a:r>
          </a:p>
          <a:p>
            <a:pPr marL="228600" indent="-228600">
              <a:buAutoNum type="arabicParenR"/>
            </a:pPr>
            <a:r>
              <a:rPr lang="de-DE" sz="700" dirty="0"/>
              <a:t>Ist die derzeitige Marktsituation interessant für die Realisierung? (</a:t>
            </a:r>
            <a:r>
              <a:rPr lang="de-DE" sz="700" b="1" dirty="0"/>
              <a:t>Innovation, Konkurrenz)</a:t>
            </a:r>
          </a:p>
          <a:p>
            <a:pPr marL="228600" indent="-228600">
              <a:buAutoNum type="arabicParenR"/>
            </a:pPr>
            <a:r>
              <a:rPr lang="de-DE" sz="700" dirty="0"/>
              <a:t>Hat man die </a:t>
            </a:r>
            <a:r>
              <a:rPr lang="de-DE" sz="700" b="1" dirty="0"/>
              <a:t>Fähigkeiten </a:t>
            </a:r>
            <a:r>
              <a:rPr lang="de-DE" sz="700" dirty="0"/>
              <a:t>und Ressourcen die Idee umzusetzen? </a:t>
            </a:r>
          </a:p>
          <a:p>
            <a:pPr marL="228600" indent="-228600">
              <a:buAutoNum type="arabicParenR"/>
            </a:pPr>
            <a:r>
              <a:rPr lang="de-DE" sz="700" dirty="0"/>
              <a:t>Wenn nicht, </a:t>
            </a:r>
            <a:r>
              <a:rPr lang="de-DE" sz="700" b="1" dirty="0"/>
              <a:t>kennt man jemand</a:t>
            </a:r>
            <a:r>
              <a:rPr lang="de-DE" sz="700" dirty="0"/>
              <a:t>, der diese besitzt und mit dem man kooperieren will? (Idee und Umsetzung ist </a:t>
            </a:r>
            <a:r>
              <a:rPr lang="de-DE" sz="700" b="1" dirty="0"/>
              <a:t>klar und durchdacht.</a:t>
            </a:r>
            <a:r>
              <a:rPr lang="de-DE" sz="700" dirty="0"/>
              <a:t>)</a:t>
            </a:r>
          </a:p>
          <a:p>
            <a:pPr marL="228600" indent="-228600">
              <a:buAutoNum type="arabicParenR"/>
            </a:pPr>
            <a:r>
              <a:rPr lang="de-DE" sz="700" dirty="0"/>
              <a:t>Kann man zu einem profitablen Preis anbieten? </a:t>
            </a:r>
            <a:r>
              <a:rPr lang="de-DE" sz="700" b="1" dirty="0"/>
              <a:t>(Rentabel)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25402" y="4041028"/>
            <a:ext cx="4335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3) Welche Fragen sind bei der Analyse eines nachhaltigen Geschäftsmodells zu stellen?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2700" y="1843928"/>
            <a:ext cx="4538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2) Wie können Geschäftsideen entstehen und wie können sie auf Erfolg überprüft werden?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3860" y="430512"/>
            <a:ext cx="3588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1) Welche Chancen und Risiken bietet das Gründen von Unternehmen?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615193" y="524508"/>
            <a:ext cx="446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6) Was sind die Bausteine eines Business Planes und warum benötigt man einen solchen?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2700" y="6024063"/>
            <a:ext cx="3659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5) Welche persönlichen Voraussetzungen sollte ein Gründer mitbringen?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1" y="6149201"/>
            <a:ext cx="1096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Selbstvertrauen</a:t>
            </a:r>
          </a:p>
          <a:p>
            <a:r>
              <a:rPr lang="de-DE" sz="700" dirty="0"/>
              <a:t>Risikobereitschaft</a:t>
            </a:r>
          </a:p>
          <a:p>
            <a:r>
              <a:rPr lang="de-DE" sz="700" dirty="0"/>
              <a:t>Einsatzbereitschaft, Fleiß</a:t>
            </a:r>
          </a:p>
          <a:p>
            <a:r>
              <a:rPr lang="de-DE" sz="700" dirty="0"/>
              <a:t>Flexibilität</a:t>
            </a:r>
          </a:p>
          <a:p>
            <a:r>
              <a:rPr lang="de-DE" sz="700" dirty="0"/>
              <a:t>Kontaktfähigkeit</a:t>
            </a:r>
          </a:p>
          <a:p>
            <a:r>
              <a:rPr lang="de-DE" sz="700" dirty="0"/>
              <a:t>Lust an Eigenständigkeit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978886" y="6149201"/>
            <a:ext cx="1736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Ausdauer, Beharrlichkeit</a:t>
            </a:r>
          </a:p>
          <a:p>
            <a:r>
              <a:rPr lang="de-DE" sz="700" dirty="0"/>
              <a:t>Selbstkritikfähigkeit</a:t>
            </a:r>
          </a:p>
          <a:p>
            <a:r>
              <a:rPr lang="de-DE" sz="700" dirty="0"/>
              <a:t>Keine Scheu vor Druck und Stress</a:t>
            </a:r>
          </a:p>
          <a:p>
            <a:r>
              <a:rPr lang="de-DE" sz="700" dirty="0"/>
              <a:t>Entscheidungsfreude</a:t>
            </a:r>
          </a:p>
          <a:p>
            <a:r>
              <a:rPr lang="de-DE" sz="700" dirty="0"/>
              <a:t>Kreativität: Lust am Denken und Gestalten</a:t>
            </a:r>
          </a:p>
          <a:p>
            <a:r>
              <a:rPr lang="de-DE" sz="700" dirty="0"/>
              <a:t>Motivationsfähigkeit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027" y="6293350"/>
            <a:ext cx="355601" cy="42867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4563" y="6302227"/>
            <a:ext cx="338234" cy="419793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324" y="6137123"/>
            <a:ext cx="384318" cy="419793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2360059" y="6699850"/>
            <a:ext cx="5335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Henry Ford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028926" y="6661750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Ray </a:t>
            </a:r>
            <a:r>
              <a:rPr lang="de-DE" sz="600" dirty="0" err="1"/>
              <a:t>Kroc</a:t>
            </a:r>
            <a:endParaRPr lang="de-DE" sz="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469187" y="6517815"/>
            <a:ext cx="564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Maria Fuchs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009286" y="6538580"/>
            <a:ext cx="40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Renate </a:t>
            </a:r>
          </a:p>
          <a:p>
            <a:r>
              <a:rPr lang="de-DE" sz="600" dirty="0"/>
              <a:t>Steger</a:t>
            </a:r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3310" y="6489079"/>
            <a:ext cx="252808" cy="189606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536" y="6731894"/>
            <a:ext cx="456424" cy="115706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130" y="6706007"/>
            <a:ext cx="468531" cy="13929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0" y="4233759"/>
            <a:ext cx="3238647" cy="1842849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297908" y="4239819"/>
            <a:ext cx="1719457" cy="1831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/>
              <a:t>4) Was ist der ideale Standort, was muss beachtet werden?</a:t>
            </a:r>
          </a:p>
          <a:p>
            <a:endParaRPr lang="de-DE" sz="900" b="1" dirty="0"/>
          </a:p>
          <a:p>
            <a:endParaRPr lang="de-DE" sz="900" b="1" dirty="0"/>
          </a:p>
          <a:p>
            <a:pPr marL="171450" indent="-171450">
              <a:buFont typeface="Arial"/>
              <a:buChar char="•"/>
            </a:pPr>
            <a:r>
              <a:rPr lang="de-DE" sz="700" dirty="0"/>
              <a:t>Kennzeichnung (Adresse)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Suche (freie Lokale, Nachfolgebörse)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Mietkosten (Mietrecht, etc.)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Betriebsanlagengenehmigung (Auflagen,  Umweltschutz)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Kundenfrequenz</a:t>
            </a:r>
            <a:r>
              <a:rPr lang="de-DE" sz="700"/>
              <a:t>, richtige </a:t>
            </a:r>
            <a:r>
              <a:rPr lang="de-DE" sz="700" dirty="0"/>
              <a:t>Zielgruppe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Konkurrenzsituation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Erreichbarkeit (eigene, Lieferanten, Rohstoffe,...)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Möglichkeit der Erweiterung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Verfügbare qualifizierte Arbeitskräfte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9574" y="4580467"/>
            <a:ext cx="470645" cy="2963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1730" y="6127889"/>
            <a:ext cx="467863" cy="41069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444503" y="6556916"/>
            <a:ext cx="538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Johannes</a:t>
            </a:r>
          </a:p>
          <a:p>
            <a:r>
              <a:rPr lang="de-DE" sz="600" dirty="0"/>
              <a:t>Wesemann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8888" y="6127923"/>
            <a:ext cx="312153" cy="38989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2397" y="6203598"/>
            <a:ext cx="234968" cy="19725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54838" y="6451657"/>
            <a:ext cx="307960" cy="1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18" grpId="0"/>
      <p:bldP spid="40" grpId="0"/>
      <p:bldP spid="41" grpId="0"/>
      <p:bldP spid="42" grpId="0"/>
      <p:bldP spid="43" grpId="0"/>
      <p:bldP spid="19" grpId="0"/>
      <p:bldP spid="44" grpId="0"/>
      <p:bldP spid="48" grpId="0"/>
      <p:bldP spid="49" grpId="0"/>
      <p:bldP spid="50" grpId="0"/>
      <p:bldP spid="51" grpId="0"/>
      <p:bldP spid="37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-1" y="15389"/>
            <a:ext cx="33180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Mit Unternehmenskrisen umgehen</a:t>
            </a:r>
          </a:p>
          <a:p>
            <a:endParaRPr lang="de-DE" sz="14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18064" y="15389"/>
            <a:ext cx="582593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&gt; </a:t>
            </a:r>
            <a:r>
              <a:rPr lang="de-AT" sz="900" dirty="0">
                <a:latin typeface="+mj-lt"/>
                <a:cs typeface="Chalkduster"/>
              </a:rPr>
              <a:t>Ursachen und Warnsignale für Krisen erkennen, einfache Maßnahmen zur 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>
                <a:latin typeface="+mj-lt"/>
                <a:cs typeface="Chalkduster"/>
              </a:rPr>
              <a:t>Einfache Maßnahmen zur Krisenbewältigung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>
                <a:latin typeface="+mj-lt"/>
                <a:cs typeface="Chalkduster"/>
              </a:rPr>
              <a:t>Grundzüge des Insolvenzverfahrens für Unternehmen und Private anwenden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60" y="742859"/>
            <a:ext cx="4773839" cy="3149762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89599"/>
            <a:ext cx="1825490" cy="1140395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88900" y="5602752"/>
            <a:ext cx="595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65790" y="5594632"/>
            <a:ext cx="207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3) Insolvenz im Privatbereich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-1" y="465860"/>
            <a:ext cx="3491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1) Auslöser, Warnsignale und einfache Maßnahmen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91" y="3893217"/>
            <a:ext cx="2149295" cy="1383544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244" y="3905917"/>
            <a:ext cx="2457922" cy="1288383"/>
          </a:xfrm>
          <a:prstGeom prst="rect">
            <a:avLst/>
          </a:prstGeom>
        </p:spPr>
      </p:pic>
      <p:cxnSp>
        <p:nvCxnSpPr>
          <p:cNvPr id="36" name="Gerade Verbindung 35"/>
          <p:cNvCxnSpPr/>
          <p:nvPr/>
        </p:nvCxnSpPr>
        <p:spPr>
          <a:xfrm>
            <a:off x="6045200" y="5594632"/>
            <a:ext cx="0" cy="126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306843" y="494969"/>
            <a:ext cx="483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2) Insolvenzverfahren: mit, ohne Eigenverwaltung und Konkursverfahren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370160" y="546622"/>
            <a:ext cx="0" cy="5056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6068"/>
              </p:ext>
            </p:extLst>
          </p:nvPr>
        </p:nvGraphicFramePr>
        <p:xfrm>
          <a:off x="1564775" y="1768106"/>
          <a:ext cx="1358900" cy="375158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Kreditgeber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geben keine weitere Kredite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 Abgaben (KK) können nicht bezahlt werden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kürzen Budget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steuerliche Belastung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 Konjunktur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Schwacher Export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Marktänderung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der Kaufkraft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wenig/negatives Eigenkapital) 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Persönlichkeit des Unternehmers/in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72527"/>
              </p:ext>
            </p:extLst>
          </p:nvPr>
        </p:nvGraphicFramePr>
        <p:xfrm>
          <a:off x="40001" y="1496102"/>
          <a:ext cx="1473200" cy="4025900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Stammkunden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Forderungsausfälle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&gt;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zunehmender Wettbewerb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Sinkende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Veränderndes Verhalten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Lieferanten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 schlechte Liquidität, überzogene Kreditlinien,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Schwierigkeiten bei Zahlungsterminen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Unklare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Verantwortung, Unstimmigkeiten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Zahlen sind nicht aktuell,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nicht verfügbar, nicht aussagekräftig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97413"/>
              </p:ext>
            </p:extLst>
          </p:nvPr>
        </p:nvGraphicFramePr>
        <p:xfrm>
          <a:off x="2985859" y="1239787"/>
          <a:ext cx="1347743" cy="4427220"/>
        </p:xfrm>
        <a:graphic>
          <a:graphicData uri="http://schemas.openxmlformats.org/drawingml/2006/table">
            <a:tbl>
              <a:tblPr/>
              <a:tblGrid>
                <a:gridCol w="134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v.a. EK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Verringerung der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z.B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Auslastung von Mitarbeitern)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Kosten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Personal)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nicht notwendigem Vermögen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Privatentnahmen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Außenstände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prüfen und eintreiben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Konditionen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überprüfen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(von kurz auf langfristig)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835" y="785070"/>
            <a:ext cx="519856" cy="74827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87" y="759896"/>
            <a:ext cx="459632" cy="66313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085" y="546622"/>
            <a:ext cx="446708" cy="647896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1091" y="785070"/>
            <a:ext cx="631360" cy="7482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19" y="759896"/>
            <a:ext cx="342824" cy="7012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4238" y="5384800"/>
            <a:ext cx="3018854" cy="147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91300" y="5143500"/>
            <a:ext cx="167639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b="1" dirty="0"/>
              <a:t>Kurzvergleich der Verfahren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837" y="5878648"/>
            <a:ext cx="3493911" cy="9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925" y="-82"/>
            <a:ext cx="34139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Strategisches / Taktisches Marketing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31754" y="0"/>
            <a:ext cx="5712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&gt; Strategisches Marketing und taktisches Marketing unterscheiden können</a:t>
            </a:r>
          </a:p>
          <a:p>
            <a:r>
              <a:rPr lang="de-DE" sz="900" dirty="0">
                <a:latin typeface="+mj-lt"/>
                <a:cs typeface="Chalkduster"/>
              </a:rPr>
              <a:t>&gt; Marketinginstrumente anwenden können und Maßnahmen empfehlen können</a:t>
            </a:r>
          </a:p>
        </p:txBody>
      </p:sp>
      <p:pic>
        <p:nvPicPr>
          <p:cNvPr id="8" name="Bild 7" descr="Macintosh HD:Users:FROE:Documents:Schulbuch:Bücher:HLW:LP2014:HLW5_neu:Concept Maps:Grafiken:49929339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-35396"/>
            <a:ext cx="539552" cy="5120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9" name="Rechteck 8"/>
          <p:cNvSpPr/>
          <p:nvPr/>
        </p:nvSpPr>
        <p:spPr>
          <a:xfrm>
            <a:off x="3923928" y="332656"/>
            <a:ext cx="3380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Taktisches Marketing (Marketing Mix, 4Ps) Kernfragen über...</a:t>
            </a:r>
          </a:p>
        </p:txBody>
      </p:sp>
      <p:sp>
        <p:nvSpPr>
          <p:cNvPr id="24" name="Rechteck 23"/>
          <p:cNvSpPr/>
          <p:nvPr/>
        </p:nvSpPr>
        <p:spPr>
          <a:xfrm>
            <a:off x="-16645" y="764704"/>
            <a:ext cx="379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Strategisches Marketing (Erkennen und Abwegen von Marktchancen)</a:t>
            </a:r>
          </a:p>
        </p:txBody>
      </p:sp>
      <p:sp>
        <p:nvSpPr>
          <p:cNvPr id="25" name="Rechteck 24"/>
          <p:cNvSpPr/>
          <p:nvPr/>
        </p:nvSpPr>
        <p:spPr>
          <a:xfrm>
            <a:off x="0" y="302459"/>
            <a:ext cx="7226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Marketing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205" y="549260"/>
            <a:ext cx="338666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= Denkweise, </a:t>
            </a:r>
            <a:r>
              <a:rPr lang="de-DE" sz="800" b="1"/>
              <a:t>die das </a:t>
            </a:r>
            <a:r>
              <a:rPr lang="de-DE" sz="800" b="1" dirty="0"/>
              <a:t>ganze Unternehmen auf Markt/Kunden ausrichtet</a:t>
            </a:r>
            <a:endParaRPr lang="de-DE" sz="800" dirty="0"/>
          </a:p>
        </p:txBody>
      </p:sp>
      <p:sp>
        <p:nvSpPr>
          <p:cNvPr id="27" name="Textfeld 26"/>
          <p:cNvSpPr txBox="1"/>
          <p:nvPr/>
        </p:nvSpPr>
        <p:spPr>
          <a:xfrm>
            <a:off x="26268" y="980728"/>
            <a:ext cx="37536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langfristigen Unternehmens- und Marketingziele nach SMART Kriterien (spezifisch, messbar, attraktiv, realistisch und terminbezogen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Verhaltensweisen gegenüber der Anspruchsgruppen (Kunden, Lieferanten, Mitarbeiter, etc.)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Zielgruppe (Segmentierung) und Marktpositionierung (M. Porter)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5" y="1772816"/>
            <a:ext cx="3482624" cy="158417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53" y="3429000"/>
            <a:ext cx="3213627" cy="1728192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3789040"/>
            <a:ext cx="484312" cy="15134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077072"/>
            <a:ext cx="530881" cy="14401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4841552"/>
            <a:ext cx="305246" cy="17162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4622037"/>
            <a:ext cx="288491" cy="175115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4642807"/>
            <a:ext cx="250141" cy="298361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96" y="4033766"/>
            <a:ext cx="189234" cy="18732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96" y="3774493"/>
            <a:ext cx="144016" cy="158563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3565" y="5013176"/>
            <a:ext cx="10200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Marktforschung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5496" y="6237312"/>
            <a:ext cx="20517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Marktanalyse: </a:t>
            </a:r>
            <a:r>
              <a:rPr lang="de-DE" sz="800" dirty="0"/>
              <a:t>Kundendaten werden zu bestimmten Zeitpunkt einmalig erhoben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097708" y="6237312"/>
            <a:ext cx="2042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Marktbeobachtung: </a:t>
            </a:r>
            <a:r>
              <a:rPr lang="de-DE" sz="800" dirty="0"/>
              <a:t>Laufende Erhebung u. Auswertung von Kundengewohnheiten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3912" y="5229200"/>
            <a:ext cx="20517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Primärforschung:</a:t>
            </a:r>
            <a:r>
              <a:rPr lang="de-DE" sz="800" dirty="0"/>
              <a:t> Daten werden neu erhoben z.B.</a:t>
            </a:r>
          </a:p>
          <a:p>
            <a:r>
              <a:rPr lang="de-DE" sz="800" dirty="0"/>
              <a:t>Befragung (</a:t>
            </a:r>
            <a:r>
              <a:rPr lang="de-DE" sz="800" dirty="0" err="1"/>
              <a:t>mündli</a:t>
            </a:r>
            <a:r>
              <a:rPr lang="de-DE" sz="800" dirty="0"/>
              <a:t>., schriftlich, Panel, online)</a:t>
            </a:r>
          </a:p>
          <a:p>
            <a:r>
              <a:rPr lang="de-DE" sz="800" dirty="0"/>
              <a:t>Beobachtung (auch online mit Data Mining), Experiment, </a:t>
            </a:r>
          </a:p>
          <a:p>
            <a:r>
              <a:rPr lang="de-DE" sz="800" dirty="0" err="1"/>
              <a:t>Mystery</a:t>
            </a:r>
            <a:r>
              <a:rPr lang="de-DE" sz="800" dirty="0"/>
              <a:t> Shopping (Testkäufe) Trendrecherche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086124" y="5229200"/>
            <a:ext cx="204224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Sekundärforschung: </a:t>
            </a:r>
            <a:r>
              <a:rPr lang="de-DE" sz="800" dirty="0"/>
              <a:t>vorhandene Daten werden ausgewertet z.B.</a:t>
            </a:r>
          </a:p>
          <a:p>
            <a:r>
              <a:rPr lang="de-DE" sz="800" dirty="0"/>
              <a:t>Auswertung i</a:t>
            </a:r>
            <a:r>
              <a:rPr lang="de-DE" sz="800" b="1" dirty="0"/>
              <a:t>nterner </a:t>
            </a:r>
            <a:r>
              <a:rPr lang="de-DE" sz="800" dirty="0"/>
              <a:t>Daten (z.B. interne Berichte, Umsatzzahlen, etc.)</a:t>
            </a:r>
          </a:p>
          <a:p>
            <a:r>
              <a:rPr lang="de-DE" sz="800" dirty="0"/>
              <a:t>Auswertung </a:t>
            </a:r>
            <a:r>
              <a:rPr lang="de-DE" sz="800" b="1" dirty="0"/>
              <a:t>externer</a:t>
            </a:r>
            <a:r>
              <a:rPr lang="de-DE" sz="800" dirty="0"/>
              <a:t> Daten (z.B. Daten der Statistik Austria, Daten von Unternehmerverbände z.B. Leasingverband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6435" y="6597352"/>
            <a:ext cx="403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&gt; Daten werden aufbereitet (Information) und interpretiert und für Entscheidungen genutzt.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851920" y="548680"/>
            <a:ext cx="2592288" cy="4401205"/>
          </a:xfrm>
          <a:prstGeom prst="rect">
            <a:avLst/>
          </a:prstGeom>
          <a:solidFill>
            <a:srgbClr val="FEC94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Produkt: (</a:t>
            </a:r>
            <a:r>
              <a:rPr lang="de-DE" sz="800" b="1" u="sng" dirty="0" err="1"/>
              <a:t>Product</a:t>
            </a:r>
            <a:r>
              <a:rPr lang="de-DE" sz="800" b="1" u="sng" dirty="0"/>
              <a:t>): Welche Produkte sollen?</a:t>
            </a:r>
          </a:p>
          <a:p>
            <a:r>
              <a:rPr lang="de-DE" sz="800" b="1" dirty="0"/>
              <a:t>Kundennutzen: </a:t>
            </a:r>
            <a:r>
              <a:rPr lang="de-DE" sz="800" dirty="0"/>
              <a:t>Grund-, Zusatz-, psychologischer Nutzen z.B. Ferrari?, Optimal zur Abgrenzung von Konkurrenz &gt; „</a:t>
            </a:r>
            <a:r>
              <a:rPr lang="de-DE" sz="800" b="1" dirty="0"/>
              <a:t>USP“ Unique </a:t>
            </a:r>
            <a:r>
              <a:rPr lang="de-DE" sz="800" b="1" dirty="0" err="1"/>
              <a:t>Selling</a:t>
            </a:r>
            <a:r>
              <a:rPr lang="de-DE" sz="800" b="1" dirty="0"/>
              <a:t> Proposition </a:t>
            </a:r>
            <a:r>
              <a:rPr lang="de-DE" sz="800" dirty="0"/>
              <a:t>Alleinstellungsmerkmal</a:t>
            </a:r>
          </a:p>
          <a:p>
            <a:r>
              <a:rPr lang="de-DE" sz="800" b="1" dirty="0"/>
              <a:t>Produktgestaltung: </a:t>
            </a:r>
            <a:r>
              <a:rPr lang="de-DE" sz="800" dirty="0"/>
              <a:t>Fragen der </a:t>
            </a:r>
          </a:p>
          <a:p>
            <a:r>
              <a:rPr lang="de-DE" sz="800" dirty="0"/>
              <a:t>Funktion, Qualität, Design, Umweltverträglichkeit</a:t>
            </a:r>
          </a:p>
          <a:p>
            <a:r>
              <a:rPr lang="de-DE" sz="800" b="1" dirty="0"/>
              <a:t>Sortimentspolitik (Produktpolitik)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Einführung,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Sortimentsvertiefung </a:t>
            </a:r>
            <a:r>
              <a:rPr lang="de-DE" sz="800" b="1" dirty="0"/>
              <a:t>(Differenzierung)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Sortimentsverbreiterung </a:t>
            </a:r>
            <a:r>
              <a:rPr lang="de-DE" sz="800" b="1" dirty="0"/>
              <a:t>(Diversifikation)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Änderung </a:t>
            </a:r>
            <a:r>
              <a:rPr lang="de-DE" sz="800" b="1" dirty="0"/>
              <a:t>(Variation)</a:t>
            </a:r>
            <a:r>
              <a:rPr lang="de-DE" sz="800" dirty="0"/>
              <a:t>: Farbe, Form, Garantie,...)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Ausscheiden </a:t>
            </a:r>
            <a:r>
              <a:rPr lang="de-DE" sz="800" b="1" dirty="0"/>
              <a:t>(Elimination)</a:t>
            </a:r>
            <a:r>
              <a:rPr lang="de-DE" sz="800" dirty="0"/>
              <a:t> </a:t>
            </a:r>
            <a:r>
              <a:rPr lang="de-DE" sz="800" dirty="0" err="1"/>
              <a:t>poor</a:t>
            </a:r>
            <a:r>
              <a:rPr lang="de-DE" sz="800" dirty="0"/>
              <a:t> </a:t>
            </a:r>
            <a:r>
              <a:rPr lang="de-DE" sz="800" dirty="0" err="1"/>
              <a:t>dogs</a:t>
            </a:r>
            <a:r>
              <a:rPr lang="de-DE" sz="800" dirty="0"/>
              <a:t> bei </a:t>
            </a:r>
            <a:r>
              <a:rPr lang="mr-IN" sz="800" b="1" dirty="0"/>
              <a:t>–</a:t>
            </a:r>
            <a:r>
              <a:rPr lang="de-DE" sz="800" dirty="0"/>
              <a:t> DB (Kore)</a:t>
            </a:r>
            <a:endParaRPr lang="de-DE" sz="800" b="1" dirty="0"/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Zusatzleistung: Montage, Service,...</a:t>
            </a:r>
          </a:p>
          <a:p>
            <a:r>
              <a:rPr lang="de-DE" sz="800" b="1" dirty="0"/>
              <a:t>Marke </a:t>
            </a:r>
            <a:r>
              <a:rPr lang="de-DE" sz="800" dirty="0"/>
              <a:t>(</a:t>
            </a:r>
            <a:r>
              <a:rPr lang="de-DE" sz="800" b="1" dirty="0"/>
              <a:t>„Brand“-  </a:t>
            </a:r>
            <a:r>
              <a:rPr lang="de-DE" sz="800" dirty="0"/>
              <a:t>Zeichen)</a:t>
            </a:r>
            <a:r>
              <a:rPr lang="de-DE" sz="800" b="1" dirty="0"/>
              <a:t>: </a:t>
            </a:r>
            <a:r>
              <a:rPr lang="de-DE" sz="800" dirty="0"/>
              <a:t>schafft Kundenloyalität und eine andere Wahrnehmung der Produkte, Markenpflege ist wichtige Aufgabe der Kommunikationspolitik</a:t>
            </a:r>
          </a:p>
          <a:p>
            <a:r>
              <a:rPr lang="de-DE" sz="800" b="1" dirty="0"/>
              <a:t>Zusatzleistungen: </a:t>
            </a:r>
            <a:r>
              <a:rPr lang="de-DE" sz="800" dirty="0"/>
              <a:t>Garantie, Beratung, Montage, Einschulung, Service, Wartung</a:t>
            </a:r>
          </a:p>
          <a:p>
            <a:r>
              <a:rPr lang="de-DE" sz="800" b="1" u="sng" dirty="0"/>
              <a:t>Modelle im Bereich Produkt </a:t>
            </a:r>
            <a:r>
              <a:rPr lang="de-DE" sz="800" u="sng" dirty="0"/>
              <a:t>(u. ihr Zusammenhang)</a:t>
            </a:r>
            <a:endParaRPr lang="de-DE" sz="800" b="1" u="sng" dirty="0"/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Produktlebenszyklus: Umsatz u. Gewinn in </a:t>
            </a:r>
            <a:r>
              <a:rPr lang="de-DE" sz="800" dirty="0"/>
              <a:t>Einführung, Wachstum, Reife, Sättigung u. Abschwung</a:t>
            </a:r>
            <a:endParaRPr lang="de-DE" sz="800" b="1" dirty="0"/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Produkt </a:t>
            </a:r>
            <a:r>
              <a:rPr lang="de-DE" sz="800" b="1" dirty="0" err="1"/>
              <a:t>Porfolio</a:t>
            </a:r>
            <a:r>
              <a:rPr lang="de-DE" sz="800" b="1" dirty="0"/>
              <a:t>: Boston Matrix: </a:t>
            </a:r>
            <a:r>
              <a:rPr lang="de-DE" sz="800" dirty="0"/>
              <a:t>Gliederung Produkte nac</a:t>
            </a:r>
            <a:r>
              <a:rPr lang="de-DE" sz="800" b="1" dirty="0"/>
              <a:t>h Marktanteil/Marktwachstum</a:t>
            </a:r>
            <a:r>
              <a:rPr lang="de-DE" sz="800" dirty="0"/>
              <a:t>               &gt; ?, Stars, Cash </a:t>
            </a:r>
            <a:r>
              <a:rPr lang="de-DE" sz="800" dirty="0" err="1"/>
              <a:t>Cows</a:t>
            </a:r>
            <a:r>
              <a:rPr lang="de-DE" sz="800" dirty="0"/>
              <a:t>, Poor Dogs </a:t>
            </a:r>
            <a:r>
              <a:rPr lang="de-DE" sz="800" b="1" dirty="0"/>
              <a:t>(vgl. P-L-zyklus)</a:t>
            </a:r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r>
              <a:rPr lang="de-DE" sz="800" b="1" dirty="0"/>
              <a:t>Ziel der Leistungserstellung: </a:t>
            </a:r>
          </a:p>
          <a:p>
            <a:r>
              <a:rPr lang="de-DE" sz="800" b="1" dirty="0"/>
              <a:t>Wirtschaftlichkeit</a:t>
            </a:r>
            <a:r>
              <a:rPr lang="de-DE" sz="800" dirty="0"/>
              <a:t>: = Leistung/Kosten; knappe Ressourcen</a:t>
            </a:r>
          </a:p>
          <a:p>
            <a:r>
              <a:rPr lang="de-DE" sz="800" dirty="0"/>
              <a:t>Max</a:t>
            </a:r>
            <a:r>
              <a:rPr lang="de-DE" sz="800" b="1" dirty="0"/>
              <a:t>. Wertschöpfung </a:t>
            </a:r>
            <a:r>
              <a:rPr lang="de-DE" sz="800" dirty="0"/>
              <a:t>(Leistung z.B. Umsatz </a:t>
            </a:r>
            <a:r>
              <a:rPr lang="mr-IN" sz="800" dirty="0"/>
              <a:t>–</a:t>
            </a:r>
            <a:r>
              <a:rPr lang="de-DE" sz="800" dirty="0"/>
              <a:t> Vorleistung)</a:t>
            </a:r>
          </a:p>
          <a:p>
            <a:endParaRPr lang="de-DE" sz="800" dirty="0"/>
          </a:p>
        </p:txBody>
      </p:sp>
      <p:sp>
        <p:nvSpPr>
          <p:cNvPr id="46" name="Textfeld 45"/>
          <p:cNvSpPr txBox="1"/>
          <p:nvPr/>
        </p:nvSpPr>
        <p:spPr>
          <a:xfrm>
            <a:off x="6516216" y="548680"/>
            <a:ext cx="2592288" cy="2677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Price (Preispolitik): zu welchem Preis?</a:t>
            </a:r>
          </a:p>
          <a:p>
            <a:r>
              <a:rPr lang="de-DE" sz="800" b="1" dirty="0"/>
              <a:t>Preisbildung </a:t>
            </a:r>
            <a:r>
              <a:rPr lang="de-DE" sz="800" dirty="0"/>
              <a:t>auf Basis der Kosten, Konkurrenz, abhängig von der Preiselastizität ( E= % Nachfrage Ä./ % Preis Ä.)</a:t>
            </a:r>
          </a:p>
          <a:p>
            <a:r>
              <a:rPr lang="de-DE" sz="800" dirty="0"/>
              <a:t>Elastisch: &gt;1 z.B. Luxusgüter, unelastisch &lt; 1: Benzin, Brot</a:t>
            </a:r>
          </a:p>
          <a:p>
            <a:r>
              <a:rPr lang="de-DE" sz="800" b="1" dirty="0"/>
              <a:t>Preisstrategien (</a:t>
            </a:r>
            <a:r>
              <a:rPr lang="de-DE" sz="800" b="1" dirty="0" err="1"/>
              <a:t>Preisaussrichtungen</a:t>
            </a:r>
            <a:r>
              <a:rPr lang="de-DE" sz="800" b="1" dirty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Hochpreisstrategie (Luxus) vs. Niedrigpreisstrategie (Diskont)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Abschöpfungsstrategie (Elektroartikel) vs. Penetrationspreisstrategie (</a:t>
            </a:r>
            <a:r>
              <a:rPr lang="de-DE" sz="800" dirty="0" err="1"/>
              <a:t>Netflix</a:t>
            </a:r>
            <a:r>
              <a:rPr lang="de-DE" sz="800" dirty="0"/>
              <a:t>)</a:t>
            </a:r>
          </a:p>
          <a:p>
            <a:r>
              <a:rPr lang="de-DE" sz="800" b="1" dirty="0"/>
              <a:t>Preisdifferenzierung &gt; aber  Kalkulatorischer Ausgleich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zeitlich (z.B. Vor- Hauptsaison),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räumlich, (z.B. Preise für Einheimische) 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Käuferschichten (z.B. Kinder, Senioren, etc.),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Menge (Mengenrabatte),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Vertriebsart (Online, im Shop, ...)</a:t>
            </a:r>
          </a:p>
          <a:p>
            <a:r>
              <a:rPr lang="de-DE" sz="800" b="1" dirty="0"/>
              <a:t>Konditionen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Zahlungsbedingungen,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Rabatte,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Teilzahlungsmöglichkeit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Sonstiges: Lockangebote, Sonderaktionen, Mengenbeigaben: Nimm 3 zahl 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211960" y="4823281"/>
            <a:ext cx="223224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Place (Distributionspolitik): an welchem Ort angeboten werden?</a:t>
            </a:r>
          </a:p>
          <a:p>
            <a:r>
              <a:rPr lang="de-DE" sz="800" b="1" dirty="0"/>
              <a:t>Vertriebsstrategie: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direkt  (Produzent </a:t>
            </a:r>
            <a:r>
              <a:rPr lang="mr-IN" sz="800" dirty="0"/>
              <a:t>–</a:t>
            </a:r>
            <a:r>
              <a:rPr lang="de-DE" sz="800" dirty="0"/>
              <a:t> Konsument z.B. Online)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Indirekt (Produzent </a:t>
            </a:r>
            <a:r>
              <a:rPr lang="mr-IN" sz="800" dirty="0"/>
              <a:t>–</a:t>
            </a:r>
            <a:r>
              <a:rPr lang="de-DE" sz="800" dirty="0"/>
              <a:t> Zwischenhandel </a:t>
            </a:r>
            <a:r>
              <a:rPr lang="mr-IN" sz="800" dirty="0"/>
              <a:t>–</a:t>
            </a:r>
            <a:r>
              <a:rPr lang="de-DE" sz="800" dirty="0"/>
              <a:t> Konsument)</a:t>
            </a:r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pPr marL="171450" indent="-171450">
              <a:buFont typeface="Arial"/>
              <a:buChar char="•"/>
            </a:pPr>
            <a:r>
              <a:rPr lang="de-DE" sz="800" dirty="0"/>
              <a:t>Kooperationsformten mit Handel bei indirekter Strategie: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Exklusivverträge mit Gebietsschutz,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Franchising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Logistik: Effizient bei Transport und Lagerung sind wichtige Erfolgs- und Kostenfakturen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480720" y="3273945"/>
            <a:ext cx="2627784" cy="3539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Promotion (Kommunikationspolitik) Wie soll der Kunde informiert darüber werden?</a:t>
            </a:r>
          </a:p>
          <a:p>
            <a:r>
              <a:rPr lang="de-DE" sz="800" b="1" dirty="0"/>
              <a:t>Absicht der Kommunikationspolitik: AIDA Modell</a:t>
            </a:r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Attention</a:t>
            </a:r>
            <a:r>
              <a:rPr lang="de-DE" sz="800" dirty="0"/>
              <a:t> </a:t>
            </a:r>
            <a:r>
              <a:rPr lang="de-DE" sz="800" b="1" dirty="0"/>
              <a:t>&gt; Interest &gt; </a:t>
            </a:r>
            <a:r>
              <a:rPr lang="de-DE" sz="800" b="1" dirty="0" err="1"/>
              <a:t>Desire</a:t>
            </a:r>
            <a:r>
              <a:rPr lang="de-DE" sz="800" b="1" dirty="0"/>
              <a:t> &gt; Action (Kauf)</a:t>
            </a:r>
          </a:p>
          <a:p>
            <a:r>
              <a:rPr lang="de-DE" sz="800" b="1" dirty="0"/>
              <a:t>„</a:t>
            </a:r>
            <a:r>
              <a:rPr lang="de-DE" sz="800" b="1" dirty="0" err="1"/>
              <a:t>Above</a:t>
            </a:r>
            <a:r>
              <a:rPr lang="de-DE" sz="800" b="1" dirty="0"/>
              <a:t> </a:t>
            </a:r>
            <a:r>
              <a:rPr lang="de-DE" sz="800" b="1" dirty="0" err="1"/>
              <a:t>the</a:t>
            </a:r>
            <a:r>
              <a:rPr lang="de-DE" sz="800" b="1" dirty="0"/>
              <a:t> </a:t>
            </a:r>
            <a:r>
              <a:rPr lang="de-DE" sz="800" b="1" dirty="0" err="1"/>
              <a:t>line</a:t>
            </a:r>
            <a:r>
              <a:rPr lang="de-DE" sz="800" b="1" dirty="0"/>
              <a:t> Kommunikation“: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Verwendung klassische Massenmedien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führt zu gestreuten und unpersönlichen Zielgruppenansprache,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i.d.R. teuer, hohe Reichweite aber hohen Streuverlust;  </a:t>
            </a:r>
          </a:p>
          <a:p>
            <a:r>
              <a:rPr lang="de-DE" sz="800" dirty="0"/>
              <a:t>z.B.: TV-, Radio-, Print-, Online Werbung, Marke </a:t>
            </a:r>
            <a:r>
              <a:rPr lang="de-DE" sz="800" b="1" dirty="0"/>
              <a:t>Branding</a:t>
            </a:r>
            <a:r>
              <a:rPr lang="de-DE" sz="800" dirty="0"/>
              <a:t>,</a:t>
            </a:r>
          </a:p>
          <a:p>
            <a:r>
              <a:rPr lang="de-DE" sz="800" b="1" dirty="0"/>
              <a:t>„CI“</a:t>
            </a:r>
            <a:r>
              <a:rPr lang="de-DE" sz="800" dirty="0"/>
              <a:t> </a:t>
            </a:r>
            <a:r>
              <a:rPr lang="de-DE" sz="800" b="1" dirty="0"/>
              <a:t>Corporate Identity: </a:t>
            </a:r>
            <a:r>
              <a:rPr lang="de-DE" sz="800" dirty="0"/>
              <a:t>Design, Communication, </a:t>
            </a:r>
            <a:r>
              <a:rPr lang="de-DE" sz="800" dirty="0" err="1"/>
              <a:t>Behavior</a:t>
            </a:r>
            <a:endParaRPr lang="de-DE" sz="800" b="1" dirty="0"/>
          </a:p>
          <a:p>
            <a:r>
              <a:rPr lang="de-DE" sz="800" b="1" dirty="0"/>
              <a:t>Wichtige Aspekte bei Werbeplanung: </a:t>
            </a:r>
            <a:r>
              <a:rPr lang="de-DE" sz="800" dirty="0"/>
              <a:t>Ziel, Budget, Produkt, Zielgruppe, Botschaft, Medien, Werbepartner</a:t>
            </a:r>
          </a:p>
          <a:p>
            <a:r>
              <a:rPr lang="de-DE" sz="800" b="1" dirty="0"/>
              <a:t>„Below </a:t>
            </a:r>
            <a:r>
              <a:rPr lang="de-DE" sz="800" b="1" dirty="0" err="1"/>
              <a:t>the</a:t>
            </a:r>
            <a:r>
              <a:rPr lang="de-DE" sz="800" b="1" dirty="0"/>
              <a:t> </a:t>
            </a:r>
            <a:r>
              <a:rPr lang="de-DE" sz="800" b="1" dirty="0" err="1"/>
              <a:t>line</a:t>
            </a:r>
            <a:r>
              <a:rPr lang="de-DE" sz="800" b="1" dirty="0"/>
              <a:t> Kommunikation“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Kommunikationsmaßnahmen, die überwiegend nicht die klassischen Massenmedien nutzen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mittels unkonventioneller Wege und Maßnahmen wird versucht, die Zielgruppe direkt und persönlich anzusprechen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Wird oft nicht als Werbe- oder Marketingmaßnahme wahrgenommen; billig und treffgenauer, -  Reichweite</a:t>
            </a:r>
          </a:p>
          <a:p>
            <a:r>
              <a:rPr lang="de-DE" sz="800" dirty="0"/>
              <a:t>Breispiele: Event Marketing, Themenabend, </a:t>
            </a:r>
            <a:r>
              <a:rPr lang="de-DE" sz="800" dirty="0" err="1"/>
              <a:t>Product</a:t>
            </a:r>
            <a:r>
              <a:rPr lang="de-DE" sz="800" dirty="0"/>
              <a:t> Placement, Sponsoring, virales Marketing, Direktmarketing, persönlicher Verkauf, Gewinnspiele</a:t>
            </a:r>
          </a:p>
          <a:p>
            <a:r>
              <a:rPr lang="de-DE" sz="800" b="1" u="sng" dirty="0"/>
              <a:t>Werbung kritisch</a:t>
            </a:r>
          </a:p>
          <a:p>
            <a:r>
              <a:rPr lang="de-DE" sz="800" b="1" dirty="0"/>
              <a:t>Vorteile: </a:t>
            </a:r>
            <a:r>
              <a:rPr lang="de-DE" sz="800" dirty="0"/>
              <a:t>schafft Arbeitsplätze, Information, </a:t>
            </a:r>
          </a:p>
          <a:p>
            <a:r>
              <a:rPr lang="de-DE" sz="800" dirty="0"/>
              <a:t>gute Preise, führt zu besseren Löhnen</a:t>
            </a:r>
          </a:p>
          <a:p>
            <a:r>
              <a:rPr lang="de-DE" sz="800" b="1" dirty="0"/>
              <a:t>Nachteile: </a:t>
            </a:r>
            <a:r>
              <a:rPr lang="de-DE" sz="800" dirty="0"/>
              <a:t>Manipulation, Kosten, Sehnsüchte,</a:t>
            </a:r>
            <a:r>
              <a:rPr lang="de-DE" sz="800" b="1" dirty="0"/>
              <a:t> </a:t>
            </a:r>
            <a:r>
              <a:rPr lang="de-DE" sz="800" dirty="0"/>
              <a:t>Schulden</a:t>
            </a:r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7687" y="5589240"/>
            <a:ext cx="1932505" cy="317500"/>
          </a:xfrm>
          <a:prstGeom prst="rect">
            <a:avLst/>
          </a:prstGeom>
        </p:spPr>
      </p:pic>
      <p:pic>
        <p:nvPicPr>
          <p:cNvPr id="59" name="Bild 58" descr="https://upload.wikimedia.org/wikipedia/commons/1/1b/Produktlebenszyklus.gif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1233"/>
            <a:ext cx="1269319" cy="56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4088" y="3717032"/>
            <a:ext cx="1080120" cy="792088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>
            <a:off x="5940152" y="4077652"/>
            <a:ext cx="6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/>
              <a:t>&gt; Kore DB</a:t>
            </a:r>
          </a:p>
        </p:txBody>
      </p:sp>
      <p:pic>
        <p:nvPicPr>
          <p:cNvPr id="63" name="Bild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0432" y="3789040"/>
            <a:ext cx="648072" cy="485323"/>
          </a:xfrm>
          <a:prstGeom prst="rect">
            <a:avLst/>
          </a:prstGeom>
        </p:spPr>
      </p:pic>
      <p:sp>
        <p:nvSpPr>
          <p:cNvPr id="66" name="Textfeld 65"/>
          <p:cNvSpPr txBox="1"/>
          <p:nvPr/>
        </p:nvSpPr>
        <p:spPr>
          <a:xfrm>
            <a:off x="4139952" y="3573016"/>
            <a:ext cx="1083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</a:rPr>
              <a:t>Produkt Lebenszyklus</a:t>
            </a: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6456" y="3501008"/>
            <a:ext cx="460896" cy="228942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1677" y="3817302"/>
            <a:ext cx="156467" cy="18776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2120" y="4149452"/>
            <a:ext cx="253490" cy="14364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0152" y="4118721"/>
            <a:ext cx="240804" cy="17437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51126" y="3810620"/>
            <a:ext cx="205050" cy="1944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004048" y="4180438"/>
            <a:ext cx="351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/>
              <a:t>t Zeit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275856" y="3501008"/>
            <a:ext cx="1056700" cy="246221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DE" sz="1000" b="1" dirty="0"/>
              <a:t>Umsatz, Gewinn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779912" y="3892406"/>
            <a:ext cx="710451" cy="18466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de-DE" sz="600" b="1" dirty="0"/>
              <a:t>Gewinn, Umsatz</a:t>
            </a:r>
          </a:p>
        </p:txBody>
      </p:sp>
    </p:spTree>
    <p:extLst>
      <p:ext uri="{BB962C8B-B14F-4D97-AF65-F5344CB8AC3E}">
        <p14:creationId xmlns:p14="http://schemas.microsoft.com/office/powerpoint/2010/main" val="11022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 animBg="1"/>
      <p:bldP spid="27" grpId="0" animBg="1"/>
      <p:bldP spid="37" grpId="0"/>
      <p:bldP spid="38" grpId="0" animBg="1"/>
      <p:bldP spid="39" grpId="0" animBg="1"/>
      <p:bldP spid="41" grpId="0" animBg="1"/>
      <p:bldP spid="42" grpId="0" animBg="1"/>
      <p:bldP spid="21" grpId="0"/>
      <p:bldP spid="44" grpId="0" animBg="1"/>
      <p:bldP spid="46" grpId="0" animBg="1"/>
      <p:bldP spid="47" grpId="0" animBg="1"/>
      <p:bldP spid="48" grpId="0" animBg="1"/>
      <p:bldP spid="61" grpId="0"/>
      <p:bldP spid="66" grpId="0"/>
      <p:bldP spid="2" grpId="0"/>
      <p:bldP spid="45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Macintosh PowerPoint</Application>
  <PresentationFormat>Bildschirmpräsentation (4:3)</PresentationFormat>
  <Paragraphs>202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181</cp:revision>
  <cp:lastPrinted>2019-01-07T18:31:39Z</cp:lastPrinted>
  <dcterms:created xsi:type="dcterms:W3CDTF">2015-09-21T19:41:13Z</dcterms:created>
  <dcterms:modified xsi:type="dcterms:W3CDTF">2021-03-11T07:51:30Z</dcterms:modified>
</cp:coreProperties>
</file>