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6"/>
  </p:normalViewPr>
  <p:slideViewPr>
    <p:cSldViewPr snapToGrid="0" snapToObjects="1">
      <p:cViewPr varScale="1">
        <p:scale>
          <a:sx n="109" d="100"/>
          <a:sy n="109" d="100"/>
        </p:scale>
        <p:origin x="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3689" y="89583"/>
            <a:ext cx="331806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Bilanzierung UV/ Forderungen</a:t>
            </a:r>
          </a:p>
          <a:p>
            <a:endParaRPr lang="de-DE" sz="900" dirty="0">
              <a:latin typeface="+mj-lt"/>
              <a:cs typeface="Chalkduster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431754" y="89583"/>
            <a:ext cx="571224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Jahresabschlussarbeiten bei Umlaufvermögen/Forderungen (UV) durchführen können: Forderungen beschreiben können (einbringlich, zweifelhaft, uneinbringlich) relevante Prinzipien erklären können, Einzel-Bewertung und Pauschal-Bewertung und notwendige Buchungen durchführen können;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7179" y="785279"/>
            <a:ext cx="73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1)Wo?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93483" y="761200"/>
            <a:ext cx="2366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2) Was sind Forderungen?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590048" y="757074"/>
            <a:ext cx="24681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3) Welche Prinzipien gelten</a:t>
            </a:r>
          </a:p>
          <a:p>
            <a:r>
              <a:rPr lang="de-DE" sz="1600" dirty="0">
                <a:latin typeface="+mj-lt"/>
                <a:cs typeface="Chalkduster"/>
              </a:rPr>
              <a:t>bei der Bewertung?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79" y="930477"/>
            <a:ext cx="673943" cy="421214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02" y="1244264"/>
            <a:ext cx="1077719" cy="93191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71355" y="1147352"/>
            <a:ext cx="21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A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643415" y="1147352"/>
            <a:ext cx="210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P</a:t>
            </a:r>
          </a:p>
        </p:txBody>
      </p:sp>
      <p:cxnSp>
        <p:nvCxnSpPr>
          <p:cNvPr id="13" name="Gerade Verbindung 12"/>
          <p:cNvCxnSpPr/>
          <p:nvPr/>
        </p:nvCxnSpPr>
        <p:spPr>
          <a:xfrm>
            <a:off x="2550192" y="1185389"/>
            <a:ext cx="439404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163023" y="1255160"/>
            <a:ext cx="31364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+mj-lt"/>
                <a:cs typeface="Chalkduster"/>
              </a:rPr>
              <a:t>Schulden, die jemand anderer bei mir gemacht hat weil er z.B.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Auf Ziel eingekauft hat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Ein Darlehen bei mir aufgenommen hat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Bzw. ich aus einem sonstigen Grund eine Forderung habe</a:t>
            </a:r>
          </a:p>
          <a:p>
            <a:r>
              <a:rPr lang="de-AT" sz="900" dirty="0">
                <a:latin typeface="+mj-lt"/>
                <a:cs typeface="Chalkduster"/>
              </a:rPr>
              <a:t>Forderungen gehören zum Umlaufvermögen</a:t>
            </a:r>
          </a:p>
        </p:txBody>
      </p:sp>
      <p:sp>
        <p:nvSpPr>
          <p:cNvPr id="15" name="Pfeil nach unten 14"/>
          <p:cNvSpPr/>
          <p:nvPr/>
        </p:nvSpPr>
        <p:spPr>
          <a:xfrm>
            <a:off x="5584295" y="1330136"/>
            <a:ext cx="439598" cy="84521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941725" y="1257476"/>
            <a:ext cx="320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Strenges Niederstwertprinzip,</a:t>
            </a:r>
          </a:p>
          <a:p>
            <a:r>
              <a:rPr lang="de-DE" sz="900" dirty="0">
                <a:latin typeface="+mj-lt"/>
                <a:cs typeface="Chalkduster"/>
              </a:rPr>
              <a:t>(Unterprinzip des Vorsichtsprinzips) d.h. bei einer Wertminderung muss der niedrigere Wert am Bilanzstichtag angesetzt werden. Wertminderungen treten bei Forderungen dann auf, wenn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mein Schuldner </a:t>
            </a:r>
            <a:r>
              <a:rPr lang="de-DE" sz="900" dirty="0">
                <a:latin typeface="+mj-lt"/>
                <a:cs typeface="Chalkduster"/>
              </a:rPr>
              <a:t>in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Zahlungsschwierigkeiten</a:t>
            </a:r>
            <a:r>
              <a:rPr lang="de-DE" sz="900" dirty="0">
                <a:latin typeface="+mj-lt"/>
                <a:cs typeface="Chalkduster"/>
              </a:rPr>
              <a:t> kommt. </a:t>
            </a:r>
          </a:p>
        </p:txBody>
      </p:sp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66986"/>
              </p:ext>
            </p:extLst>
          </p:nvPr>
        </p:nvGraphicFramePr>
        <p:xfrm>
          <a:off x="3633938" y="2840252"/>
          <a:ext cx="5406133" cy="612749"/>
        </p:xfrm>
        <a:graphic>
          <a:graphicData uri="http://schemas.openxmlformats.org/drawingml/2006/table">
            <a:tbl>
              <a:tblPr/>
              <a:tblGrid>
                <a:gridCol w="47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6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Chalkduster"/>
                        </a:rPr>
                        <a:t>1) Uneinbringliche</a:t>
                      </a:r>
                      <a:r>
                        <a:rPr lang="de-DE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Chalkduster"/>
                        </a:rPr>
                        <a:t> 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(ganz oder </a:t>
                      </a:r>
                      <a:r>
                        <a:rPr lang="de-DE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tw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.) </a:t>
                      </a:r>
                      <a:r>
                        <a:rPr lang="de-DE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Chalkduster"/>
                        </a:rPr>
                        <a:t>&gt; Nettoforderung abschreiben, UST-korrigieren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84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FF6600"/>
                          </a:solidFill>
                          <a:effectLst/>
                          <a:latin typeface="+mj-lt"/>
                          <a:cs typeface="Chalkduster"/>
                        </a:rPr>
                        <a:t>2) Zweifelhafte</a:t>
                      </a:r>
                      <a:r>
                        <a:rPr lang="de-DE" sz="1000" b="0" i="0" u="none" strike="noStrike" baseline="0" dirty="0">
                          <a:solidFill>
                            <a:srgbClr val="FF6600"/>
                          </a:solidFill>
                          <a:effectLst/>
                          <a:latin typeface="+mj-lt"/>
                          <a:cs typeface="Chalkduster"/>
                        </a:rPr>
                        <a:t> Forderungen &gt; Nettoforderung wert-berichtigen, UST unverändert</a:t>
                      </a:r>
                      <a:endParaRPr lang="de-DE" sz="1000" b="0" i="0" u="none" strike="noStrike" dirty="0">
                        <a:solidFill>
                          <a:srgbClr val="FF66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484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  <a:cs typeface="Chalkduster"/>
                        </a:rPr>
                        <a:t>3)</a:t>
                      </a:r>
                      <a:r>
                        <a:rPr lang="de-DE" sz="1000" b="0" i="0" u="none" strike="noStrike" baseline="0" dirty="0">
                          <a:solidFill>
                            <a:srgbClr val="008000"/>
                          </a:solidFill>
                          <a:effectLst/>
                          <a:latin typeface="+mj-lt"/>
                          <a:cs typeface="Chalkduster"/>
                        </a:rPr>
                        <a:t> Ei</a:t>
                      </a:r>
                      <a:r>
                        <a:rPr lang="de-DE" sz="10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  <a:cs typeface="Chalkduster"/>
                        </a:rPr>
                        <a:t>nbringliche Forderungen &gt; kein Handlungsbedarf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Rechteck 30"/>
          <p:cNvSpPr/>
          <p:nvPr/>
        </p:nvSpPr>
        <p:spPr>
          <a:xfrm>
            <a:off x="3238500" y="2826391"/>
            <a:ext cx="5801571" cy="707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47391" y="3948498"/>
            <a:ext cx="8892680" cy="2810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7179" y="3579166"/>
            <a:ext cx="24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6) Was ist wann zu tun?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0" y="2254790"/>
            <a:ext cx="21339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5) Welche Bewertungs-</a:t>
            </a:r>
          </a:p>
          <a:p>
            <a:r>
              <a:rPr lang="de-DE" sz="1600" dirty="0">
                <a:latin typeface="+mj-lt"/>
                <a:cs typeface="Chalkduster"/>
              </a:rPr>
              <a:t>Möglichkeiten gibt es?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238500" y="2265728"/>
            <a:ext cx="41065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4) Welche Kategorien von Forderungen gibt es, </a:t>
            </a:r>
          </a:p>
          <a:p>
            <a:r>
              <a:rPr lang="de-DE" sz="1600" dirty="0">
                <a:latin typeface="+mj-lt"/>
                <a:cs typeface="Chalkduster"/>
              </a:rPr>
              <a:t>    und was lässt sich daraus schließen?</a:t>
            </a: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483867"/>
              </p:ext>
            </p:extLst>
          </p:nvPr>
        </p:nvGraphicFramePr>
        <p:xfrm>
          <a:off x="373485" y="2840253"/>
          <a:ext cx="2696673" cy="706288"/>
        </p:xfrm>
        <a:graphic>
          <a:graphicData uri="http://schemas.openxmlformats.org/drawingml/2006/table">
            <a:tbl>
              <a:tblPr/>
              <a:tblGrid>
                <a:gridCol w="142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20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Bewertung: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wann: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619">
                <a:tc>
                  <a:txBody>
                    <a:bodyPr/>
                    <a:lstStyle/>
                    <a:p>
                      <a:pPr marL="228600" indent="-228600" algn="l" fontAlgn="b">
                        <a:buAutoNum type="arabicParenR"/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Einzelbewertung</a:t>
                      </a:r>
                    </a:p>
                    <a:p>
                      <a:pPr marL="228600" indent="-228600" algn="l" fontAlgn="b">
                        <a:buAutoNum type="arabicParenR"/>
                      </a:pP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größere Forderungen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61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2) Pauschal-Bewertung</a:t>
                      </a:r>
                    </a:p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viele kleine Beträge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446" y="2839566"/>
            <a:ext cx="282911" cy="673132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91" y="2882318"/>
            <a:ext cx="181732" cy="378768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49" y="3240418"/>
            <a:ext cx="297935" cy="338748"/>
          </a:xfrm>
          <a:prstGeom prst="rect">
            <a:avLst/>
          </a:prstGeom>
        </p:spPr>
      </p:pic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599264"/>
              </p:ext>
            </p:extLst>
          </p:nvPr>
        </p:nvGraphicFramePr>
        <p:xfrm>
          <a:off x="139806" y="3948498"/>
          <a:ext cx="8229599" cy="357058"/>
        </p:xfrm>
        <a:graphic>
          <a:graphicData uri="http://schemas.openxmlformats.org/drawingml/2006/table">
            <a:tbl>
              <a:tblPr/>
              <a:tblGrid>
                <a:gridCol w="2611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1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058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Schritte und Reihenfolge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Berechnung u. Besonderheiten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Buchung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99074"/>
              </p:ext>
            </p:extLst>
          </p:nvPr>
        </p:nvGraphicFramePr>
        <p:xfrm>
          <a:off x="160550" y="4314611"/>
          <a:ext cx="8229599" cy="485454"/>
        </p:xfrm>
        <a:graphic>
          <a:graphicData uri="http://schemas.openxmlformats.org/drawingml/2006/table">
            <a:tbl>
              <a:tblPr/>
              <a:tblGrid>
                <a:gridCol w="246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4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Uneinbringlich</a:t>
                      </a:r>
                    </a:p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Ermittlung der Abschreibung &gt; </a:t>
                      </a:r>
                    </a:p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uneinbringlicher Teil                   </a:t>
                      </a:r>
                    </a:p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tw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oder ganz)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Erst hier darf UST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korregiert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werden (UST Verbindlichkeit wird im Soll ausgebucht).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7 </a:t>
                      </a:r>
                      <a:r>
                        <a:rPr lang="de-DE" sz="800" b="0" i="0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Absch</a:t>
                      </a:r>
                      <a:r>
                        <a:rPr lang="de-DE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 auf Ford z.B. 10%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UST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 20010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7274"/>
              </p:ext>
            </p:extLst>
          </p:nvPr>
        </p:nvGraphicFramePr>
        <p:xfrm>
          <a:off x="160551" y="4898158"/>
          <a:ext cx="8229600" cy="1185038"/>
        </p:xfrm>
        <a:graphic>
          <a:graphicData uri="http://schemas.openxmlformats.org/drawingml/2006/table">
            <a:tbl>
              <a:tblPr/>
              <a:tblGrid>
                <a:gridCol w="24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113">
                <a:tc rowSpan="2">
                  <a:txBody>
                    <a:bodyPr/>
                    <a:lstStyle/>
                    <a:p>
                      <a:pPr algn="ctr" fontAlgn="t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zweifelhaft </a:t>
                      </a:r>
                    </a:p>
                    <a:p>
                      <a:pPr algn="ctr" fontAlgn="t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(Einzel-Wert-Berichtigung)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Ermittlung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der EWB am 31.12. </a:t>
                      </a:r>
                    </a:p>
                    <a:p>
                      <a:pPr algn="l" fontAlgn="b"/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Für alle Situationen den                                     1) Nettobetrag ermitteln,                                  2) alle zweifelhaften Teile der</a:t>
                      </a:r>
                      <a:r>
                        <a:rPr lang="de-DE" sz="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Forderungen</a:t>
                      </a:r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ermitteln und addieren </a:t>
                      </a:r>
                    </a:p>
                    <a:p>
                      <a:pPr algn="l" fontAlgn="b"/>
                      <a:r>
                        <a:rPr lang="de-DE" sz="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= </a:t>
                      </a:r>
                      <a:r>
                        <a:rPr lang="de-DE" sz="7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Endbestand </a:t>
                      </a:r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Wertberichtigung (WB).                </a:t>
                      </a:r>
                    </a:p>
                    <a:p>
                      <a:pPr algn="l" fontAlgn="b"/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3) Ermittlung der Veränderung der WB: </a:t>
                      </a:r>
                    </a:p>
                    <a:p>
                      <a:pPr algn="l" fontAlgn="b"/>
                      <a:r>
                        <a:rPr lang="de-DE" sz="7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EB-AB </a:t>
                      </a:r>
                      <a:r>
                        <a:rPr lang="de-DE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(lt. Saldenliste)</a:t>
                      </a:r>
                      <a:endParaRPr lang="de-DE" sz="7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ctr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EWB (trotz Kontenklasse 2) ist ein passives Bestandskonto (Wertberichtigung zu einem aktiven Konto)</a:t>
                      </a:r>
                    </a:p>
                    <a:p>
                      <a:pPr algn="l" fontAlgn="b"/>
                      <a:endParaRPr lang="de-DE" sz="7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Wenn EB &gt; AB (es wird mehr) dann wird  die „2 EWB“ im Haben gebucht</a:t>
                      </a:r>
                    </a:p>
                    <a:p>
                      <a:pPr algn="l" fontAlgn="b"/>
                      <a:endParaRPr lang="de-DE" sz="7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Wenn EB &lt; AB (es wird weniger) dann wird die „2 EWB“ im Soll gebucht.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+: 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7 Zuweisung zu WB Ford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/2 EWB zu Ford </a:t>
                      </a: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-: 2 EWB zu Ford</a:t>
                      </a:r>
                      <a:r>
                        <a:rPr lang="de-DE" sz="800" b="0" i="0" u="none" strike="noStrike" dirty="0">
                          <a:solidFill>
                            <a:srgbClr val="E46C0A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</a:t>
                      </a:r>
                      <a:r>
                        <a:rPr lang="de-DE" sz="800" b="0" i="0" u="none" strike="noStrike" dirty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4 Erträge aus Aufl.</a:t>
                      </a:r>
                      <a:r>
                        <a:rPr lang="de-DE" sz="800" b="0" i="0" u="none" strike="noStrike" baseline="0" dirty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 WB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253596"/>
              </p:ext>
            </p:extLst>
          </p:nvPr>
        </p:nvGraphicFramePr>
        <p:xfrm>
          <a:off x="160552" y="5967929"/>
          <a:ext cx="8229599" cy="543951"/>
        </p:xfrm>
        <a:graphic>
          <a:graphicData uri="http://schemas.openxmlformats.org/drawingml/2006/table">
            <a:tbl>
              <a:tblPr/>
              <a:tblGrid>
                <a:gridCol w="2481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3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780">
                <a:tc rowSpan="2">
                  <a:txBody>
                    <a:bodyPr/>
                    <a:lstStyle/>
                    <a:p>
                      <a:pPr algn="ctr" fontAlgn="t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zweifelhaft </a:t>
                      </a:r>
                    </a:p>
                    <a:p>
                      <a:pPr algn="ctr" fontAlgn="t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(Pauschal-Wert-Berichtigung)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Ermittlung des Standes der PWB am 31.12. des Abschlussjahres</a:t>
                      </a: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Wenn erforderlich: für alle weiteren:</a:t>
                      </a:r>
                    </a:p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+: 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7 Zuweisung zu PWB Ford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2 PWB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zFord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-: 2 PWB zu Ford</a:t>
                      </a:r>
                      <a:r>
                        <a:rPr lang="de-DE" sz="800" b="0" i="0" u="none" strike="noStrike" dirty="0">
                          <a:solidFill>
                            <a:srgbClr val="E46C0A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de-DE" sz="800" b="0" i="0" u="none" strike="noStrike" dirty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 4 Erträge aus Aufl. WB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048111"/>
              </p:ext>
            </p:extLst>
          </p:nvPr>
        </p:nvGraphicFramePr>
        <p:xfrm>
          <a:off x="160550" y="6580025"/>
          <a:ext cx="8229600" cy="179198"/>
        </p:xfrm>
        <a:graphic>
          <a:graphicData uri="http://schemas.openxmlformats.org/drawingml/2006/table">
            <a:tbl>
              <a:tblPr/>
              <a:tblGrid>
                <a:gridCol w="24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92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halkduster"/>
                        </a:rPr>
                        <a:t>einbringlich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9" name="Gerade Verbindung 18"/>
          <p:cNvCxnSpPr/>
          <p:nvPr/>
        </p:nvCxnSpPr>
        <p:spPr>
          <a:xfrm>
            <a:off x="8491409" y="5094065"/>
            <a:ext cx="5114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8491409" y="5178732"/>
            <a:ext cx="239889" cy="3245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8771072" y="5305732"/>
            <a:ext cx="281370" cy="19755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 dirty="0">
                <a:latin typeface="+mj-lt"/>
              </a:rPr>
              <a:t>WB</a:t>
            </a:r>
          </a:p>
        </p:txBody>
      </p:sp>
      <p:cxnSp>
        <p:nvCxnSpPr>
          <p:cNvPr id="35" name="Gerade Verbindung 34"/>
          <p:cNvCxnSpPr/>
          <p:nvPr/>
        </p:nvCxnSpPr>
        <p:spPr>
          <a:xfrm>
            <a:off x="8463187" y="5713496"/>
            <a:ext cx="5114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8463187" y="5798163"/>
            <a:ext cx="239889" cy="3245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8742850" y="5925163"/>
            <a:ext cx="283961" cy="19755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 dirty="0">
                <a:latin typeface="+mj-lt"/>
              </a:rPr>
              <a:t>WB</a:t>
            </a:r>
          </a:p>
        </p:txBody>
      </p:sp>
      <p:sp>
        <p:nvSpPr>
          <p:cNvPr id="39" name="Rechteck 38"/>
          <p:cNvSpPr/>
          <p:nvPr/>
        </p:nvSpPr>
        <p:spPr>
          <a:xfrm flipV="1">
            <a:off x="8755221" y="5925163"/>
            <a:ext cx="27159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49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4" grpId="0"/>
      <p:bldP spid="15" grpId="0" animBg="1"/>
      <p:bldP spid="16" grpId="0"/>
      <p:bldP spid="31" grpId="0" animBg="1"/>
      <p:bldP spid="21" grpId="0" animBg="1"/>
      <p:bldP spid="22" grpId="0"/>
      <p:bldP spid="30" grpId="0"/>
      <p:bldP spid="32" grpId="0"/>
      <p:bldP spid="33" grpId="0" animBg="1"/>
      <p:bldP spid="34" grpId="0" animBg="1"/>
      <p:bldP spid="36" grpId="0" animBg="1"/>
      <p:bldP spid="36" grpId="1" animBg="1"/>
      <p:bldP spid="37" grpId="0" animBg="1"/>
      <p:bldP spid="37" grpId="1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A6779B5-994F-B047-B8FC-24961F70F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322"/>
            <a:ext cx="4507261" cy="328246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7E17665-5B3A-B04B-A6A7-5F6E4C4D3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61" y="726832"/>
            <a:ext cx="4578910" cy="47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4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D5AD724B-D7AC-5F42-9254-F96BB7E9B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346200"/>
            <a:ext cx="55245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5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1EFE9AE-3049-BF4E-818F-964AEA04F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812" y="0"/>
            <a:ext cx="4910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11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Macintosh PowerPoint</Application>
  <PresentationFormat>Bildschirmpräsentation (4:3)</PresentationFormat>
  <Paragraphs>75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52</cp:revision>
  <cp:lastPrinted>2015-09-23T13:38:39Z</cp:lastPrinted>
  <dcterms:created xsi:type="dcterms:W3CDTF">2015-09-21T19:41:13Z</dcterms:created>
  <dcterms:modified xsi:type="dcterms:W3CDTF">2021-02-20T11:14:21Z</dcterms:modified>
</cp:coreProperties>
</file>