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4" r:id="rId6"/>
    <p:sldId id="285" r:id="rId7"/>
    <p:sldId id="261" r:id="rId8"/>
    <p:sldId id="259" r:id="rId9"/>
    <p:sldId id="263" r:id="rId10"/>
    <p:sldId id="275" r:id="rId11"/>
    <p:sldId id="266" r:id="rId12"/>
    <p:sldId id="274" r:id="rId13"/>
    <p:sldId id="257" r:id="rId14"/>
    <p:sldId id="272" r:id="rId15"/>
    <p:sldId id="260" r:id="rId16"/>
    <p:sldId id="271" r:id="rId17"/>
    <p:sldId id="267" r:id="rId18"/>
    <p:sldId id="270" r:id="rId19"/>
    <p:sldId id="268" r:id="rId20"/>
    <p:sldId id="312" r:id="rId21"/>
    <p:sldId id="311"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707"/>
    <a:srgbClr val="C70808"/>
    <a:srgbClr val="EB4242"/>
    <a:srgbClr val="E6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p:restoredTop sz="94273"/>
  </p:normalViewPr>
  <p:slideViewPr>
    <p:cSldViewPr snapToGrid="0">
      <p:cViewPr varScale="1">
        <p:scale>
          <a:sx n="88" d="100"/>
          <a:sy n="88"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86085-BE50-9244-868D-AB4C4B583F27}" type="datetimeFigureOut">
              <a:rPr lang="de-DE" smtClean="0"/>
              <a:t>17.02.21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448A9-E73F-D448-B7B5-5B60BE98C796}" type="slidenum">
              <a:rPr lang="de-DE" smtClean="0"/>
              <a:t>‹Nr.›</a:t>
            </a:fld>
            <a:endParaRPr lang="de-DE"/>
          </a:p>
        </p:txBody>
      </p:sp>
    </p:spTree>
    <p:extLst>
      <p:ext uri="{BB962C8B-B14F-4D97-AF65-F5344CB8AC3E}">
        <p14:creationId xmlns:p14="http://schemas.microsoft.com/office/powerpoint/2010/main" val="296590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A86798-7C36-BA4E-897E-36007DA77D1C}" type="slidenum">
              <a:rPr lang="de-DE" smtClean="0"/>
              <a:t>17</a:t>
            </a:fld>
            <a:endParaRPr lang="de-DE"/>
          </a:p>
        </p:txBody>
      </p:sp>
    </p:spTree>
    <p:extLst>
      <p:ext uri="{BB962C8B-B14F-4D97-AF65-F5344CB8AC3E}">
        <p14:creationId xmlns:p14="http://schemas.microsoft.com/office/powerpoint/2010/main" val="198434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EEB60-D99C-7D44-ABE2-58F55CE2A06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6585D1A-4583-0F40-8A3E-5E99BC2FB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757D327-7DBB-6146-BBA9-A778851D3B3A}"/>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A086D5D8-75E2-5A4F-9376-662BABCD70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08885C7-C232-3242-8EF5-E3BC186E42D2}"/>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242775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FE9F8-D836-CE43-993D-0E404274F3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04B3C28-2635-3848-A752-BDBBEF1CA6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918A10-6841-9847-8502-FAC4991DCB84}"/>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49236F96-CA9F-8A44-B2B1-D24F4CC3BF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39E9C47-5E16-384E-804D-8B1ADDEC1E3C}"/>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332375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0A64591-812B-1443-88A7-24ADE9989D3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7AC0C29-F606-C040-8722-C110C42B2E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40B9E8-C35F-3442-8221-D27C43B76E8A}"/>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21BC9358-6331-0745-A80C-E8E2174423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D2AC2F-1C0D-C943-97B4-B1B9BB93DF5D}"/>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395366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F1E6F-B0F3-C841-A00F-9DB4EF6385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8B9F896-B7A3-6B42-82E2-2B2B2813D6B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3DC106-0128-AB42-B958-45408678004F}"/>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51B1D1A3-36A5-114E-A51D-C0BD4DDC67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4153BF-10EB-FB45-8736-7E1771AEA809}"/>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325789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F900A-B01F-3446-8E36-6C95D6A455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6B559E-A546-2B40-8889-F2EFF2B5C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FDF3652-C1EF-4D47-BBBF-BE54383E06EF}"/>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A600298C-589A-8A4E-9609-DB3B810EDA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BF27FA-D1AB-5D41-B427-A87C0817A331}"/>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97058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AC62A-9B38-B444-AADF-0D191EFAFE3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62BD2FF-5203-5A49-96FA-F4F0908D86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D6CEA47-61A7-F44C-BFB9-B93CE08867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992AC38-809D-2549-89B4-79039B8188B3}"/>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6" name="Fußzeilenplatzhalter 5">
            <a:extLst>
              <a:ext uri="{FF2B5EF4-FFF2-40B4-BE49-F238E27FC236}">
                <a16:creationId xmlns:a16="http://schemas.microsoft.com/office/drawing/2014/main" id="{686160F7-06B1-4747-BEDE-04EF909C86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908A1A-FFDE-7C4C-82CE-478BD20F1108}"/>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167399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764D7-3BA7-2447-B050-D1E3AB0B233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74F3CD-10DF-D14B-A720-6183794B7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4A71A82-82FB-784D-A75A-2E0E46E85A9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429008C-A333-834E-9EBC-393DF8408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AC95139-FE95-BE47-A905-E82B3C3840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444F687-D6E0-5D4E-8E20-75897D312D5A}"/>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8" name="Fußzeilenplatzhalter 7">
            <a:extLst>
              <a:ext uri="{FF2B5EF4-FFF2-40B4-BE49-F238E27FC236}">
                <a16:creationId xmlns:a16="http://schemas.microsoft.com/office/drawing/2014/main" id="{7256638A-A091-1040-AD13-9FE6ECCB7C5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BCFDB11-B7AB-2545-BD73-6261693FC830}"/>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94709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13DF0-FF87-B849-BC70-5ED38C5EF72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B3FD6C1-1205-AD49-B694-029927294131}"/>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4" name="Fußzeilenplatzhalter 3">
            <a:extLst>
              <a:ext uri="{FF2B5EF4-FFF2-40B4-BE49-F238E27FC236}">
                <a16:creationId xmlns:a16="http://schemas.microsoft.com/office/drawing/2014/main" id="{5D777507-7D14-1042-9700-C75F32F7BAD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73ACFF1-11FD-2942-B3CF-658699D3A7F5}"/>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314282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A827BA7-1DC0-D642-9B7B-4165E9AB7719}"/>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3" name="Fußzeilenplatzhalter 2">
            <a:extLst>
              <a:ext uri="{FF2B5EF4-FFF2-40B4-BE49-F238E27FC236}">
                <a16:creationId xmlns:a16="http://schemas.microsoft.com/office/drawing/2014/main" id="{F314E568-056F-2C4D-A319-EC3704556C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9D2BE65-52BD-C143-A1F4-2E12CA7890F6}"/>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148378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A496F-93E0-894E-8178-F2A8EE8F37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9C3135-5E53-AF4C-97E5-F4164E56E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1A77D68-48C8-344A-98CD-0DC977191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9A0962-1A7B-3140-AEBE-AC7CA5119792}"/>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6" name="Fußzeilenplatzhalter 5">
            <a:extLst>
              <a:ext uri="{FF2B5EF4-FFF2-40B4-BE49-F238E27FC236}">
                <a16:creationId xmlns:a16="http://schemas.microsoft.com/office/drawing/2014/main" id="{BC8077B8-4AB2-484E-92E0-D0AB92850B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521187C-E654-7945-AF7F-552EB3B89A3A}"/>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259856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4CD90-0379-2542-AAF3-54CEABA4817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E24FF1C-86AE-B044-8CA6-0178CC6F6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A8D74B2-6855-F244-840E-9712328C5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BCB0E9B-6890-ED40-BBDE-B20249E382E8}"/>
              </a:ext>
            </a:extLst>
          </p:cNvPr>
          <p:cNvSpPr>
            <a:spLocks noGrp="1"/>
          </p:cNvSpPr>
          <p:nvPr>
            <p:ph type="dt" sz="half" idx="10"/>
          </p:nvPr>
        </p:nvSpPr>
        <p:spPr/>
        <p:txBody>
          <a:bodyPr/>
          <a:lstStyle/>
          <a:p>
            <a:fld id="{B6832466-AD71-CC48-9DC3-1144E438E59C}" type="datetimeFigureOut">
              <a:rPr lang="de-DE" smtClean="0"/>
              <a:t>17.02.21</a:t>
            </a:fld>
            <a:endParaRPr lang="de-DE"/>
          </a:p>
        </p:txBody>
      </p:sp>
      <p:sp>
        <p:nvSpPr>
          <p:cNvPr id="6" name="Fußzeilenplatzhalter 5">
            <a:extLst>
              <a:ext uri="{FF2B5EF4-FFF2-40B4-BE49-F238E27FC236}">
                <a16:creationId xmlns:a16="http://schemas.microsoft.com/office/drawing/2014/main" id="{51E18116-72F7-0442-9C43-27CB066972F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B0EE3F-30E7-3E43-ADB7-896B745952F7}"/>
              </a:ext>
            </a:extLst>
          </p:cNvPr>
          <p:cNvSpPr>
            <a:spLocks noGrp="1"/>
          </p:cNvSpPr>
          <p:nvPr>
            <p:ph type="sldNum" sz="quarter" idx="12"/>
          </p:nvPr>
        </p:nvSpPr>
        <p:spPr/>
        <p:txBody>
          <a:bodyPr/>
          <a:lstStyle/>
          <a:p>
            <a:fld id="{76276780-DA8E-6E4A-AF5E-474BB02ECA5B}" type="slidenum">
              <a:rPr lang="de-DE" smtClean="0"/>
              <a:t>‹Nr.›</a:t>
            </a:fld>
            <a:endParaRPr lang="de-DE"/>
          </a:p>
        </p:txBody>
      </p:sp>
    </p:spTree>
    <p:extLst>
      <p:ext uri="{BB962C8B-B14F-4D97-AF65-F5344CB8AC3E}">
        <p14:creationId xmlns:p14="http://schemas.microsoft.com/office/powerpoint/2010/main" val="135731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25F0AA-E5F4-0842-B821-14B6623D0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7B3D0D-863A-444E-A637-C0DA6F8B0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6C39FB-6DB8-704F-8430-3554E26A1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32466-AD71-CC48-9DC3-1144E438E59C}" type="datetimeFigureOut">
              <a:rPr lang="de-DE" smtClean="0"/>
              <a:t>17.02.21</a:t>
            </a:fld>
            <a:endParaRPr lang="de-DE"/>
          </a:p>
        </p:txBody>
      </p:sp>
      <p:sp>
        <p:nvSpPr>
          <p:cNvPr id="5" name="Fußzeilenplatzhalter 4">
            <a:extLst>
              <a:ext uri="{FF2B5EF4-FFF2-40B4-BE49-F238E27FC236}">
                <a16:creationId xmlns:a16="http://schemas.microsoft.com/office/drawing/2014/main" id="{FCA29A0B-0690-0444-B1A6-51AFA5206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97218FA-A243-6844-805E-E6C5A0F2A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6780-DA8E-6E4A-AF5E-474BB02ECA5B}" type="slidenum">
              <a:rPr lang="de-DE" smtClean="0"/>
              <a:t>‹Nr.›</a:t>
            </a:fld>
            <a:endParaRPr lang="de-DE"/>
          </a:p>
        </p:txBody>
      </p:sp>
    </p:spTree>
    <p:extLst>
      <p:ext uri="{BB962C8B-B14F-4D97-AF65-F5344CB8AC3E}">
        <p14:creationId xmlns:p14="http://schemas.microsoft.com/office/powerpoint/2010/main" val="233342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e1.orf.at/collection/581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13E7D-1DE5-994E-B75B-C8FABA8AAD23}"/>
              </a:ext>
            </a:extLst>
          </p:cNvPr>
          <p:cNvSpPr>
            <a:spLocks noGrp="1"/>
          </p:cNvSpPr>
          <p:nvPr>
            <p:ph type="ctrTitle"/>
          </p:nvPr>
        </p:nvSpPr>
        <p:spPr>
          <a:xfrm>
            <a:off x="1162373" y="1122363"/>
            <a:ext cx="9965409" cy="2387600"/>
          </a:xfrm>
        </p:spPr>
        <p:txBody>
          <a:bodyPr>
            <a:normAutofit fontScale="90000"/>
          </a:bodyPr>
          <a:lstStyle/>
          <a:p>
            <a:r>
              <a:rPr lang="de-DE" dirty="0"/>
              <a:t>ABC der Finanzierung</a:t>
            </a:r>
            <a:br>
              <a:rPr lang="de-DE"/>
            </a:br>
            <a:br>
              <a:rPr lang="de-DE"/>
            </a:br>
            <a:r>
              <a:rPr lang="de-DE" sz="2700" dirty="0"/>
              <a:t>Erstellt 1 Seite, Definition …und wesentliche Aspekte des jeweiligen Themas</a:t>
            </a:r>
            <a:br>
              <a:rPr lang="de-DE" sz="2700"/>
            </a:br>
            <a:r>
              <a:rPr lang="de-DE" sz="2700" dirty="0"/>
              <a:t>basierend auf dem Podcast ABC der Finanzwelt…</a:t>
            </a:r>
            <a:br>
              <a:rPr lang="de-DE" sz="2700"/>
            </a:br>
            <a:r>
              <a:rPr lang="de-DE" sz="2700" dirty="0"/>
              <a:t>verwendet dazu … Text, Bilder, </a:t>
            </a:r>
            <a:br>
              <a:rPr lang="de-DE" sz="2700"/>
            </a:br>
            <a:r>
              <a:rPr lang="de-DE" sz="2700" dirty="0"/>
              <a:t>Wie könnte eine Kurzpräsentation spannend gestaltet werden…</a:t>
            </a:r>
          </a:p>
        </p:txBody>
      </p:sp>
      <p:sp>
        <p:nvSpPr>
          <p:cNvPr id="3" name="Untertitel 2">
            <a:extLst>
              <a:ext uri="{FF2B5EF4-FFF2-40B4-BE49-F238E27FC236}">
                <a16:creationId xmlns:a16="http://schemas.microsoft.com/office/drawing/2014/main" id="{52E92C6B-3DEA-BD48-B29D-4B076A0BD023}"/>
              </a:ext>
            </a:extLst>
          </p:cNvPr>
          <p:cNvSpPr>
            <a:spLocks noGrp="1"/>
          </p:cNvSpPr>
          <p:nvPr>
            <p:ph type="subTitle" idx="1"/>
          </p:nvPr>
        </p:nvSpPr>
        <p:spPr/>
        <p:txBody>
          <a:bodyPr/>
          <a:lstStyle/>
          <a:p>
            <a:r>
              <a:rPr lang="de-DE" dirty="0"/>
              <a:t>4hlw 2020_21</a:t>
            </a:r>
          </a:p>
          <a:p>
            <a:endParaRPr lang="de-DE"/>
          </a:p>
          <a:p>
            <a:r>
              <a:rPr lang="de-DE">
                <a:hlinkClick r:id="rId2"/>
              </a:rPr>
              <a:t>https://oe1.orf.at/collection/581341</a:t>
            </a:r>
            <a:endParaRPr lang="de-DE"/>
          </a:p>
          <a:p>
            <a:endParaRPr lang="de-DE"/>
          </a:p>
        </p:txBody>
      </p:sp>
    </p:spTree>
    <p:extLst>
      <p:ext uri="{BB962C8B-B14F-4D97-AF65-F5344CB8AC3E}">
        <p14:creationId xmlns:p14="http://schemas.microsoft.com/office/powerpoint/2010/main" val="257548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998BF4-D8D4-B347-B7FB-018769DBE54C}"/>
              </a:ext>
            </a:extLst>
          </p:cNvPr>
          <p:cNvSpPr>
            <a:spLocks noGrp="1"/>
          </p:cNvSpPr>
          <p:nvPr>
            <p:ph type="title"/>
          </p:nvPr>
        </p:nvSpPr>
        <p:spPr>
          <a:xfrm>
            <a:off x="838200" y="365760"/>
            <a:ext cx="10515600" cy="1325563"/>
          </a:xfrm>
        </p:spPr>
        <p:txBody>
          <a:bodyPr>
            <a:normAutofit/>
          </a:bodyPr>
          <a:lstStyle/>
          <a:p>
            <a:r>
              <a:rPr lang="de-DE">
                <a:solidFill>
                  <a:schemeClr val="bg1"/>
                </a:solidFill>
              </a:rPr>
              <a:t>A … Aktie</a:t>
            </a:r>
          </a:p>
        </p:txBody>
      </p:sp>
      <p:sp>
        <p:nvSpPr>
          <p:cNvPr id="9" name="Content Placeholder 8">
            <a:extLst>
              <a:ext uri="{FF2B5EF4-FFF2-40B4-BE49-F238E27FC236}">
                <a16:creationId xmlns:a16="http://schemas.microsoft.com/office/drawing/2014/main" id="{14F1E781-E1F1-44C5-A447-FF358B9DEF93}"/>
              </a:ext>
            </a:extLst>
          </p:cNvPr>
          <p:cNvSpPr>
            <a:spLocks noGrp="1"/>
          </p:cNvSpPr>
          <p:nvPr>
            <p:ph idx="1"/>
          </p:nvPr>
        </p:nvSpPr>
        <p:spPr>
          <a:xfrm>
            <a:off x="841248" y="2276857"/>
            <a:ext cx="5015484" cy="3900106"/>
          </a:xfrm>
        </p:spPr>
        <p:txBody>
          <a:bodyPr anchor="ctr">
            <a:normAutofit/>
          </a:bodyPr>
          <a:lstStyle/>
          <a:p>
            <a:r>
              <a:rPr lang="en-US" sz="2200">
                <a:cs typeface="Calibri"/>
              </a:rPr>
              <a:t>Aktien = Anteil am Unternehmen mit Risiko </a:t>
            </a:r>
          </a:p>
          <a:p>
            <a:r>
              <a:rPr lang="en-US" sz="2200">
                <a:cs typeface="Calibri"/>
              </a:rPr>
              <a:t>Verdienst durch Dividente oder Verkauf mit Gewinn</a:t>
            </a:r>
          </a:p>
          <a:p>
            <a:r>
              <a:rPr lang="en-US" sz="2200">
                <a:cs typeface="Calibri"/>
              </a:rPr>
              <a:t>Stammaktien-Stimmrecht</a:t>
            </a:r>
            <a:endParaRPr lang="en-US" sz="2200" dirty="0">
              <a:cs typeface="Calibri"/>
            </a:endParaRPr>
          </a:p>
          <a:p>
            <a:r>
              <a:rPr lang="en-US" sz="2200">
                <a:cs typeface="Calibri"/>
              </a:rPr>
              <a:t>Vorzugsaktien- Ohne Stimmrecht, höhere Dividente</a:t>
            </a:r>
          </a:p>
          <a:p>
            <a:r>
              <a:rPr lang="en-US" sz="2200">
                <a:cs typeface="Calibri"/>
              </a:rPr>
              <a:t>Kussteigung z.B. neues Patetnt o. Innovative Produkte</a:t>
            </a:r>
            <a:endParaRPr lang="en-US" sz="2200" dirty="0">
              <a:cs typeface="Calibri"/>
            </a:endParaRPr>
          </a:p>
        </p:txBody>
      </p:sp>
      <p:pic>
        <p:nvPicPr>
          <p:cNvPr id="5" name="Grafik 5" descr="Ein Bild, das Tisch, Computer, sitzend, computer enthält.&#10;&#10;Beschreibung automatisch generiert.">
            <a:extLst>
              <a:ext uri="{FF2B5EF4-FFF2-40B4-BE49-F238E27FC236}">
                <a16:creationId xmlns:a16="http://schemas.microsoft.com/office/drawing/2014/main" id="{9E815E46-3C38-4F25-AC25-D8173F92F441}"/>
              </a:ext>
            </a:extLst>
          </p:cNvPr>
          <p:cNvPicPr>
            <a:picLocks noChangeAspect="1"/>
          </p:cNvPicPr>
          <p:nvPr/>
        </p:nvPicPr>
        <p:blipFill rotWithShape="1">
          <a:blip r:embed="rId2"/>
          <a:srcRect l="20398" r="7267" b="1"/>
          <a:stretch/>
        </p:blipFill>
        <p:spPr>
          <a:xfrm>
            <a:off x="6335270" y="2276857"/>
            <a:ext cx="5015484" cy="3900106"/>
          </a:xfrm>
          <a:prstGeom prst="rect">
            <a:avLst/>
          </a:prstGeom>
        </p:spPr>
      </p:pic>
    </p:spTree>
    <p:extLst>
      <p:ext uri="{BB962C8B-B14F-4D97-AF65-F5344CB8AC3E}">
        <p14:creationId xmlns:p14="http://schemas.microsoft.com/office/powerpoint/2010/main" val="398836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4A824-5AE0-F14A-B4CF-1F709C3FBA6A}"/>
              </a:ext>
            </a:extLst>
          </p:cNvPr>
          <p:cNvSpPr>
            <a:spLocks noGrp="1"/>
          </p:cNvSpPr>
          <p:nvPr>
            <p:ph type="title"/>
          </p:nvPr>
        </p:nvSpPr>
        <p:spPr>
          <a:xfrm>
            <a:off x="1050561" y="302666"/>
            <a:ext cx="10515600" cy="1325563"/>
          </a:xfrm>
          <a:solidFill>
            <a:schemeClr val="accent1">
              <a:lumMod val="20000"/>
              <a:lumOff val="80000"/>
            </a:schemeClr>
          </a:solidFill>
        </p:spPr>
        <p:txBody>
          <a:bodyPr/>
          <a:lstStyle/>
          <a:p>
            <a:r>
              <a:rPr lang="de-DE" b="1">
                <a:latin typeface="Abadi"/>
              </a:rPr>
              <a:t>O… Optionen </a:t>
            </a:r>
            <a:endParaRPr lang="de-DE" b="1"/>
          </a:p>
        </p:txBody>
      </p:sp>
      <p:sp>
        <p:nvSpPr>
          <p:cNvPr id="3" name="Inhaltsplatzhalter 2">
            <a:extLst>
              <a:ext uri="{FF2B5EF4-FFF2-40B4-BE49-F238E27FC236}">
                <a16:creationId xmlns:a16="http://schemas.microsoft.com/office/drawing/2014/main" id="{DB5F88DA-154C-BB4C-B452-AC6E610AA6E5}"/>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
            </a:pPr>
            <a:r>
              <a:rPr lang="de-DE" sz="2400">
                <a:latin typeface="Abadi"/>
                <a:ea typeface="+mn-lt"/>
                <a:cs typeface="+mn-lt"/>
              </a:rPr>
              <a:t>Mächtiges Finanzinstrument</a:t>
            </a:r>
            <a:endParaRPr lang="de-DE" sz="2400">
              <a:latin typeface="Abadi"/>
              <a:cs typeface="Calibri" panose="020F0502020204030204"/>
            </a:endParaRPr>
          </a:p>
          <a:p>
            <a:pPr>
              <a:buFont typeface="Wingdings" panose="020B0604020202020204" pitchFamily="34" charset="0"/>
              <a:buChar char="§"/>
            </a:pPr>
            <a:r>
              <a:rPr lang="de-DE" sz="2400">
                <a:latin typeface="Abadi"/>
                <a:ea typeface="+mn-lt"/>
                <a:cs typeface="+mn-lt"/>
              </a:rPr>
              <a:t>„Recht eine bestimmte Ware zu einem bestimmten Preis zu kaufen/verkaufen“ </a:t>
            </a:r>
            <a:endParaRPr lang="de-DE" sz="2400">
              <a:latin typeface="Abadi"/>
              <a:cs typeface="Calibri" panose="020F0502020204030204"/>
            </a:endParaRPr>
          </a:p>
          <a:p>
            <a:pPr>
              <a:buFont typeface="Wingdings" panose="020B0604020202020204" pitchFamily="34" charset="0"/>
              <a:buChar char="§"/>
            </a:pPr>
            <a:r>
              <a:rPr lang="de-DE" sz="2400">
                <a:latin typeface="Abadi"/>
                <a:ea typeface="+mn-lt"/>
                <a:cs typeface="+mn-lt"/>
              </a:rPr>
              <a:t>Für Absicherung</a:t>
            </a:r>
            <a:endParaRPr lang="de-DE" sz="2400">
              <a:latin typeface="Abadi"/>
            </a:endParaRPr>
          </a:p>
          <a:p>
            <a:pPr>
              <a:buFont typeface="Wingdings" panose="020B0604020202020204" pitchFamily="34" charset="0"/>
              <a:buChar char="§"/>
            </a:pPr>
            <a:r>
              <a:rPr lang="de-DE" sz="2400">
                <a:latin typeface="Abadi"/>
                <a:ea typeface="+mn-lt"/>
                <a:cs typeface="+mn-lt"/>
              </a:rPr>
              <a:t>Ursprung 17. Jhd. Niederlande</a:t>
            </a:r>
            <a:endParaRPr lang="de-DE" sz="2400">
              <a:latin typeface="Abadi"/>
            </a:endParaRPr>
          </a:p>
          <a:p>
            <a:pPr>
              <a:buFont typeface="Wingdings" panose="020B0604020202020204" pitchFamily="34" charset="0"/>
              <a:buChar char="§"/>
            </a:pPr>
            <a:r>
              <a:rPr lang="de-DE" sz="2400">
                <a:latin typeface="Abadi"/>
                <a:ea typeface="+mn-lt"/>
                <a:cs typeface="+mn-lt"/>
              </a:rPr>
              <a:t>Zentralfragen: </a:t>
            </a:r>
            <a:endParaRPr lang="de-DE" sz="2400">
              <a:latin typeface="Abadi"/>
            </a:endParaRPr>
          </a:p>
          <a:p>
            <a:pPr lvl="1">
              <a:buFont typeface="Wingdings" panose="020B0604020202020204" pitchFamily="34" charset="0"/>
              <a:buChar char="§"/>
            </a:pPr>
            <a:r>
              <a:rPr lang="de-DE" sz="2000">
                <a:latin typeface="Abadi"/>
                <a:ea typeface="+mn-lt"/>
                <a:cs typeface="+mn-lt"/>
              </a:rPr>
              <a:t>Wie ist der Einsatz?</a:t>
            </a:r>
            <a:endParaRPr lang="de-DE" sz="2000">
              <a:latin typeface="Abadi"/>
              <a:cs typeface="Calibri"/>
            </a:endParaRPr>
          </a:p>
          <a:p>
            <a:pPr lvl="1">
              <a:buFont typeface="Wingdings" panose="020B0604020202020204" pitchFamily="34" charset="0"/>
              <a:buChar char="§"/>
            </a:pPr>
            <a:r>
              <a:rPr lang="de-DE" sz="2000">
                <a:latin typeface="Abadi"/>
                <a:ea typeface="+mn-lt"/>
                <a:cs typeface="+mn-lt"/>
              </a:rPr>
              <a:t>Was beabsichtige ich damit?</a:t>
            </a:r>
            <a:endParaRPr lang="de-DE" sz="2000">
              <a:latin typeface="Abadi"/>
              <a:cs typeface="Calibri" panose="020F0502020204030204"/>
            </a:endParaRPr>
          </a:p>
          <a:p>
            <a:pPr>
              <a:buFont typeface="Wingdings" panose="020B0604020202020204" pitchFamily="34" charset="0"/>
              <a:buChar char="§"/>
            </a:pPr>
            <a:r>
              <a:rPr lang="de-DE" sz="2400" err="1">
                <a:latin typeface="Abadi"/>
                <a:ea typeface="+mn-lt"/>
                <a:cs typeface="+mn-lt"/>
              </a:rPr>
              <a:t>Optionspremie</a:t>
            </a:r>
            <a:r>
              <a:rPr lang="de-DE" sz="2400">
                <a:latin typeface="Abadi"/>
                <a:ea typeface="+mn-lt"/>
                <a:cs typeface="+mn-lt"/>
              </a:rPr>
              <a:t> = Basiswert       Laufzeit und Schwankungen der Option</a:t>
            </a:r>
            <a:endParaRPr lang="de-DE" sz="2400">
              <a:latin typeface="Abadi"/>
            </a:endParaRPr>
          </a:p>
          <a:p>
            <a:pPr marL="0" indent="0">
              <a:buNone/>
            </a:pPr>
            <a:endParaRPr lang="de-DE" sz="2400">
              <a:latin typeface="Abadi"/>
              <a:cs typeface="Calibri" panose="020F0502020204030204"/>
            </a:endParaRPr>
          </a:p>
          <a:p>
            <a:pPr marL="0" indent="0">
              <a:buNone/>
            </a:pPr>
            <a:endParaRPr lang="de-DE">
              <a:cs typeface="Calibri" panose="020F0502020204030204"/>
            </a:endParaRPr>
          </a:p>
          <a:p>
            <a:pPr>
              <a:buFont typeface="Wingdings" panose="020B0604020202020204" pitchFamily="34" charset="0"/>
              <a:buChar char="§"/>
            </a:pPr>
            <a:endParaRPr lang="de-DE">
              <a:cs typeface="Calibri" panose="020F0502020204030204"/>
            </a:endParaRPr>
          </a:p>
        </p:txBody>
      </p:sp>
      <p:pic>
        <p:nvPicPr>
          <p:cNvPr id="11" name="Grafik 11">
            <a:extLst>
              <a:ext uri="{FF2B5EF4-FFF2-40B4-BE49-F238E27FC236}">
                <a16:creationId xmlns:a16="http://schemas.microsoft.com/office/drawing/2014/main" id="{DB5F2BB5-4290-4B11-A027-F670269BC9D9}"/>
              </a:ext>
            </a:extLst>
          </p:cNvPr>
          <p:cNvPicPr>
            <a:picLocks noChangeAspect="1"/>
          </p:cNvPicPr>
          <p:nvPr/>
        </p:nvPicPr>
        <p:blipFill>
          <a:blip r:embed="rId2"/>
          <a:stretch>
            <a:fillRect/>
          </a:stretch>
        </p:blipFill>
        <p:spPr>
          <a:xfrm>
            <a:off x="4826365" y="5149746"/>
            <a:ext cx="478124" cy="306050"/>
          </a:xfrm>
          <a:prstGeom prst="rect">
            <a:avLst/>
          </a:prstGeom>
        </p:spPr>
      </p:pic>
      <p:pic>
        <p:nvPicPr>
          <p:cNvPr id="12" name="Grafik 12" descr="Ein Bild, das Zeichnung enthält.&#10;&#10;Beschreibung automatisch generiert.">
            <a:extLst>
              <a:ext uri="{FF2B5EF4-FFF2-40B4-BE49-F238E27FC236}">
                <a16:creationId xmlns:a16="http://schemas.microsoft.com/office/drawing/2014/main" id="{F6E1B796-DF57-4F8E-B313-E4D6DF7D8A39}"/>
              </a:ext>
            </a:extLst>
          </p:cNvPr>
          <p:cNvPicPr>
            <a:picLocks noChangeAspect="1"/>
          </p:cNvPicPr>
          <p:nvPr/>
        </p:nvPicPr>
        <p:blipFill>
          <a:blip r:embed="rId3"/>
          <a:stretch>
            <a:fillRect/>
          </a:stretch>
        </p:blipFill>
        <p:spPr>
          <a:xfrm>
            <a:off x="6523454" y="2894585"/>
            <a:ext cx="2143125" cy="2143125"/>
          </a:xfrm>
          <a:prstGeom prst="rect">
            <a:avLst/>
          </a:prstGeom>
        </p:spPr>
      </p:pic>
      <p:pic>
        <p:nvPicPr>
          <p:cNvPr id="13" name="Grafik 13">
            <a:extLst>
              <a:ext uri="{FF2B5EF4-FFF2-40B4-BE49-F238E27FC236}">
                <a16:creationId xmlns:a16="http://schemas.microsoft.com/office/drawing/2014/main" id="{E285252B-6D02-4CA3-8273-E3430FA458E5}"/>
              </a:ext>
            </a:extLst>
          </p:cNvPr>
          <p:cNvPicPr>
            <a:picLocks noChangeAspect="1"/>
          </p:cNvPicPr>
          <p:nvPr/>
        </p:nvPicPr>
        <p:blipFill>
          <a:blip r:embed="rId4"/>
          <a:stretch>
            <a:fillRect/>
          </a:stretch>
        </p:blipFill>
        <p:spPr>
          <a:xfrm>
            <a:off x="9242920" y="2066379"/>
            <a:ext cx="2600325" cy="2600325"/>
          </a:xfrm>
          <a:prstGeom prst="rect">
            <a:avLst/>
          </a:prstGeom>
        </p:spPr>
      </p:pic>
      <p:sp>
        <p:nvSpPr>
          <p:cNvPr id="15" name="Textfeld 14">
            <a:extLst>
              <a:ext uri="{FF2B5EF4-FFF2-40B4-BE49-F238E27FC236}">
                <a16:creationId xmlns:a16="http://schemas.microsoft.com/office/drawing/2014/main" id="{17A27798-75A0-42CC-BE25-5BA633E4F23D}"/>
              </a:ext>
            </a:extLst>
          </p:cNvPr>
          <p:cNvSpPr txBox="1"/>
          <p:nvPr/>
        </p:nvSpPr>
        <p:spPr>
          <a:xfrm>
            <a:off x="10795416" y="2498"/>
            <a:ext cx="9193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t>Amelie</a:t>
            </a:r>
          </a:p>
        </p:txBody>
      </p:sp>
    </p:spTree>
    <p:extLst>
      <p:ext uri="{BB962C8B-B14F-4D97-AF65-F5344CB8AC3E}">
        <p14:creationId xmlns:p14="http://schemas.microsoft.com/office/powerpoint/2010/main" val="91222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8A37F-52FA-5147-A369-42B65878788D}"/>
              </a:ext>
            </a:extLst>
          </p:cNvPr>
          <p:cNvSpPr>
            <a:spLocks noGrp="1"/>
          </p:cNvSpPr>
          <p:nvPr>
            <p:ph type="title"/>
          </p:nvPr>
        </p:nvSpPr>
        <p:spPr>
          <a:solidFill>
            <a:schemeClr val="bg1">
              <a:lumMod val="95000"/>
            </a:schemeClr>
          </a:solidFill>
        </p:spPr>
        <p:txBody>
          <a:bodyPr>
            <a:normAutofit/>
          </a:bodyPr>
          <a:lstStyle/>
          <a:p>
            <a:r>
              <a:rPr lang="de-DE"/>
              <a:t>D… Derivate</a:t>
            </a:r>
            <a:br>
              <a:rPr lang="de-DE"/>
            </a:br>
            <a:r>
              <a:rPr lang="de-DE" sz="2000">
                <a:ea typeface="+mj-lt"/>
                <a:cs typeface="+mj-lt"/>
              </a:rPr>
              <a:t>= bilden die Wertentwicklung eines anderen Finanzinstruments ab</a:t>
            </a:r>
            <a:endParaRPr lang="de-DE" sz="2000">
              <a:cs typeface="Calibri Light"/>
            </a:endParaRPr>
          </a:p>
        </p:txBody>
      </p:sp>
      <p:sp>
        <p:nvSpPr>
          <p:cNvPr id="3" name="Inhaltsplatzhalter 2">
            <a:extLst>
              <a:ext uri="{FF2B5EF4-FFF2-40B4-BE49-F238E27FC236}">
                <a16:creationId xmlns:a16="http://schemas.microsoft.com/office/drawing/2014/main" id="{3324DEF2-18AE-444C-B247-FD0C0C7271C3}"/>
              </a:ext>
            </a:extLst>
          </p:cNvPr>
          <p:cNvSpPr>
            <a:spLocks noGrp="1"/>
          </p:cNvSpPr>
          <p:nvPr>
            <p:ph idx="1"/>
          </p:nvPr>
        </p:nvSpPr>
        <p:spPr/>
        <p:txBody>
          <a:bodyPr vert="horz" lIns="91440" tIns="45720" rIns="91440" bIns="45720" rtlCol="0" anchor="t">
            <a:normAutofit/>
          </a:bodyPr>
          <a:lstStyle/>
          <a:p>
            <a:r>
              <a:rPr lang="de-DE" sz="2400">
                <a:ea typeface="+mn-lt"/>
                <a:cs typeface="+mn-lt"/>
              </a:rPr>
              <a:t>besitzt keinen eigenen Wert</a:t>
            </a:r>
          </a:p>
          <a:p>
            <a:r>
              <a:rPr lang="de-DE" sz="2400">
                <a:ea typeface="+mn-lt"/>
                <a:cs typeface="+mn-lt"/>
              </a:rPr>
              <a:t>spiegelt nur die Kursentwicklung eines Basiswerts wider (Aktien, Anleihen, Rohstoffe,...)</a:t>
            </a:r>
          </a:p>
          <a:p>
            <a:r>
              <a:rPr lang="de-DE" sz="2400">
                <a:ea typeface="+mn-lt"/>
                <a:cs typeface="+mn-lt"/>
              </a:rPr>
              <a:t>Schwankungen der Preise dieser Finanzprodukte werden überproportional abgebildet</a:t>
            </a:r>
          </a:p>
          <a:p>
            <a:r>
              <a:rPr lang="de-DE" sz="2400">
                <a:ea typeface="+mn-lt"/>
                <a:cs typeface="+mn-lt"/>
              </a:rPr>
              <a:t>es profitieren Anleger allerdings nicht nur von Kurssteigerungen (</a:t>
            </a:r>
            <a:r>
              <a:rPr lang="de-DE" sz="2400" err="1">
                <a:ea typeface="+mn-lt"/>
                <a:cs typeface="+mn-lt"/>
              </a:rPr>
              <a:t>long</a:t>
            </a:r>
            <a:r>
              <a:rPr lang="de-DE" sz="2400">
                <a:ea typeface="+mn-lt"/>
                <a:cs typeface="+mn-lt"/>
              </a:rPr>
              <a:t> gehen), sondern sie können auch auf Verluste eines Basiswerts setzen (</a:t>
            </a:r>
            <a:r>
              <a:rPr lang="de-DE" sz="2400" err="1">
                <a:ea typeface="+mn-lt"/>
                <a:cs typeface="+mn-lt"/>
              </a:rPr>
              <a:t>short</a:t>
            </a:r>
            <a:r>
              <a:rPr lang="de-DE" sz="2400">
                <a:ea typeface="+mn-lt"/>
                <a:cs typeface="+mn-lt"/>
              </a:rPr>
              <a:t> gehen)</a:t>
            </a:r>
          </a:p>
          <a:p>
            <a:r>
              <a:rPr lang="de-DE" sz="2400">
                <a:ea typeface="+mn-lt"/>
                <a:cs typeface="+mn-lt"/>
              </a:rPr>
              <a:t>in der Regel berechtigten Derivate seinen Besitzer, in der Zukunft gewisse Anlageprodukte zu einem bereits heute festgelegten Kurs zu kaufen, doch steigt der Kurs des Anlageprodukts in der Zukunft über diesen Wert hinaus, erzielt der Anleger einen Gewinn</a:t>
            </a:r>
            <a:endParaRPr lang="de-DE" sz="2400">
              <a:cs typeface="Calibri"/>
            </a:endParaRPr>
          </a:p>
        </p:txBody>
      </p:sp>
      <p:sp>
        <p:nvSpPr>
          <p:cNvPr id="4" name="Textfeld 3">
            <a:extLst>
              <a:ext uri="{FF2B5EF4-FFF2-40B4-BE49-F238E27FC236}">
                <a16:creationId xmlns:a16="http://schemas.microsoft.com/office/drawing/2014/main" id="{67601842-BFFD-433B-8834-47248605564F}"/>
              </a:ext>
            </a:extLst>
          </p:cNvPr>
          <p:cNvSpPr txBox="1"/>
          <p:nvPr/>
        </p:nvSpPr>
        <p:spPr>
          <a:xfrm>
            <a:off x="11399837" y="41275"/>
            <a:ext cx="750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cs typeface="Calibri"/>
              </a:rPr>
              <a:t>Oliver</a:t>
            </a:r>
          </a:p>
        </p:txBody>
      </p:sp>
      <p:pic>
        <p:nvPicPr>
          <p:cNvPr id="5" name="Grafik 5" descr="Ein Bild, das Text, Zeitung enthält.&#10;&#10;Beschreibung automatisch generiert.">
            <a:extLst>
              <a:ext uri="{FF2B5EF4-FFF2-40B4-BE49-F238E27FC236}">
                <a16:creationId xmlns:a16="http://schemas.microsoft.com/office/drawing/2014/main" id="{2BE5F244-CE0E-4AB0-90FE-4269ADF30FFB}"/>
              </a:ext>
            </a:extLst>
          </p:cNvPr>
          <p:cNvPicPr>
            <a:picLocks noChangeAspect="1"/>
          </p:cNvPicPr>
          <p:nvPr/>
        </p:nvPicPr>
        <p:blipFill>
          <a:blip r:embed="rId2"/>
          <a:stretch>
            <a:fillRect/>
          </a:stretch>
        </p:blipFill>
        <p:spPr>
          <a:xfrm>
            <a:off x="8216900" y="329184"/>
            <a:ext cx="3124200" cy="1857819"/>
          </a:xfrm>
          <a:prstGeom prst="rect">
            <a:avLst/>
          </a:prstGeom>
        </p:spPr>
      </p:pic>
    </p:spTree>
    <p:extLst>
      <p:ext uri="{BB962C8B-B14F-4D97-AF65-F5344CB8AC3E}">
        <p14:creationId xmlns:p14="http://schemas.microsoft.com/office/powerpoint/2010/main" val="105883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FE653-652D-924F-90B8-8E4CB4FE0CCC}"/>
              </a:ext>
            </a:extLst>
          </p:cNvPr>
          <p:cNvSpPr>
            <a:spLocks noGrp="1"/>
          </p:cNvSpPr>
          <p:nvPr>
            <p:ph type="title"/>
          </p:nvPr>
        </p:nvSpPr>
        <p:spPr>
          <a:xfrm>
            <a:off x="838200" y="365125"/>
            <a:ext cx="10515600" cy="1162831"/>
          </a:xfrm>
          <a:solidFill>
            <a:schemeClr val="accent6">
              <a:lumMod val="20000"/>
              <a:lumOff val="80000"/>
            </a:schemeClr>
          </a:solidFill>
          <a:ln>
            <a:solidFill>
              <a:schemeClr val="accent6">
                <a:lumMod val="20000"/>
                <a:lumOff val="80000"/>
              </a:schemeClr>
            </a:solidFill>
          </a:ln>
        </p:spPr>
        <p:txBody>
          <a:bodyPr>
            <a:normAutofit/>
          </a:bodyPr>
          <a:lstStyle/>
          <a:p>
            <a:r>
              <a:rPr lang="de-DE" sz="3200">
                <a:solidFill>
                  <a:schemeClr val="accent6">
                    <a:lumMod val="75000"/>
                  </a:schemeClr>
                </a:solidFill>
                <a:latin typeface="American Typewriter" panose="02090604020004020304" pitchFamily="18" charset="77"/>
              </a:rPr>
              <a:t>N… Nachhaltige Investments </a:t>
            </a:r>
            <a:endParaRPr lang="de-DE" sz="3200">
              <a:solidFill>
                <a:schemeClr val="accent6">
                  <a:lumMod val="75000"/>
                </a:schemeClr>
              </a:solidFill>
              <a:latin typeface="American Typewriter" panose="02090604020004020304" pitchFamily="18" charset="77"/>
              <a:cs typeface="Calibri Light"/>
            </a:endParaRPr>
          </a:p>
        </p:txBody>
      </p:sp>
      <p:sp>
        <p:nvSpPr>
          <p:cNvPr id="3" name="Inhaltsplatzhalter 2">
            <a:extLst>
              <a:ext uri="{FF2B5EF4-FFF2-40B4-BE49-F238E27FC236}">
                <a16:creationId xmlns:a16="http://schemas.microsoft.com/office/drawing/2014/main" id="{6AB5CF70-7388-2D41-BCEE-0B91DAD9F6C6}"/>
              </a:ext>
            </a:extLst>
          </p:cNvPr>
          <p:cNvSpPr>
            <a:spLocks noGrp="1"/>
          </p:cNvSpPr>
          <p:nvPr>
            <p:ph idx="1"/>
          </p:nvPr>
        </p:nvSpPr>
        <p:spPr>
          <a:solidFill>
            <a:schemeClr val="bg1"/>
          </a:solidFill>
        </p:spPr>
        <p:txBody>
          <a:bodyPr vert="horz" lIns="91440" tIns="45720" rIns="91440" bIns="45720" rtlCol="0" anchor="t">
            <a:normAutofit lnSpcReduction="10000"/>
          </a:bodyPr>
          <a:lstStyle/>
          <a:p>
            <a:pPr marL="0" indent="0">
              <a:buNone/>
            </a:pPr>
            <a:r>
              <a:rPr lang="de-DE">
                <a:latin typeface="+mj-lt"/>
                <a:cs typeface="Calibri"/>
              </a:rPr>
              <a:t>1986 London</a:t>
            </a:r>
            <a:r>
              <a:rPr lang="de-DE" sz="2000">
                <a:latin typeface="Calibri Light"/>
                <a:cs typeface="Calibri"/>
              </a:rPr>
              <a:t>            Demonstrationen</a:t>
            </a:r>
          </a:p>
          <a:p>
            <a:pPr marL="1866900" indent="-317500">
              <a:buClr>
                <a:schemeClr val="accent6">
                  <a:lumMod val="75000"/>
                </a:schemeClr>
              </a:buClr>
              <a:buFont typeface="Wingdings" pitchFamily="2" charset="2"/>
              <a:buChar char="Ø"/>
            </a:pPr>
            <a:r>
              <a:rPr lang="de-DE" sz="2000">
                <a:latin typeface="Calibri Light"/>
                <a:cs typeface="Calibri"/>
              </a:rPr>
              <a:t> Apartheidregime in Südafrika                             </a:t>
            </a:r>
          </a:p>
          <a:p>
            <a:pPr marL="1422400" indent="0">
              <a:buClr>
                <a:schemeClr val="accent6">
                  <a:lumMod val="75000"/>
                </a:schemeClr>
              </a:buClr>
              <a:buNone/>
            </a:pPr>
            <a:endParaRPr lang="de-DE" sz="2000">
              <a:latin typeface="Calibri Light"/>
              <a:cs typeface="Calibri"/>
            </a:endParaRPr>
          </a:p>
          <a:p>
            <a:pPr marL="38100" indent="0">
              <a:buClr>
                <a:schemeClr val="accent6">
                  <a:lumMod val="75000"/>
                </a:schemeClr>
              </a:buClr>
              <a:buNone/>
            </a:pPr>
            <a:r>
              <a:rPr lang="de-DE">
                <a:latin typeface="Calibri Light"/>
                <a:cs typeface="Calibri"/>
              </a:rPr>
              <a:t>Finanzkrise 2008 </a:t>
            </a:r>
          </a:p>
          <a:p>
            <a:pPr marL="38100" indent="0">
              <a:buClr>
                <a:schemeClr val="accent6">
                  <a:lumMod val="75000"/>
                </a:schemeClr>
              </a:buClr>
              <a:buNone/>
            </a:pPr>
            <a:endParaRPr lang="de-DE" sz="1200">
              <a:latin typeface="Calibri Light"/>
              <a:cs typeface="Calibri"/>
            </a:endParaRPr>
          </a:p>
          <a:p>
            <a:pPr marL="381000" indent="-342900">
              <a:buClr>
                <a:schemeClr val="accent6">
                  <a:lumMod val="75000"/>
                </a:schemeClr>
              </a:buClr>
              <a:buFont typeface="Wingdings" pitchFamily="2" charset="2"/>
              <a:buChar char="Ø"/>
            </a:pPr>
            <a:r>
              <a:rPr lang="de-DE" sz="2000">
                <a:latin typeface="Calibri Light"/>
                <a:cs typeface="Calibri"/>
              </a:rPr>
              <a:t> Menschen wollten wissen wo ihr Geld arbeitet</a:t>
            </a:r>
          </a:p>
          <a:p>
            <a:pPr marL="381000" indent="-342900">
              <a:buClr>
                <a:schemeClr val="accent6">
                  <a:lumMod val="75000"/>
                </a:schemeClr>
              </a:buClr>
              <a:buFont typeface="Wingdings" pitchFamily="2" charset="2"/>
              <a:buChar char="Ø"/>
            </a:pPr>
            <a:r>
              <a:rPr lang="de-DE" sz="2000">
                <a:latin typeface="Calibri Light"/>
                <a:cs typeface="Calibri"/>
              </a:rPr>
              <a:t> Klimawandel </a:t>
            </a:r>
          </a:p>
          <a:p>
            <a:pPr marL="38100" indent="0">
              <a:buClr>
                <a:schemeClr val="accent6">
                  <a:lumMod val="75000"/>
                </a:schemeClr>
              </a:buClr>
              <a:buNone/>
            </a:pPr>
            <a:endParaRPr lang="de-DE" sz="2000">
              <a:latin typeface="Calibri Light"/>
              <a:cs typeface="Calibri"/>
            </a:endParaRPr>
          </a:p>
          <a:p>
            <a:pPr marL="38100" indent="0">
              <a:buClr>
                <a:schemeClr val="accent6">
                  <a:lumMod val="75000"/>
                </a:schemeClr>
              </a:buClr>
              <a:buNone/>
            </a:pPr>
            <a:r>
              <a:rPr lang="de-DE">
                <a:latin typeface="Calibri Light"/>
                <a:cs typeface="Calibri"/>
              </a:rPr>
              <a:t>Stakeholder </a:t>
            </a:r>
          </a:p>
          <a:p>
            <a:pPr marL="38100" indent="0">
              <a:buClr>
                <a:schemeClr val="accent6">
                  <a:lumMod val="75000"/>
                </a:schemeClr>
              </a:buClr>
              <a:buNone/>
            </a:pPr>
            <a:endParaRPr lang="de-DE" sz="2000">
              <a:latin typeface="Calibri Light"/>
              <a:cs typeface="Calibri"/>
            </a:endParaRPr>
          </a:p>
          <a:p>
            <a:pPr marL="38100" indent="0">
              <a:buClr>
                <a:schemeClr val="accent6">
                  <a:lumMod val="75000"/>
                </a:schemeClr>
              </a:buClr>
              <a:buNone/>
            </a:pPr>
            <a:r>
              <a:rPr lang="de-DE">
                <a:latin typeface="Calibri Light"/>
                <a:cs typeface="Calibri"/>
              </a:rPr>
              <a:t>Große Nachfrage           </a:t>
            </a:r>
            <a:r>
              <a:rPr lang="de-DE" sz="2000">
                <a:latin typeface="Calibri Light"/>
                <a:cs typeface="Calibri"/>
              </a:rPr>
              <a:t>Nachhaltig investieren  </a:t>
            </a:r>
          </a:p>
          <a:p>
            <a:pPr marL="38100" indent="0">
              <a:buClr>
                <a:schemeClr val="accent6">
                  <a:lumMod val="75000"/>
                </a:schemeClr>
              </a:buClr>
              <a:buNone/>
            </a:pPr>
            <a:endParaRPr lang="de-DE" sz="2000">
              <a:latin typeface="Calibri Light"/>
              <a:cs typeface="Calibri"/>
            </a:endParaRPr>
          </a:p>
        </p:txBody>
      </p:sp>
      <p:sp>
        <p:nvSpPr>
          <p:cNvPr id="4" name="Pfeil: nach rechts 3">
            <a:extLst>
              <a:ext uri="{FF2B5EF4-FFF2-40B4-BE49-F238E27FC236}">
                <a16:creationId xmlns:a16="http://schemas.microsoft.com/office/drawing/2014/main" id="{EE6E3D00-2F35-47C7-88EB-04EF117EACB1}"/>
              </a:ext>
            </a:extLst>
          </p:cNvPr>
          <p:cNvSpPr/>
          <p:nvPr/>
        </p:nvSpPr>
        <p:spPr>
          <a:xfrm>
            <a:off x="3008550" y="1942822"/>
            <a:ext cx="367095" cy="1724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3">
            <a:extLst>
              <a:ext uri="{FF2B5EF4-FFF2-40B4-BE49-F238E27FC236}">
                <a16:creationId xmlns:a16="http://schemas.microsoft.com/office/drawing/2014/main" id="{CECE7436-4589-D246-83A0-BB317C30450A}"/>
              </a:ext>
            </a:extLst>
          </p:cNvPr>
          <p:cNvSpPr/>
          <p:nvPr/>
        </p:nvSpPr>
        <p:spPr>
          <a:xfrm>
            <a:off x="3683000" y="5895486"/>
            <a:ext cx="367095" cy="1724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8" name="Picture 4" descr="Nachhaltigkeit. Büro Keller AG - Willkommen">
            <a:extLst>
              <a:ext uri="{FF2B5EF4-FFF2-40B4-BE49-F238E27FC236}">
                <a16:creationId xmlns:a16="http://schemas.microsoft.com/office/drawing/2014/main" id="{91778DF5-B842-454C-9CE6-B18597984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37" y="1969490"/>
            <a:ext cx="389591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finition: Stakeholder | Onpulson-Wirtschaftslexikon">
            <a:extLst>
              <a:ext uri="{FF2B5EF4-FFF2-40B4-BE49-F238E27FC236}">
                <a16:creationId xmlns:a16="http://schemas.microsoft.com/office/drawing/2014/main" id="{1DBCB6EE-6D80-BC46-BFC3-C62792910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338" y="4207933"/>
            <a:ext cx="3149114" cy="20997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tklimarat veröffentlicht heute Sonderbericht zum Klimawandel | BR24">
            <a:extLst>
              <a:ext uri="{FF2B5EF4-FFF2-40B4-BE49-F238E27FC236}">
                <a16:creationId xmlns:a16="http://schemas.microsoft.com/office/drawing/2014/main" id="{C89B4982-BDF0-AC44-AD35-0C8602D50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4463" y="4853199"/>
            <a:ext cx="2939363" cy="1655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D0E0DF0E-9A18-5446-AB41-6C195C1F4E7F}"/>
              </a:ext>
            </a:extLst>
          </p:cNvPr>
          <p:cNvSpPr txBox="1"/>
          <p:nvPr/>
        </p:nvSpPr>
        <p:spPr>
          <a:xfrm>
            <a:off x="11034245" y="112991"/>
            <a:ext cx="2315510" cy="369332"/>
          </a:xfrm>
          <a:prstGeom prst="rect">
            <a:avLst/>
          </a:prstGeom>
          <a:noFill/>
        </p:spPr>
        <p:txBody>
          <a:bodyPr wrap="square" rtlCol="0">
            <a:spAutoFit/>
          </a:bodyPr>
          <a:lstStyle/>
          <a:p>
            <a:r>
              <a:rPr lang="de-CA">
                <a:latin typeface="+mj-lt"/>
              </a:rPr>
              <a:t>Anna</a:t>
            </a:r>
          </a:p>
        </p:txBody>
      </p:sp>
      <p:cxnSp>
        <p:nvCxnSpPr>
          <p:cNvPr id="13" name="Gerade Verbindung 12">
            <a:extLst>
              <a:ext uri="{FF2B5EF4-FFF2-40B4-BE49-F238E27FC236}">
                <a16:creationId xmlns:a16="http://schemas.microsoft.com/office/drawing/2014/main" id="{0DB73AC7-C45D-284F-9607-419E044B9BC4}"/>
              </a:ext>
            </a:extLst>
          </p:cNvPr>
          <p:cNvCxnSpPr>
            <a:cxnSpLocks/>
          </p:cNvCxnSpPr>
          <p:nvPr/>
        </p:nvCxnSpPr>
        <p:spPr>
          <a:xfrm>
            <a:off x="838200" y="2209800"/>
            <a:ext cx="198747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68081B01-6471-F441-8AD4-855B8FC406B6}"/>
              </a:ext>
            </a:extLst>
          </p:cNvPr>
          <p:cNvCxnSpPr>
            <a:cxnSpLocks/>
          </p:cNvCxnSpPr>
          <p:nvPr/>
        </p:nvCxnSpPr>
        <p:spPr>
          <a:xfrm>
            <a:off x="933450" y="3429000"/>
            <a:ext cx="244219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4578234F-8C88-CE40-88AE-1EA6FAE80029}"/>
              </a:ext>
            </a:extLst>
          </p:cNvPr>
          <p:cNvCxnSpPr>
            <a:cxnSpLocks/>
          </p:cNvCxnSpPr>
          <p:nvPr/>
        </p:nvCxnSpPr>
        <p:spPr>
          <a:xfrm>
            <a:off x="939800" y="5257800"/>
            <a:ext cx="179697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D0B64E3C-81B2-EA45-9BC2-129E8103B4D0}"/>
              </a:ext>
            </a:extLst>
          </p:cNvPr>
          <p:cNvCxnSpPr>
            <a:cxnSpLocks/>
          </p:cNvCxnSpPr>
          <p:nvPr/>
        </p:nvCxnSpPr>
        <p:spPr>
          <a:xfrm flipV="1">
            <a:off x="939800" y="6080611"/>
            <a:ext cx="2435845" cy="268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5511A8-4F5B-774B-AEAF-27939BF049BA}"/>
              </a:ext>
            </a:extLst>
          </p:cNvPr>
          <p:cNvSpPr>
            <a:spLocks noGrp="1"/>
          </p:cNvSpPr>
          <p:nvPr>
            <p:ph type="title"/>
          </p:nvPr>
        </p:nvSpPr>
        <p:spPr>
          <a:xfrm>
            <a:off x="1366392" y="1070930"/>
            <a:ext cx="9357865" cy="1041901"/>
          </a:xfrm>
        </p:spPr>
        <p:txBody>
          <a:bodyPr vert="horz" lIns="91440" tIns="45720" rIns="91440" bIns="45720" rtlCol="0" anchor="ctr">
            <a:normAutofit/>
          </a:bodyPr>
          <a:lstStyle/>
          <a:p>
            <a:r>
              <a:rPr lang="en-US" b="1" kern="1200">
                <a:latin typeface="+mj-lt"/>
                <a:ea typeface="+mj-ea"/>
                <a:cs typeface="+mj-cs"/>
              </a:rPr>
              <a:t>K... </a:t>
            </a:r>
            <a:r>
              <a:rPr lang="en-US" b="1" kern="1200" err="1">
                <a:latin typeface="+mj-lt"/>
                <a:ea typeface="+mj-ea"/>
                <a:cs typeface="+mj-cs"/>
              </a:rPr>
              <a:t>Kapitalverkehrskontrolle</a:t>
            </a:r>
            <a:endParaRPr lang="en-US" b="1" kern="1200" err="1">
              <a:latin typeface="+mj-lt"/>
              <a:cs typeface="Calibri Light"/>
            </a:endParaRPr>
          </a:p>
        </p:txBody>
      </p:sp>
      <p:sp>
        <p:nvSpPr>
          <p:cNvPr id="3" name="Inhaltsplatzhalter 2">
            <a:extLst>
              <a:ext uri="{FF2B5EF4-FFF2-40B4-BE49-F238E27FC236}">
                <a16:creationId xmlns:a16="http://schemas.microsoft.com/office/drawing/2014/main" id="{15FAFE62-48CC-1447-930B-919C1476CEF9}"/>
              </a:ext>
            </a:extLst>
          </p:cNvPr>
          <p:cNvSpPr>
            <a:spLocks noGrp="1"/>
          </p:cNvSpPr>
          <p:nvPr>
            <p:ph idx="1"/>
          </p:nvPr>
        </p:nvSpPr>
        <p:spPr>
          <a:xfrm>
            <a:off x="1366391" y="2126333"/>
            <a:ext cx="9357249" cy="3763892"/>
          </a:xfrm>
        </p:spPr>
        <p:txBody>
          <a:bodyPr vert="horz" lIns="91440" tIns="45720" rIns="91440" bIns="45720" rtlCol="0" anchor="t">
            <a:noAutofit/>
          </a:bodyPr>
          <a:lstStyle/>
          <a:p>
            <a:r>
              <a:rPr lang="en-US" err="1">
                <a:latin typeface="Abadi"/>
                <a:cs typeface="Biome"/>
              </a:rPr>
              <a:t>Liberalisierung</a:t>
            </a:r>
            <a:r>
              <a:rPr lang="en-US">
                <a:latin typeface="Abadi"/>
                <a:cs typeface="Biome"/>
              </a:rPr>
              <a:t> der </a:t>
            </a:r>
            <a:r>
              <a:rPr lang="en-US" err="1">
                <a:latin typeface="Abadi"/>
                <a:cs typeface="Biome"/>
              </a:rPr>
              <a:t>Kapitalmärkte</a:t>
            </a:r>
            <a:endParaRPr lang="en-US">
              <a:latin typeface="Abadi"/>
              <a:cs typeface="Biome"/>
            </a:endParaRPr>
          </a:p>
          <a:p>
            <a:pPr marL="0" indent="0">
              <a:buNone/>
            </a:pPr>
            <a:r>
              <a:rPr lang="en-US">
                <a:latin typeface="Abadi"/>
                <a:cs typeface="Biome"/>
              </a:rPr>
              <a:t>   - </a:t>
            </a:r>
            <a:r>
              <a:rPr lang="en-US" sz="2400" err="1">
                <a:latin typeface="Abadi"/>
                <a:cs typeface="Biome"/>
              </a:rPr>
              <a:t>Beginn</a:t>
            </a:r>
            <a:r>
              <a:rPr lang="en-US" sz="2400">
                <a:latin typeface="Abadi"/>
                <a:cs typeface="Biome"/>
              </a:rPr>
              <a:t> des </a:t>
            </a:r>
            <a:r>
              <a:rPr lang="en-US" sz="2400" err="1">
                <a:latin typeface="Abadi"/>
                <a:cs typeface="Biome"/>
              </a:rPr>
              <a:t>fixen</a:t>
            </a:r>
            <a:r>
              <a:rPr lang="en-US" sz="2400">
                <a:latin typeface="Abadi"/>
                <a:cs typeface="Biome"/>
              </a:rPr>
              <a:t> </a:t>
            </a:r>
            <a:r>
              <a:rPr lang="en-US" sz="2400" err="1">
                <a:latin typeface="Abadi"/>
                <a:cs typeface="Biome"/>
              </a:rPr>
              <a:t>Wechselkurssystems</a:t>
            </a:r>
            <a:r>
              <a:rPr lang="en-US" sz="2400">
                <a:latin typeface="Abadi"/>
                <a:cs typeface="Biome"/>
              </a:rPr>
              <a:t> 1973</a:t>
            </a:r>
          </a:p>
          <a:p>
            <a:r>
              <a:rPr lang="en-US">
                <a:latin typeface="Abadi"/>
                <a:cs typeface="Biome"/>
              </a:rPr>
              <a:t>Freier </a:t>
            </a:r>
            <a:r>
              <a:rPr lang="en-US" err="1">
                <a:latin typeface="Abadi"/>
                <a:cs typeface="Biome"/>
              </a:rPr>
              <a:t>Kapitalverkehr</a:t>
            </a:r>
            <a:r>
              <a:rPr lang="en-US">
                <a:latin typeface="Abadi"/>
                <a:cs typeface="Biome"/>
              </a:rPr>
              <a:t> - </a:t>
            </a:r>
            <a:r>
              <a:rPr lang="en-US" err="1">
                <a:latin typeface="Abadi"/>
                <a:cs typeface="Biome"/>
              </a:rPr>
              <a:t>westliche</a:t>
            </a:r>
            <a:r>
              <a:rPr lang="en-US">
                <a:latin typeface="Abadi"/>
                <a:cs typeface="Biome"/>
              </a:rPr>
              <a:t> </a:t>
            </a:r>
            <a:r>
              <a:rPr lang="en-US" err="1">
                <a:latin typeface="Abadi"/>
                <a:cs typeface="Biome"/>
              </a:rPr>
              <a:t>Industriestaaten</a:t>
            </a:r>
            <a:endParaRPr lang="en-US">
              <a:latin typeface="Abadi"/>
              <a:cs typeface="Biome"/>
            </a:endParaRPr>
          </a:p>
          <a:p>
            <a:pPr marL="0" indent="0">
              <a:buNone/>
            </a:pPr>
            <a:r>
              <a:rPr lang="en-US">
                <a:latin typeface="Abadi"/>
                <a:cs typeface="Biome"/>
              </a:rPr>
              <a:t>   - </a:t>
            </a:r>
            <a:r>
              <a:rPr lang="en-US" sz="2400">
                <a:latin typeface="Abadi"/>
                <a:cs typeface="Biome"/>
              </a:rPr>
              <a:t>Eine der 4 </a:t>
            </a:r>
            <a:r>
              <a:rPr lang="en-US" sz="2400" err="1">
                <a:latin typeface="Abadi"/>
                <a:cs typeface="Biome"/>
              </a:rPr>
              <a:t>Grundfreiheiten</a:t>
            </a:r>
            <a:r>
              <a:rPr lang="en-US" sz="2400">
                <a:latin typeface="Abadi"/>
                <a:cs typeface="Biome"/>
              </a:rPr>
              <a:t> der EU</a:t>
            </a:r>
          </a:p>
          <a:p>
            <a:r>
              <a:rPr lang="en-US">
                <a:latin typeface="Abadi"/>
                <a:cs typeface="Biome"/>
              </a:rPr>
              <a:t>Länder </a:t>
            </a:r>
            <a:r>
              <a:rPr lang="en-US" err="1">
                <a:latin typeface="Abadi"/>
                <a:cs typeface="Biome"/>
              </a:rPr>
              <a:t>wie</a:t>
            </a:r>
            <a:r>
              <a:rPr lang="en-US">
                <a:latin typeface="Abadi"/>
                <a:cs typeface="Biome"/>
              </a:rPr>
              <a:t> </a:t>
            </a:r>
            <a:r>
              <a:rPr lang="en-US" err="1">
                <a:latin typeface="Abadi"/>
                <a:cs typeface="Biome"/>
              </a:rPr>
              <a:t>Zypern</a:t>
            </a:r>
            <a:r>
              <a:rPr lang="en-US">
                <a:latin typeface="Abadi"/>
                <a:cs typeface="Biome"/>
              </a:rPr>
              <a:t> </a:t>
            </a:r>
            <a:r>
              <a:rPr lang="en-US" err="1">
                <a:latin typeface="Abadi"/>
                <a:cs typeface="Biome"/>
              </a:rPr>
              <a:t>oder</a:t>
            </a:r>
            <a:r>
              <a:rPr lang="en-US">
                <a:latin typeface="Abadi"/>
                <a:cs typeface="Biome"/>
              </a:rPr>
              <a:t> </a:t>
            </a:r>
            <a:r>
              <a:rPr lang="en-US" err="1">
                <a:latin typeface="Abadi"/>
                <a:cs typeface="Biome"/>
              </a:rPr>
              <a:t>Griechenland</a:t>
            </a:r>
            <a:endParaRPr lang="en-US">
              <a:latin typeface="Abadi"/>
              <a:cs typeface="Biome"/>
            </a:endParaRPr>
          </a:p>
          <a:p>
            <a:pPr marL="0" indent="0">
              <a:buNone/>
            </a:pPr>
            <a:r>
              <a:rPr lang="en-US">
                <a:latin typeface="Abadi"/>
                <a:cs typeface="Biome"/>
              </a:rPr>
              <a:t>   -</a:t>
            </a:r>
            <a:r>
              <a:rPr lang="en-US" sz="2400">
                <a:latin typeface="Abadi"/>
                <a:cs typeface="Biome"/>
              </a:rPr>
              <a:t> </a:t>
            </a:r>
            <a:r>
              <a:rPr lang="en-US" sz="2400" err="1">
                <a:latin typeface="Abadi"/>
                <a:cs typeface="Biome"/>
              </a:rPr>
              <a:t>Durchführung</a:t>
            </a:r>
            <a:r>
              <a:rPr lang="en-US" sz="2400">
                <a:latin typeface="Abadi"/>
                <a:cs typeface="Biome"/>
              </a:rPr>
              <a:t> von </a:t>
            </a:r>
            <a:r>
              <a:rPr lang="en-US" sz="2400" err="1">
                <a:latin typeface="Abadi"/>
                <a:cs typeface="Biome"/>
              </a:rPr>
              <a:t>Kapitalverkehrskontrollen</a:t>
            </a:r>
            <a:r>
              <a:rPr lang="en-US" sz="2400">
                <a:latin typeface="Abadi"/>
                <a:cs typeface="Biome"/>
              </a:rPr>
              <a:t> </a:t>
            </a:r>
          </a:p>
          <a:p>
            <a:pPr marL="0" indent="0">
              <a:buNone/>
            </a:pPr>
            <a:r>
              <a:rPr lang="en-US" sz="2400">
                <a:latin typeface="Abadi"/>
                <a:cs typeface="Biome"/>
              </a:rPr>
              <a:t>   - Gegen </a:t>
            </a:r>
            <a:r>
              <a:rPr lang="en-US" sz="2400" err="1">
                <a:latin typeface="Abadi"/>
                <a:cs typeface="Biome"/>
              </a:rPr>
              <a:t>Kapitalflucht</a:t>
            </a:r>
            <a:endParaRPr lang="en-US" sz="2400">
              <a:latin typeface="Abadi"/>
              <a:cs typeface="Biome"/>
            </a:endParaRPr>
          </a:p>
          <a:p>
            <a:endParaRPr lang="en-US" sz="1600">
              <a:latin typeface="Biome"/>
              <a:cs typeface="Biome"/>
            </a:endParaRPr>
          </a:p>
          <a:p>
            <a:endParaRPr lang="en-US" sz="1600"/>
          </a:p>
        </p:txBody>
      </p:sp>
      <p:sp>
        <p:nvSpPr>
          <p:cNvPr id="7" name="Textfeld 6">
            <a:extLst>
              <a:ext uri="{FF2B5EF4-FFF2-40B4-BE49-F238E27FC236}">
                <a16:creationId xmlns:a16="http://schemas.microsoft.com/office/drawing/2014/main" id="{5D5A97E9-07CA-4CD8-8649-B2DB6D3023F1}"/>
              </a:ext>
            </a:extLst>
          </p:cNvPr>
          <p:cNvSpPr txBox="1"/>
          <p:nvPr/>
        </p:nvSpPr>
        <p:spPr>
          <a:xfrm>
            <a:off x="8081945" y="271653"/>
            <a:ext cx="3159898" cy="4139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a:cs typeface="Calibri"/>
              </a:rPr>
              <a:t>Theresa </a:t>
            </a:r>
            <a:r>
              <a:rPr lang="en-US" sz="2000" err="1">
                <a:cs typeface="Calibri"/>
              </a:rPr>
              <a:t>Mauritsch</a:t>
            </a:r>
            <a:r>
              <a:rPr lang="en-US" sz="2000">
                <a:cs typeface="Calibri"/>
              </a:rPr>
              <a:t> 4HRD</a:t>
            </a:r>
          </a:p>
        </p:txBody>
      </p:sp>
      <p:pic>
        <p:nvPicPr>
          <p:cNvPr id="8" name="Grafik 8" descr="Ein Bild, das Tisch enthält.&#10;&#10;Beschreibung automatisch generiert.">
            <a:extLst>
              <a:ext uri="{FF2B5EF4-FFF2-40B4-BE49-F238E27FC236}">
                <a16:creationId xmlns:a16="http://schemas.microsoft.com/office/drawing/2014/main" id="{5F19C356-B837-4A25-987F-05DADAD05FD2}"/>
              </a:ext>
            </a:extLst>
          </p:cNvPr>
          <p:cNvPicPr>
            <a:picLocks noChangeAspect="1"/>
          </p:cNvPicPr>
          <p:nvPr/>
        </p:nvPicPr>
        <p:blipFill>
          <a:blip r:embed="rId2"/>
          <a:stretch>
            <a:fillRect/>
          </a:stretch>
        </p:blipFill>
        <p:spPr>
          <a:xfrm>
            <a:off x="8088703" y="4008946"/>
            <a:ext cx="3462067" cy="1945616"/>
          </a:xfrm>
          <a:prstGeom prst="rect">
            <a:avLst/>
          </a:prstGeom>
        </p:spPr>
      </p:pic>
    </p:spTree>
    <p:extLst>
      <p:ext uri="{BB962C8B-B14F-4D97-AF65-F5344CB8AC3E}">
        <p14:creationId xmlns:p14="http://schemas.microsoft.com/office/powerpoint/2010/main" val="4446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CEA7194-9BA6-EB42-AD76-CB2F59C64847}"/>
              </a:ext>
            </a:extLst>
          </p:cNvPr>
          <p:cNvSpPr>
            <a:spLocks noGrp="1"/>
          </p:cNvSpPr>
          <p:nvPr>
            <p:ph type="title"/>
          </p:nvPr>
        </p:nvSpPr>
        <p:spPr>
          <a:xfrm>
            <a:off x="6094105" y="802955"/>
            <a:ext cx="4977976" cy="1454051"/>
          </a:xfrm>
        </p:spPr>
        <p:txBody>
          <a:bodyPr>
            <a:normAutofit/>
          </a:bodyPr>
          <a:lstStyle/>
          <a:p>
            <a:r>
              <a:rPr lang="de-DE">
                <a:solidFill>
                  <a:srgbClr val="C00000"/>
                </a:solidFill>
              </a:rPr>
              <a:t>M … schwarzer Montag </a:t>
            </a:r>
            <a:endParaRPr lang="de-DE">
              <a:solidFill>
                <a:srgbClr val="C00000"/>
              </a:solidFill>
              <a:cs typeface="Calibri Light"/>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4">
            <a:extLst>
              <a:ext uri="{FF2B5EF4-FFF2-40B4-BE49-F238E27FC236}">
                <a16:creationId xmlns:a16="http://schemas.microsoft.com/office/drawing/2014/main" id="{280F8258-5B0F-4F02-ABBD-14797C3F118D}"/>
              </a:ext>
            </a:extLst>
          </p:cNvPr>
          <p:cNvPicPr>
            <a:picLocks noChangeAspect="1"/>
          </p:cNvPicPr>
          <p:nvPr/>
        </p:nvPicPr>
        <p:blipFill rotWithShape="1">
          <a:blip r:embed="rId3">
            <a:alphaModFix/>
          </a:blip>
          <a:srcRect l="14075" r="949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nhaltsplatzhalter 2">
            <a:extLst>
              <a:ext uri="{FF2B5EF4-FFF2-40B4-BE49-F238E27FC236}">
                <a16:creationId xmlns:a16="http://schemas.microsoft.com/office/drawing/2014/main" id="{EE384435-5142-7442-A785-4969F9715F7A}"/>
              </a:ext>
            </a:extLst>
          </p:cNvPr>
          <p:cNvSpPr>
            <a:spLocks noGrp="1"/>
          </p:cNvSpPr>
          <p:nvPr>
            <p:ph idx="1"/>
          </p:nvPr>
        </p:nvSpPr>
        <p:spPr>
          <a:xfrm>
            <a:off x="6090574" y="2883879"/>
            <a:ext cx="4977578" cy="3639289"/>
          </a:xfrm>
        </p:spPr>
        <p:txBody>
          <a:bodyPr vert="horz" lIns="91440" tIns="45720" rIns="91440" bIns="45720" rtlCol="0" anchor="ctr">
            <a:noAutofit/>
          </a:bodyPr>
          <a:lstStyle/>
          <a:p>
            <a:r>
              <a:rPr lang="de-DE" sz="1600">
                <a:solidFill>
                  <a:schemeClr val="bg2">
                    <a:lumMod val="25000"/>
                  </a:schemeClr>
                </a:solidFill>
                <a:latin typeface="Grotesque"/>
                <a:ea typeface="+mn-lt"/>
                <a:cs typeface="+mn-lt"/>
              </a:rPr>
              <a:t>19. Oktober 1987</a:t>
            </a:r>
            <a:endParaRPr lang="de-DE" sz="1600">
              <a:solidFill>
                <a:schemeClr val="bg2">
                  <a:lumMod val="25000"/>
                </a:schemeClr>
              </a:solidFill>
              <a:latin typeface="Grotesque"/>
              <a:cs typeface="Calibri" panose="020F0502020204030204"/>
            </a:endParaRPr>
          </a:p>
          <a:p>
            <a:r>
              <a:rPr lang="de-DE" sz="1600">
                <a:solidFill>
                  <a:schemeClr val="bg2">
                    <a:lumMod val="25000"/>
                  </a:schemeClr>
                </a:solidFill>
                <a:latin typeface="Grotesque"/>
                <a:ea typeface="+mn-lt"/>
                <a:cs typeface="+mn-lt"/>
              </a:rPr>
              <a:t>War der erste Börsenkrach nach dem Zweiten Weltkrieg</a:t>
            </a:r>
          </a:p>
          <a:p>
            <a:r>
              <a:rPr lang="de-DE" sz="1600">
                <a:ea typeface="+mn-lt"/>
                <a:cs typeface="+mn-lt"/>
              </a:rPr>
              <a:t>Aktienmärkte rund um den Globus brachen ein</a:t>
            </a:r>
            <a:endParaRPr lang="de-DE" sz="1600">
              <a:solidFill>
                <a:schemeClr val="bg2">
                  <a:lumMod val="25000"/>
                </a:schemeClr>
              </a:solidFill>
              <a:latin typeface="Grotesque"/>
              <a:ea typeface="+mn-lt"/>
              <a:cs typeface="+mn-lt"/>
            </a:endParaRPr>
          </a:p>
          <a:p>
            <a:r>
              <a:rPr lang="de-DE" sz="1600">
                <a:solidFill>
                  <a:schemeClr val="bg2">
                    <a:lumMod val="25000"/>
                  </a:schemeClr>
                </a:solidFill>
                <a:latin typeface="Grotesque"/>
                <a:ea typeface="+mn-lt"/>
                <a:cs typeface="+mn-lt"/>
              </a:rPr>
              <a:t>Begann an der Hong Kong Stock Exchange </a:t>
            </a:r>
          </a:p>
          <a:p>
            <a:r>
              <a:rPr lang="de-DE" sz="1600">
                <a:solidFill>
                  <a:schemeClr val="bg2">
                    <a:lumMod val="25000"/>
                  </a:schemeClr>
                </a:solidFill>
                <a:latin typeface="Grotesque"/>
                <a:ea typeface="+mn-lt"/>
                <a:cs typeface="+mn-lt"/>
              </a:rPr>
              <a:t> Dow Jones fiel innerhalb eines Tages um 22,6 % (der größte prozentuale Rückgang innerhalb eines Tages)</a:t>
            </a:r>
          </a:p>
          <a:p>
            <a:r>
              <a:rPr lang="de-DE" sz="1600">
                <a:solidFill>
                  <a:schemeClr val="bg2">
                    <a:lumMod val="25000"/>
                  </a:schemeClr>
                </a:solidFill>
                <a:latin typeface="Grotesque"/>
                <a:cs typeface="Calibri"/>
              </a:rPr>
              <a:t>Grund: </a:t>
            </a:r>
            <a:r>
              <a:rPr lang="de-DE" sz="1600">
                <a:solidFill>
                  <a:schemeClr val="bg2">
                    <a:lumMod val="25000"/>
                  </a:schemeClr>
                </a:solidFill>
                <a:latin typeface="Grotesque"/>
                <a:ea typeface="+mn-lt"/>
                <a:cs typeface="+mn-lt"/>
              </a:rPr>
              <a:t>steigender Inflation und einem hohen Handelsdefizit </a:t>
            </a:r>
            <a:endParaRPr lang="de-DE" sz="1600">
              <a:solidFill>
                <a:schemeClr val="bg2">
                  <a:lumMod val="25000"/>
                </a:schemeClr>
              </a:solidFill>
              <a:latin typeface="Grotesque"/>
              <a:cs typeface="Calibri"/>
            </a:endParaRPr>
          </a:p>
          <a:p>
            <a:r>
              <a:rPr lang="de-DE" sz="1600">
                <a:solidFill>
                  <a:schemeClr val="bg2">
                    <a:lumMod val="25000"/>
                  </a:schemeClr>
                </a:solidFill>
                <a:latin typeface="Grotesque"/>
                <a:cs typeface="Calibri"/>
              </a:rPr>
              <a:t>Denkmal: </a:t>
            </a:r>
            <a:r>
              <a:rPr lang="de-DE" sz="1600">
                <a:solidFill>
                  <a:schemeClr val="bg2">
                    <a:lumMod val="25000"/>
                  </a:schemeClr>
                </a:solidFill>
                <a:latin typeface="Grotesque"/>
                <a:ea typeface="+mn-lt"/>
                <a:cs typeface="+mn-lt"/>
              </a:rPr>
              <a:t>Wall Street Bull und steht für den Mut und die Widerstandsfähigkeit der Börsianer</a:t>
            </a:r>
          </a:p>
          <a:p>
            <a:endParaRPr lang="de-DE" sz="1700">
              <a:solidFill>
                <a:srgbClr val="000000"/>
              </a:solidFill>
              <a:cs typeface="Calibri"/>
            </a:endParaRPr>
          </a:p>
          <a:p>
            <a:endParaRPr lang="de-DE" sz="1700">
              <a:solidFill>
                <a:srgbClr val="000000"/>
              </a:solidFill>
              <a:cs typeface="Calibri"/>
            </a:endParaRPr>
          </a:p>
        </p:txBody>
      </p:sp>
    </p:spTree>
    <p:extLst>
      <p:ext uri="{BB962C8B-B14F-4D97-AF65-F5344CB8AC3E}">
        <p14:creationId xmlns:p14="http://schemas.microsoft.com/office/powerpoint/2010/main" val="364250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5" descr="Ein Bild, das Text enthält.&#10;&#10;Beschreibung automatisch generiert.">
            <a:extLst>
              <a:ext uri="{FF2B5EF4-FFF2-40B4-BE49-F238E27FC236}">
                <a16:creationId xmlns:a16="http://schemas.microsoft.com/office/drawing/2014/main" id="{05954AF1-192D-442F-B64F-09D858C7BB57}"/>
              </a:ext>
            </a:extLst>
          </p:cNvPr>
          <p:cNvPicPr>
            <a:picLocks noGrp="1" noChangeAspect="1"/>
          </p:cNvPicPr>
          <p:nvPr>
            <p:ph idx="1"/>
          </p:nvPr>
        </p:nvPicPr>
        <p:blipFill>
          <a:blip r:embed="rId2"/>
          <a:stretch>
            <a:fillRect/>
          </a:stretch>
        </p:blipFill>
        <p:spPr>
          <a:xfrm>
            <a:off x="1173192" y="2937538"/>
            <a:ext cx="9163050" cy="3476625"/>
          </a:xfrm>
        </p:spPr>
      </p:pic>
      <p:pic>
        <p:nvPicPr>
          <p:cNvPr id="6" name="Grafik 7" descr="Ein Bild, das Blume, Vogel, Baum enthält.&#10;&#10;Beschreibung automatisch generiert.">
            <a:extLst>
              <a:ext uri="{FF2B5EF4-FFF2-40B4-BE49-F238E27FC236}">
                <a16:creationId xmlns:a16="http://schemas.microsoft.com/office/drawing/2014/main" id="{2494D768-0D36-4388-A33E-05149CAA9EDD}"/>
              </a:ext>
            </a:extLst>
          </p:cNvPr>
          <p:cNvPicPr>
            <a:picLocks noChangeAspect="1"/>
          </p:cNvPicPr>
          <p:nvPr/>
        </p:nvPicPr>
        <p:blipFill>
          <a:blip r:embed="rId3"/>
          <a:stretch>
            <a:fillRect/>
          </a:stretch>
        </p:blipFill>
        <p:spPr>
          <a:xfrm>
            <a:off x="1173192" y="606785"/>
            <a:ext cx="10205049" cy="2193864"/>
          </a:xfrm>
          <a:prstGeom prst="rect">
            <a:avLst/>
          </a:prstGeom>
        </p:spPr>
      </p:pic>
      <p:sp>
        <p:nvSpPr>
          <p:cNvPr id="8" name="Textfeld 7">
            <a:extLst>
              <a:ext uri="{FF2B5EF4-FFF2-40B4-BE49-F238E27FC236}">
                <a16:creationId xmlns:a16="http://schemas.microsoft.com/office/drawing/2014/main" id="{028B05C7-30F3-4D4B-9B6D-242DE7C9CA64}"/>
              </a:ext>
            </a:extLst>
          </p:cNvPr>
          <p:cNvSpPr txBox="1"/>
          <p:nvPr/>
        </p:nvSpPr>
        <p:spPr>
          <a:xfrm>
            <a:off x="1316966" y="12364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800" err="1"/>
              <a:t>Timon</a:t>
            </a:r>
            <a:endParaRPr lang="de-DE" sz="2800">
              <a:cs typeface="Calibri"/>
            </a:endParaRPr>
          </a:p>
        </p:txBody>
      </p:sp>
    </p:spTree>
    <p:extLst>
      <p:ext uri="{BB962C8B-B14F-4D97-AF65-F5344CB8AC3E}">
        <p14:creationId xmlns:p14="http://schemas.microsoft.com/office/powerpoint/2010/main" val="28156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38480" y="14067"/>
            <a:ext cx="3318065" cy="507831"/>
          </a:xfrm>
          <a:prstGeom prst="rect">
            <a:avLst/>
          </a:prstGeom>
          <a:noFill/>
          <a:ln>
            <a:solidFill>
              <a:schemeClr val="tx1"/>
            </a:solidFill>
          </a:ln>
        </p:spPr>
        <p:txBody>
          <a:bodyPr wrap="square" rtlCol="0">
            <a:spAutoFit/>
          </a:bodyPr>
          <a:lstStyle/>
          <a:p>
            <a:r>
              <a:rPr lang="de-DE" dirty="0">
                <a:latin typeface="+mj-lt"/>
                <a:cs typeface="Chalkduster"/>
              </a:rPr>
              <a:t>Finanzierung </a:t>
            </a:r>
          </a:p>
          <a:p>
            <a:r>
              <a:rPr lang="de-DE" sz="900" dirty="0">
                <a:latin typeface="+mj-lt"/>
                <a:cs typeface="Chalkduster"/>
              </a:rPr>
              <a:t>im </a:t>
            </a:r>
            <a:r>
              <a:rPr lang="de-DE" sz="900" b="1" dirty="0">
                <a:latin typeface="+mj-lt"/>
                <a:cs typeface="Chalkduster"/>
              </a:rPr>
              <a:t>Unternehmens</a:t>
            </a:r>
            <a:r>
              <a:rPr lang="de-DE" sz="900" dirty="0">
                <a:latin typeface="+mj-lt"/>
                <a:cs typeface="Chalkduster"/>
              </a:rPr>
              <a:t>- und Privatbereich</a:t>
            </a:r>
          </a:p>
        </p:txBody>
      </p:sp>
      <p:sp>
        <p:nvSpPr>
          <p:cNvPr id="5" name="Textfeld 4"/>
          <p:cNvSpPr txBox="1"/>
          <p:nvPr/>
        </p:nvSpPr>
        <p:spPr>
          <a:xfrm>
            <a:off x="4869244" y="14067"/>
            <a:ext cx="5798756" cy="507831"/>
          </a:xfrm>
          <a:prstGeom prst="rect">
            <a:avLst/>
          </a:prstGeom>
          <a:noFill/>
          <a:ln>
            <a:solidFill>
              <a:schemeClr val="tx1"/>
            </a:solidFill>
          </a:ln>
        </p:spPr>
        <p:txBody>
          <a:bodyPr wrap="square" rtlCol="0">
            <a:spAutoFit/>
          </a:bodyPr>
          <a:lstStyle/>
          <a:p>
            <a:r>
              <a:rPr lang="de-DE" sz="900" dirty="0">
                <a:latin typeface="+mj-lt"/>
                <a:cs typeface="Chalkduster"/>
              </a:rPr>
              <a:t>Ziel/Kompetenzen: Finanzierung generell erklären können, Finanzierungsformen im Detail beschreiben und anwenden können, Abläufe von typischen Finanzierungsgeschäften </a:t>
            </a:r>
            <a:r>
              <a:rPr lang="de-DE" sz="900">
                <a:latin typeface="+mj-lt"/>
                <a:cs typeface="Chalkduster"/>
              </a:rPr>
              <a:t>darstellen können, </a:t>
            </a:r>
            <a:r>
              <a:rPr lang="de-DE" sz="900" dirty="0">
                <a:latin typeface="+mj-lt"/>
                <a:cs typeface="Chalkduster"/>
              </a:rPr>
              <a:t>Sicherheiten erklären können, Finanzierungsbegriffe erläutern können</a:t>
            </a:r>
          </a:p>
        </p:txBody>
      </p:sp>
      <p:sp>
        <p:nvSpPr>
          <p:cNvPr id="6" name="Textfeld 5"/>
          <p:cNvSpPr txBox="1"/>
          <p:nvPr/>
        </p:nvSpPr>
        <p:spPr>
          <a:xfrm>
            <a:off x="1551180" y="575097"/>
            <a:ext cx="2160187" cy="261610"/>
          </a:xfrm>
          <a:prstGeom prst="rect">
            <a:avLst/>
          </a:prstGeom>
          <a:noFill/>
        </p:spPr>
        <p:txBody>
          <a:bodyPr wrap="square" rtlCol="0">
            <a:spAutoFit/>
          </a:bodyPr>
          <a:lstStyle/>
          <a:p>
            <a:r>
              <a:rPr lang="de-DE" sz="1100" b="1" dirty="0">
                <a:latin typeface="+mj-lt"/>
                <a:cs typeface="Chalkduster"/>
              </a:rPr>
              <a:t>1)Was? Wozu? Um </a:t>
            </a:r>
            <a:r>
              <a:rPr lang="de-DE" sz="1100" b="1" dirty="0" err="1">
                <a:latin typeface="+mj-lt"/>
                <a:cs typeface="Chalkduster"/>
              </a:rPr>
              <a:t>wieviel</a:t>
            </a:r>
            <a:r>
              <a:rPr lang="de-DE" sz="1100" b="1" dirty="0">
                <a:latin typeface="+mj-lt"/>
                <a:cs typeface="Chalkduster"/>
              </a:rPr>
              <a:t>?</a:t>
            </a:r>
          </a:p>
        </p:txBody>
      </p:sp>
      <p:sp>
        <p:nvSpPr>
          <p:cNvPr id="47" name="Textfeld 46"/>
          <p:cNvSpPr txBox="1"/>
          <p:nvPr/>
        </p:nvSpPr>
        <p:spPr>
          <a:xfrm>
            <a:off x="1551179" y="748687"/>
            <a:ext cx="1326005" cy="1938992"/>
          </a:xfrm>
          <a:prstGeom prst="rect">
            <a:avLst/>
          </a:prstGeom>
          <a:noFill/>
        </p:spPr>
        <p:txBody>
          <a:bodyPr wrap="square" rtlCol="0">
            <a:spAutoFit/>
          </a:bodyPr>
          <a:lstStyle/>
          <a:p>
            <a:r>
              <a:rPr lang="de-DE" sz="800" b="1" dirty="0">
                <a:latin typeface="+mj-lt"/>
                <a:cs typeface="Chalkduster"/>
              </a:rPr>
              <a:t>Mittelherkunft /</a:t>
            </a:r>
          </a:p>
          <a:p>
            <a:r>
              <a:rPr lang="de-DE" sz="800" b="1" dirty="0">
                <a:latin typeface="+mj-lt"/>
                <a:cs typeface="Chalkduster"/>
              </a:rPr>
              <a:t>Mittel Aufbringung</a:t>
            </a:r>
            <a:endParaRPr lang="de-DE" sz="800" dirty="0">
              <a:latin typeface="+mj-lt"/>
              <a:cs typeface="Chalkduster"/>
            </a:endParaRPr>
          </a:p>
          <a:p>
            <a:endParaRPr lang="de-DE" sz="800" dirty="0">
              <a:latin typeface="+mj-lt"/>
              <a:cs typeface="Chalkduster"/>
            </a:endParaRPr>
          </a:p>
          <a:p>
            <a:r>
              <a:rPr lang="de-DE" sz="800" dirty="0">
                <a:latin typeface="+mj-lt"/>
                <a:cs typeface="Chalkduster"/>
              </a:rPr>
              <a:t>Bereitstellung von </a:t>
            </a:r>
            <a:r>
              <a:rPr lang="de-DE" sz="800" dirty="0">
                <a:solidFill>
                  <a:srgbClr val="FF0000"/>
                </a:solidFill>
                <a:latin typeface="+mj-lt"/>
                <a:cs typeface="Chalkduster"/>
              </a:rPr>
              <a:t>finanziellen Ressourcen</a:t>
            </a:r>
            <a:r>
              <a:rPr lang="de-DE" sz="800" dirty="0">
                <a:latin typeface="+mj-lt"/>
                <a:cs typeface="Chalkduster"/>
              </a:rPr>
              <a:t>.</a:t>
            </a:r>
          </a:p>
          <a:p>
            <a:r>
              <a:rPr lang="de-DE" sz="800" dirty="0">
                <a:latin typeface="+mj-lt"/>
                <a:cs typeface="Chalkduster"/>
              </a:rPr>
              <a:t>zur Sicherstellung der </a:t>
            </a:r>
            <a:r>
              <a:rPr lang="de-DE" sz="800" dirty="0">
                <a:solidFill>
                  <a:srgbClr val="FF0000"/>
                </a:solidFill>
                <a:latin typeface="+mj-lt"/>
                <a:cs typeface="Chalkduster"/>
              </a:rPr>
              <a:t>Zahlungsfähigkeit,</a:t>
            </a:r>
          </a:p>
          <a:p>
            <a:r>
              <a:rPr lang="de-DE" sz="800" dirty="0">
                <a:latin typeface="+mj-lt"/>
                <a:cs typeface="Chalkduster"/>
              </a:rPr>
              <a:t>um das langfristige </a:t>
            </a:r>
            <a:r>
              <a:rPr lang="de-DE" sz="800" dirty="0">
                <a:solidFill>
                  <a:srgbClr val="FF0000"/>
                </a:solidFill>
                <a:latin typeface="+mj-lt"/>
                <a:cs typeface="Chalkduster"/>
              </a:rPr>
              <a:t>Überleben</a:t>
            </a:r>
            <a:r>
              <a:rPr lang="de-DE" sz="800" dirty="0">
                <a:latin typeface="+mj-lt"/>
                <a:cs typeface="Chalkduster"/>
              </a:rPr>
              <a:t> des Unternehmens zu gewährleisten)</a:t>
            </a:r>
          </a:p>
          <a:p>
            <a:r>
              <a:rPr lang="de-DE" sz="800" dirty="0">
                <a:latin typeface="+mj-lt"/>
                <a:cs typeface="Chalkduster"/>
              </a:rPr>
              <a:t>gegen Kosten: </a:t>
            </a:r>
            <a:r>
              <a:rPr lang="de-DE" sz="800" dirty="0" err="1">
                <a:latin typeface="+mj-lt"/>
                <a:cs typeface="Chalkduster"/>
              </a:rPr>
              <a:t>idR</a:t>
            </a:r>
            <a:endParaRPr lang="de-DE" sz="800" dirty="0">
              <a:latin typeface="+mj-lt"/>
              <a:cs typeface="Chalkduster"/>
            </a:endParaRPr>
          </a:p>
          <a:p>
            <a:r>
              <a:rPr lang="de-DE" sz="800" dirty="0">
                <a:solidFill>
                  <a:srgbClr val="FF0000"/>
                </a:solidFill>
                <a:latin typeface="+mj-lt"/>
                <a:cs typeface="Chalkduster"/>
              </a:rPr>
              <a:t>Zinsen</a:t>
            </a:r>
            <a:r>
              <a:rPr lang="de-DE" sz="800" dirty="0">
                <a:latin typeface="+mj-lt"/>
                <a:cs typeface="Chalkduster"/>
              </a:rPr>
              <a:t> (FK) oder </a:t>
            </a:r>
            <a:r>
              <a:rPr lang="de-DE" sz="800" dirty="0">
                <a:solidFill>
                  <a:srgbClr val="FF0000"/>
                </a:solidFill>
                <a:latin typeface="+mj-lt"/>
                <a:cs typeface="Chalkduster"/>
              </a:rPr>
              <a:t>Gewinnanteile</a:t>
            </a:r>
            <a:r>
              <a:rPr lang="de-DE" sz="800" dirty="0">
                <a:latin typeface="+mj-lt"/>
                <a:cs typeface="Chalkduster"/>
              </a:rPr>
              <a:t> (EK)</a:t>
            </a:r>
          </a:p>
          <a:p>
            <a:r>
              <a:rPr lang="de-DE" sz="800" dirty="0">
                <a:latin typeface="+mj-lt"/>
                <a:cs typeface="Chalkduster"/>
              </a:rPr>
              <a:t>und Sicherheiten</a:t>
            </a:r>
          </a:p>
        </p:txBody>
      </p:sp>
      <p:graphicFrame>
        <p:nvGraphicFramePr>
          <p:cNvPr id="24" name="Tabelle 23"/>
          <p:cNvGraphicFramePr>
            <a:graphicFrameLocks noGrp="1"/>
          </p:cNvGraphicFramePr>
          <p:nvPr/>
        </p:nvGraphicFramePr>
        <p:xfrm>
          <a:off x="1576576" y="2751606"/>
          <a:ext cx="1215802" cy="838200"/>
        </p:xfrm>
        <a:graphic>
          <a:graphicData uri="http://schemas.openxmlformats.org/drawingml/2006/table">
            <a:tbl>
              <a:tblPr/>
              <a:tblGrid>
                <a:gridCol w="607901">
                  <a:extLst>
                    <a:ext uri="{9D8B030D-6E8A-4147-A177-3AD203B41FA5}">
                      <a16:colId xmlns:a16="http://schemas.microsoft.com/office/drawing/2014/main" val="20000"/>
                    </a:ext>
                  </a:extLst>
                </a:gridCol>
                <a:gridCol w="607901">
                  <a:extLst>
                    <a:ext uri="{9D8B030D-6E8A-4147-A177-3AD203B41FA5}">
                      <a16:colId xmlns:a16="http://schemas.microsoft.com/office/drawing/2014/main" val="20001"/>
                    </a:ext>
                  </a:extLst>
                </a:gridCol>
              </a:tblGrid>
              <a:tr h="139700">
                <a:tc gridSpan="2">
                  <a:txBody>
                    <a:bodyPr/>
                    <a:lstStyle/>
                    <a:p>
                      <a:pPr algn="ctr" fontAlgn="b"/>
                      <a:r>
                        <a:rPr lang="de-DE" sz="800" b="0" i="0" u="none" strike="noStrike" dirty="0">
                          <a:solidFill>
                            <a:srgbClr val="000000"/>
                          </a:solidFill>
                          <a:effectLst/>
                          <a:latin typeface="Calibri"/>
                        </a:rPr>
                        <a:t>A              Bilanz              P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0"/>
                  </a:ext>
                </a:extLst>
              </a:tr>
              <a:tr h="139700">
                <a:tc>
                  <a:txBody>
                    <a:bodyPr/>
                    <a:lstStyle/>
                    <a:p>
                      <a:pPr algn="l" fontAlgn="b"/>
                      <a:r>
                        <a:rPr lang="de-DE" sz="600" b="0" i="0" u="none" strike="noStrike" dirty="0">
                          <a:solidFill>
                            <a:srgbClr val="000000"/>
                          </a:solidFill>
                          <a:effectLst/>
                          <a:latin typeface="Calibri"/>
                        </a:rPr>
                        <a:t>AV</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de-DE" sz="600" b="0" i="0" u="none" strike="noStrike" dirty="0">
                          <a:solidFill>
                            <a:srgbClr val="000000"/>
                          </a:solidFill>
                          <a:effectLst/>
                          <a:latin typeface="Calibri"/>
                        </a:rPr>
                        <a:t>Eigenkapital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0001"/>
                  </a:ext>
                </a:extLst>
              </a:tr>
              <a:tr h="139700">
                <a:tc>
                  <a:txBody>
                    <a:bodyPr/>
                    <a:lstStyle/>
                    <a:p>
                      <a:pPr algn="l" fontAlgn="b"/>
                      <a:r>
                        <a:rPr lang="de-DE" sz="600" b="0" i="0" u="none" strike="noStrike">
                          <a:solidFill>
                            <a:srgbClr val="000000"/>
                          </a:solidFill>
                          <a:effectLst/>
                          <a:latin typeface="Calibri"/>
                        </a:rPr>
                        <a:t>UV</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de-DE" sz="600" b="0" i="0" u="none" strike="noStrike" dirty="0">
                          <a:solidFill>
                            <a:srgbClr val="000000"/>
                          </a:solidFill>
                          <a:effectLst/>
                          <a:latin typeface="Calibri"/>
                        </a:rPr>
                        <a:t> Mezzaninkap</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extLst>
                  <a:ext uri="{0D108BD9-81ED-4DB2-BD59-A6C34878D82A}">
                    <a16:rowId xmlns:a16="http://schemas.microsoft.com/office/drawing/2014/main" val="10002"/>
                  </a:ext>
                </a:extLst>
              </a:tr>
              <a:tr h="139700">
                <a:tc>
                  <a:txBody>
                    <a:bodyPr/>
                    <a:lstStyle/>
                    <a:p>
                      <a:pPr algn="l" fontAlgn="b"/>
                      <a:r>
                        <a:rPr lang="de-DE" sz="600" b="0" i="0" u="none" strike="noStrike" dirty="0">
                          <a:solidFill>
                            <a:srgbClr val="000000"/>
                          </a:solidFill>
                          <a:effectLst/>
                          <a:latin typeface="Calibri"/>
                        </a:rPr>
                        <a:t>  Vorräte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de-DE" sz="600" b="0" i="0" u="none" strike="noStrike" dirty="0">
                          <a:solidFill>
                            <a:srgbClr val="000000"/>
                          </a:solidFill>
                          <a:effectLst/>
                          <a:latin typeface="Calibri"/>
                        </a:rPr>
                        <a:t> Kredit</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extLst>
                  <a:ext uri="{0D108BD9-81ED-4DB2-BD59-A6C34878D82A}">
                    <a16:rowId xmlns:a16="http://schemas.microsoft.com/office/drawing/2014/main" val="10003"/>
                  </a:ext>
                </a:extLst>
              </a:tr>
              <a:tr h="139700">
                <a:tc>
                  <a:txBody>
                    <a:bodyPr/>
                    <a:lstStyle/>
                    <a:p>
                      <a:pPr algn="l" fontAlgn="b"/>
                      <a:r>
                        <a:rPr lang="de-DE" sz="600" b="0" i="0" u="none" strike="noStrike" dirty="0">
                          <a:solidFill>
                            <a:srgbClr val="000000"/>
                          </a:solidFill>
                          <a:effectLst/>
                          <a:latin typeface="Calibri"/>
                        </a:rPr>
                        <a:t>  Ford</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l" fontAlgn="b"/>
                      <a:r>
                        <a:rPr lang="de-DE" sz="600" b="0" i="0" u="none" strike="noStrike" dirty="0">
                          <a:solidFill>
                            <a:srgbClr val="000000"/>
                          </a:solidFill>
                          <a:effectLst/>
                          <a:latin typeface="Calibri"/>
                        </a:rPr>
                        <a:t>  Anleihen</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extLst>
                  <a:ext uri="{0D108BD9-81ED-4DB2-BD59-A6C34878D82A}">
                    <a16:rowId xmlns:a16="http://schemas.microsoft.com/office/drawing/2014/main" val="10004"/>
                  </a:ext>
                </a:extLst>
              </a:tr>
              <a:tr h="139700">
                <a:tc>
                  <a:txBody>
                    <a:bodyPr/>
                    <a:lstStyle/>
                    <a:p>
                      <a:pPr algn="l" fontAlgn="b"/>
                      <a:r>
                        <a:rPr lang="de-DE" sz="800" b="0" i="0" u="none" strike="noStrike">
                          <a:solidFill>
                            <a:srgbClr val="000000"/>
                          </a:solidFill>
                          <a:effectLst/>
                          <a:latin typeface="Calibri"/>
                        </a:rPr>
                        <a:t>  liqu. Mittel</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008000"/>
                    </a:solidFill>
                  </a:tcPr>
                </a:tc>
                <a:tc>
                  <a:txBody>
                    <a:bodyPr/>
                    <a:lstStyle/>
                    <a:p>
                      <a:pPr algn="l" fontAlgn="b"/>
                      <a:r>
                        <a:rPr lang="de-DE" sz="600" b="0" i="0" u="none" strike="noStrike" dirty="0">
                          <a:solidFill>
                            <a:srgbClr val="000000"/>
                          </a:solidFill>
                          <a:effectLst/>
                          <a:latin typeface="Calibri"/>
                        </a:rPr>
                        <a:t> Lieferanten,...</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extLst>
                  <a:ext uri="{0D108BD9-81ED-4DB2-BD59-A6C34878D82A}">
                    <a16:rowId xmlns:a16="http://schemas.microsoft.com/office/drawing/2014/main" val="10005"/>
                  </a:ext>
                </a:extLst>
              </a:tr>
            </a:tbl>
          </a:graphicData>
        </a:graphic>
      </p:graphicFrame>
      <p:sp>
        <p:nvSpPr>
          <p:cNvPr id="48" name="Textfeld 47"/>
          <p:cNvSpPr txBox="1"/>
          <p:nvPr/>
        </p:nvSpPr>
        <p:spPr>
          <a:xfrm>
            <a:off x="8604504" y="4400679"/>
            <a:ext cx="2063496" cy="2477601"/>
          </a:xfrm>
          <a:prstGeom prst="rect">
            <a:avLst/>
          </a:prstGeom>
          <a:solidFill>
            <a:schemeClr val="bg1"/>
          </a:solidFill>
          <a:ln>
            <a:solidFill>
              <a:schemeClr val="tx1"/>
            </a:solidFill>
          </a:ln>
        </p:spPr>
        <p:txBody>
          <a:bodyPr wrap="square" rtlCol="0">
            <a:spAutoFit/>
          </a:bodyPr>
          <a:lstStyle/>
          <a:p>
            <a:r>
              <a:rPr lang="de-DE" sz="1100" b="1" dirty="0">
                <a:latin typeface="+mj-lt"/>
                <a:cs typeface="Chalkduster"/>
              </a:rPr>
              <a:t>5) ABC der Finanzierung</a:t>
            </a:r>
          </a:p>
          <a:p>
            <a:r>
              <a:rPr lang="de-DE" sz="600" dirty="0">
                <a:latin typeface="+mj-lt"/>
                <a:cs typeface="Chalkduster"/>
              </a:rPr>
              <a:t>Aktie (EK), Anleihe (FK), Annuität (</a:t>
            </a:r>
            <a:r>
              <a:rPr lang="de-DE" sz="600" dirty="0" err="1">
                <a:latin typeface="+mj-lt"/>
                <a:cs typeface="Chalkduster"/>
              </a:rPr>
              <a:t>regelm</a:t>
            </a:r>
            <a:r>
              <a:rPr lang="de-DE" sz="600" dirty="0">
                <a:latin typeface="+mj-lt"/>
                <a:cs typeface="Chalkduster"/>
              </a:rPr>
              <a:t>. Zahlungen)</a:t>
            </a:r>
          </a:p>
          <a:p>
            <a:r>
              <a:rPr lang="de-DE" sz="600" dirty="0">
                <a:latin typeface="+mj-lt"/>
                <a:cs typeface="Chalkduster"/>
              </a:rPr>
              <a:t>Bonität (Kreditwürdigkeit), Bürgschaft  (Sicherheit Formen)</a:t>
            </a:r>
          </a:p>
          <a:p>
            <a:r>
              <a:rPr lang="de-DE" sz="600" dirty="0">
                <a:latin typeface="+mj-lt"/>
                <a:cs typeface="Chalkduster"/>
              </a:rPr>
              <a:t>Business Angel (Risikokapital) Basiszinssatz (Libor, </a:t>
            </a:r>
            <a:r>
              <a:rPr lang="de-DE" sz="600" dirty="0" err="1">
                <a:latin typeface="+mj-lt"/>
                <a:cs typeface="Chalkduster"/>
              </a:rPr>
              <a:t>Euribor</a:t>
            </a:r>
            <a:r>
              <a:rPr lang="de-DE" sz="600" dirty="0">
                <a:latin typeface="+mj-lt"/>
                <a:cs typeface="Chalkduster"/>
              </a:rPr>
              <a:t>)</a:t>
            </a:r>
          </a:p>
          <a:p>
            <a:r>
              <a:rPr lang="de-DE" sz="600" dirty="0">
                <a:latin typeface="+mj-lt"/>
                <a:cs typeface="Chalkduster"/>
              </a:rPr>
              <a:t>Cash Flow (Bar-überschuss), </a:t>
            </a:r>
            <a:r>
              <a:rPr lang="de-DE" sz="600" dirty="0" err="1">
                <a:latin typeface="+mj-lt"/>
                <a:cs typeface="Chalkduster"/>
              </a:rPr>
              <a:t>Crowd</a:t>
            </a:r>
            <a:r>
              <a:rPr lang="de-DE" sz="600" dirty="0">
                <a:latin typeface="+mj-lt"/>
                <a:cs typeface="Chalkduster"/>
              </a:rPr>
              <a:t> (Schwarm) Finanzierung </a:t>
            </a:r>
          </a:p>
          <a:p>
            <a:r>
              <a:rPr lang="de-DE" sz="600" dirty="0">
                <a:latin typeface="+mj-lt"/>
                <a:cs typeface="Chalkduster"/>
              </a:rPr>
              <a:t>Darlehen (langfristige Kreditform), Dividende (Gewinnanteil)</a:t>
            </a:r>
          </a:p>
          <a:p>
            <a:r>
              <a:rPr lang="de-DE" sz="600" dirty="0">
                <a:latin typeface="+mj-lt"/>
                <a:cs typeface="Chalkduster"/>
              </a:rPr>
              <a:t>Effektivzinssatz, </a:t>
            </a:r>
            <a:r>
              <a:rPr lang="de-DE" sz="600" dirty="0" err="1">
                <a:latin typeface="+mj-lt"/>
                <a:cs typeface="Chalkduster"/>
              </a:rPr>
              <a:t>Euribor</a:t>
            </a:r>
            <a:r>
              <a:rPr lang="de-DE" sz="600" dirty="0">
                <a:latin typeface="+mj-lt"/>
                <a:cs typeface="Chalkduster"/>
              </a:rPr>
              <a:t> (Europe </a:t>
            </a:r>
            <a:r>
              <a:rPr lang="de-DE" sz="600" dirty="0" err="1">
                <a:latin typeface="+mj-lt"/>
                <a:cs typeface="Chalkduster"/>
              </a:rPr>
              <a:t>Inter</a:t>
            </a:r>
            <a:r>
              <a:rPr lang="de-DE" sz="600" dirty="0">
                <a:latin typeface="+mj-lt"/>
                <a:cs typeface="Chalkduster"/>
              </a:rPr>
              <a:t> Bank </a:t>
            </a:r>
            <a:r>
              <a:rPr lang="de-DE" sz="600" dirty="0" err="1">
                <a:latin typeface="+mj-lt"/>
                <a:cs typeface="Chalkduster"/>
              </a:rPr>
              <a:t>offered</a:t>
            </a:r>
            <a:r>
              <a:rPr lang="de-DE" sz="600" dirty="0">
                <a:latin typeface="+mj-lt"/>
                <a:cs typeface="Chalkduster"/>
              </a:rPr>
              <a:t> Rate)</a:t>
            </a:r>
          </a:p>
          <a:p>
            <a:r>
              <a:rPr lang="de-DE" sz="600" dirty="0">
                <a:latin typeface="+mj-lt"/>
                <a:cs typeface="Chalkduster"/>
              </a:rPr>
              <a:t>Factoring, Fristigkeit (kurz, lang), Förderungen (EK, FK)</a:t>
            </a:r>
          </a:p>
          <a:p>
            <a:r>
              <a:rPr lang="de-DE" sz="600" dirty="0">
                <a:latin typeface="+mj-lt"/>
                <a:cs typeface="Chalkduster"/>
              </a:rPr>
              <a:t>Goldene Finanzregel (</a:t>
            </a:r>
            <a:r>
              <a:rPr lang="de-DE" sz="600" dirty="0" err="1">
                <a:latin typeface="+mj-lt"/>
                <a:cs typeface="Chalkduster"/>
              </a:rPr>
              <a:t>lf</a:t>
            </a:r>
            <a:r>
              <a:rPr lang="de-DE" sz="600" dirty="0">
                <a:latin typeface="+mj-lt"/>
                <a:cs typeface="Chalkduster"/>
              </a:rPr>
              <a:t> Vermögen </a:t>
            </a:r>
            <a:r>
              <a:rPr lang="de-DE" sz="600" dirty="0" err="1">
                <a:latin typeface="+mj-lt"/>
                <a:cs typeface="Chalkduster"/>
              </a:rPr>
              <a:t>lf</a:t>
            </a:r>
            <a:r>
              <a:rPr lang="de-DE" sz="600" dirty="0">
                <a:latin typeface="+mj-lt"/>
                <a:cs typeface="Chalkduster"/>
              </a:rPr>
              <a:t> finanziert)</a:t>
            </a:r>
          </a:p>
          <a:p>
            <a:r>
              <a:rPr lang="de-DE" sz="600" dirty="0">
                <a:latin typeface="+mj-lt"/>
                <a:cs typeface="Chalkduster"/>
              </a:rPr>
              <a:t>Hypothek (Besicherung durch Grundbucheintragung)</a:t>
            </a:r>
          </a:p>
          <a:p>
            <a:r>
              <a:rPr lang="de-DE" sz="600" dirty="0">
                <a:latin typeface="+mj-lt"/>
                <a:cs typeface="Chalkduster"/>
              </a:rPr>
              <a:t>Insolvenz (Zahlungsunfähigkeit)</a:t>
            </a:r>
          </a:p>
          <a:p>
            <a:r>
              <a:rPr lang="de-DE" sz="600" dirty="0">
                <a:latin typeface="+mj-lt"/>
                <a:cs typeface="Chalkduster"/>
              </a:rPr>
              <a:t>Jahreszinssatz (jährliche Kosten für Finanzierung)</a:t>
            </a:r>
          </a:p>
          <a:p>
            <a:r>
              <a:rPr lang="de-DE" sz="600" dirty="0">
                <a:latin typeface="+mj-lt"/>
                <a:cs typeface="Chalkduster"/>
              </a:rPr>
              <a:t>Kapital (EK nicht rückzahlbar, FK rückzahlbar, Mezzanin-K)</a:t>
            </a:r>
          </a:p>
          <a:p>
            <a:r>
              <a:rPr lang="de-DE" sz="600" dirty="0">
                <a:latin typeface="+mj-lt"/>
                <a:cs typeface="Chalkduster"/>
              </a:rPr>
              <a:t>Libor (London Interbank...), Lieferantenkredit &gt; Zieleinkauf</a:t>
            </a:r>
          </a:p>
          <a:p>
            <a:r>
              <a:rPr lang="de-DE" sz="600" dirty="0">
                <a:latin typeface="+mj-lt"/>
                <a:cs typeface="Chalkduster"/>
              </a:rPr>
              <a:t>Mezzaninkapital &gt; Mischung EK und FK z.B. Wandelanleihe)</a:t>
            </a:r>
          </a:p>
          <a:p>
            <a:r>
              <a:rPr lang="de-DE" sz="600" dirty="0">
                <a:latin typeface="+mj-lt"/>
                <a:cs typeface="Chalkduster"/>
              </a:rPr>
              <a:t>Nominalzinssatz &gt; ohne Nebenkosten (Bearbeitungsgebühr)</a:t>
            </a:r>
          </a:p>
          <a:p>
            <a:r>
              <a:rPr lang="de-DE" sz="600" dirty="0">
                <a:latin typeface="+mj-lt"/>
                <a:cs typeface="Chalkduster"/>
              </a:rPr>
              <a:t>Optionen (Recht zum Kauf oder Verkauf einer Sache später)</a:t>
            </a:r>
          </a:p>
          <a:p>
            <a:r>
              <a:rPr lang="de-DE" sz="600" dirty="0">
                <a:latin typeface="+mj-lt"/>
                <a:cs typeface="Chalkduster"/>
              </a:rPr>
              <a:t>Portfolio (Mix aus Veranlagung), Privatinsolvenz</a:t>
            </a:r>
          </a:p>
          <a:p>
            <a:r>
              <a:rPr lang="de-DE" sz="600" dirty="0">
                <a:latin typeface="+mj-lt"/>
                <a:cs typeface="Chalkduster"/>
              </a:rPr>
              <a:t>Risikokapital (außerbörslich), Rating Agentur (</a:t>
            </a:r>
            <a:r>
              <a:rPr lang="de-DE" sz="600" dirty="0" err="1">
                <a:latin typeface="+mj-lt"/>
                <a:cs typeface="Chalkduster"/>
              </a:rPr>
              <a:t>Bonitätsprfg</a:t>
            </a:r>
            <a:r>
              <a:rPr lang="de-DE" sz="600" dirty="0">
                <a:latin typeface="+mj-lt"/>
                <a:cs typeface="Chalkduster"/>
              </a:rPr>
              <a:t>.)</a:t>
            </a:r>
          </a:p>
          <a:p>
            <a:r>
              <a:rPr lang="de-DE" sz="600" dirty="0">
                <a:latin typeface="+mj-lt"/>
                <a:cs typeface="Chalkduster"/>
              </a:rPr>
              <a:t>Staatsanleihe (Staat), Skonto &gt; Preisnachlass </a:t>
            </a:r>
            <a:r>
              <a:rPr lang="de-DE" sz="600" dirty="0" err="1">
                <a:latin typeface="+mj-lt"/>
                <a:cs typeface="Chalkduster"/>
              </a:rPr>
              <a:t>vorz</a:t>
            </a:r>
            <a:r>
              <a:rPr lang="de-DE" sz="600" dirty="0">
                <a:latin typeface="+mj-lt"/>
                <a:cs typeface="Chalkduster"/>
              </a:rPr>
              <a:t>. </a:t>
            </a:r>
            <a:r>
              <a:rPr lang="de-DE" sz="600" dirty="0" err="1">
                <a:latin typeface="+mj-lt"/>
                <a:cs typeface="Chalkduster"/>
              </a:rPr>
              <a:t>Zahlg</a:t>
            </a:r>
            <a:r>
              <a:rPr lang="de-DE" sz="600" dirty="0">
                <a:latin typeface="+mj-lt"/>
                <a:cs typeface="Chalkduster"/>
              </a:rPr>
              <a:t>.</a:t>
            </a:r>
          </a:p>
          <a:p>
            <a:r>
              <a:rPr lang="de-DE" sz="600" dirty="0">
                <a:latin typeface="+mj-lt"/>
                <a:cs typeface="Chalkduster"/>
              </a:rPr>
              <a:t>Tilgung &gt; Rückzahlung, Transaktionssteuer (Spekulationen)</a:t>
            </a:r>
          </a:p>
          <a:p>
            <a:r>
              <a:rPr lang="de-DE" sz="600" dirty="0">
                <a:latin typeface="+mj-lt"/>
                <a:cs typeface="Chalkduster"/>
              </a:rPr>
              <a:t>Ungleichheit, Volatilität (Schwankungsausmaß, Markt, Zins)</a:t>
            </a:r>
          </a:p>
          <a:p>
            <a:r>
              <a:rPr lang="de-DE" sz="600" dirty="0">
                <a:latin typeface="+mj-lt"/>
                <a:cs typeface="Chalkduster"/>
              </a:rPr>
              <a:t>Währung, Fremdwährungskredit (Finanzierung in z.B. Yen)</a:t>
            </a:r>
          </a:p>
          <a:p>
            <a:r>
              <a:rPr lang="de-DE" sz="600" dirty="0">
                <a:latin typeface="+mj-lt"/>
                <a:cs typeface="Chalkduster"/>
              </a:rPr>
              <a:t>Zinssatz &gt; Kosten für Kapital(fix, variabel)</a:t>
            </a:r>
          </a:p>
        </p:txBody>
      </p:sp>
      <p:pic>
        <p:nvPicPr>
          <p:cNvPr id="27" name="Bild 26"/>
          <p:cNvPicPr>
            <a:picLocks noChangeAspect="1"/>
          </p:cNvPicPr>
          <p:nvPr/>
        </p:nvPicPr>
        <p:blipFill>
          <a:blip r:embed="rId3"/>
          <a:stretch>
            <a:fillRect/>
          </a:stretch>
        </p:blipFill>
        <p:spPr>
          <a:xfrm>
            <a:off x="2766977" y="2773858"/>
            <a:ext cx="814712" cy="480142"/>
          </a:xfrm>
          <a:prstGeom prst="rect">
            <a:avLst/>
          </a:prstGeom>
        </p:spPr>
      </p:pic>
      <p:sp>
        <p:nvSpPr>
          <p:cNvPr id="50" name="Textfeld 49"/>
          <p:cNvSpPr txBox="1"/>
          <p:nvPr/>
        </p:nvSpPr>
        <p:spPr>
          <a:xfrm>
            <a:off x="7319414" y="4633797"/>
            <a:ext cx="1285090" cy="2185213"/>
          </a:xfrm>
          <a:prstGeom prst="rect">
            <a:avLst/>
          </a:prstGeom>
          <a:noFill/>
          <a:ln>
            <a:solidFill>
              <a:schemeClr val="tx1"/>
            </a:solidFill>
          </a:ln>
        </p:spPr>
        <p:txBody>
          <a:bodyPr wrap="square" rtlCol="0">
            <a:spAutoFit/>
          </a:bodyPr>
          <a:lstStyle/>
          <a:p>
            <a:r>
              <a:rPr lang="de-DE" sz="1100" b="1" dirty="0">
                <a:latin typeface="+mj-lt"/>
                <a:cs typeface="Chalkduster"/>
              </a:rPr>
              <a:t>4 Sicherheiten</a:t>
            </a:r>
          </a:p>
          <a:p>
            <a:r>
              <a:rPr lang="de-DE" sz="600" b="1" dirty="0">
                <a:latin typeface="+mj-lt"/>
                <a:cs typeface="Chalkduster"/>
              </a:rPr>
              <a:t>a) Persönlich</a:t>
            </a:r>
            <a:endParaRPr lang="de-DE" sz="600" dirty="0">
              <a:latin typeface="+mj-lt"/>
              <a:cs typeface="Chalkduster"/>
            </a:endParaRPr>
          </a:p>
          <a:p>
            <a:r>
              <a:rPr lang="de-DE" sz="600" b="1" dirty="0">
                <a:latin typeface="+mj-lt"/>
                <a:cs typeface="Chalkduster"/>
              </a:rPr>
              <a:t>Pers. Haftung von Ges.</a:t>
            </a:r>
          </a:p>
          <a:p>
            <a:r>
              <a:rPr lang="de-DE" sz="600" b="1" dirty="0">
                <a:latin typeface="+mj-lt"/>
                <a:cs typeface="Chalkduster"/>
              </a:rPr>
              <a:t>Bürgschaft</a:t>
            </a:r>
          </a:p>
          <a:p>
            <a:r>
              <a:rPr lang="de-DE" sz="600" dirty="0">
                <a:latin typeface="+mj-lt"/>
                <a:cs typeface="Chalkduster"/>
              </a:rPr>
              <a:t>  - Bürge und Zahler (sofort und   </a:t>
            </a:r>
          </a:p>
          <a:p>
            <a:r>
              <a:rPr lang="de-DE" sz="600" dirty="0">
                <a:latin typeface="+mj-lt"/>
                <a:cs typeface="Chalkduster"/>
              </a:rPr>
              <a:t>                                      solidarisch)</a:t>
            </a:r>
          </a:p>
          <a:p>
            <a:r>
              <a:rPr lang="de-DE" sz="600" dirty="0">
                <a:latin typeface="+mj-lt"/>
                <a:cs typeface="Chalkduster"/>
              </a:rPr>
              <a:t>  - Einfache Bürgschaft (nach </a:t>
            </a:r>
          </a:p>
          <a:p>
            <a:r>
              <a:rPr lang="de-DE" sz="600" dirty="0">
                <a:latin typeface="+mj-lt"/>
                <a:cs typeface="Chalkduster"/>
              </a:rPr>
              <a:t>                                          Mahnung)</a:t>
            </a:r>
          </a:p>
          <a:p>
            <a:r>
              <a:rPr lang="de-DE" sz="600" dirty="0">
                <a:latin typeface="+mj-lt"/>
                <a:cs typeface="Chalkduster"/>
              </a:rPr>
              <a:t>  - Ausfallsbürgschaft (nach Klage)</a:t>
            </a:r>
          </a:p>
          <a:p>
            <a:endParaRPr lang="de-DE" sz="600" dirty="0">
              <a:latin typeface="+mj-lt"/>
              <a:cs typeface="Chalkduster"/>
            </a:endParaRPr>
          </a:p>
          <a:p>
            <a:r>
              <a:rPr lang="de-DE" sz="600" b="1" dirty="0">
                <a:latin typeface="+mj-lt"/>
                <a:cs typeface="Chalkduster"/>
              </a:rPr>
              <a:t>Garantie</a:t>
            </a:r>
            <a:r>
              <a:rPr lang="de-DE" sz="600" dirty="0">
                <a:latin typeface="+mj-lt"/>
                <a:cs typeface="Chalkduster"/>
              </a:rPr>
              <a:t> (Bankgarantie,)</a:t>
            </a:r>
          </a:p>
          <a:p>
            <a:endParaRPr lang="de-DE" sz="600" b="1" dirty="0">
              <a:latin typeface="+mj-lt"/>
              <a:cs typeface="Chalkduster"/>
            </a:endParaRPr>
          </a:p>
          <a:p>
            <a:r>
              <a:rPr lang="de-DE" sz="600" b="1" dirty="0">
                <a:latin typeface="+mj-lt"/>
                <a:cs typeface="Chalkduster"/>
              </a:rPr>
              <a:t>b) Real</a:t>
            </a:r>
          </a:p>
          <a:p>
            <a:r>
              <a:rPr lang="de-DE" sz="600" dirty="0">
                <a:latin typeface="+mj-lt"/>
                <a:cs typeface="Chalkduster"/>
              </a:rPr>
              <a:t>- Eigentumsvorbehalt</a:t>
            </a:r>
          </a:p>
          <a:p>
            <a:r>
              <a:rPr lang="de-DE" sz="600" dirty="0">
                <a:latin typeface="+mj-lt"/>
                <a:cs typeface="Chalkduster"/>
              </a:rPr>
              <a:t>- Hypothek (Grundbuch)</a:t>
            </a:r>
          </a:p>
          <a:p>
            <a:r>
              <a:rPr lang="de-DE" sz="600" dirty="0">
                <a:latin typeface="+mj-lt"/>
                <a:cs typeface="Chalkduster"/>
              </a:rPr>
              <a:t>- Pfand</a:t>
            </a:r>
          </a:p>
          <a:p>
            <a:r>
              <a:rPr lang="de-DE" sz="600" dirty="0">
                <a:latin typeface="+mj-lt"/>
                <a:cs typeface="Chalkduster"/>
              </a:rPr>
              <a:t>- Wechsel (unbedingtes   </a:t>
            </a:r>
          </a:p>
          <a:p>
            <a:r>
              <a:rPr lang="de-DE" sz="600" dirty="0">
                <a:latin typeface="+mj-lt"/>
                <a:cs typeface="Chalkduster"/>
              </a:rPr>
              <a:t>                    Zahlungsversprechen)</a:t>
            </a:r>
          </a:p>
          <a:p>
            <a:endParaRPr lang="de-DE" sz="600" b="1" dirty="0">
              <a:latin typeface="+mj-lt"/>
              <a:cs typeface="Chalkduster"/>
            </a:endParaRPr>
          </a:p>
          <a:p>
            <a:r>
              <a:rPr lang="de-DE" sz="600" b="1" dirty="0">
                <a:latin typeface="+mj-lt"/>
                <a:cs typeface="Chalkduster"/>
              </a:rPr>
              <a:t>c) Sonderform:</a:t>
            </a:r>
          </a:p>
          <a:p>
            <a:r>
              <a:rPr lang="de-DE" sz="600" dirty="0">
                <a:latin typeface="+mj-lt"/>
                <a:cs typeface="Chalkduster"/>
              </a:rPr>
              <a:t>Leasing (L-objekt dient als</a:t>
            </a:r>
          </a:p>
          <a:p>
            <a:r>
              <a:rPr lang="de-DE" sz="600" dirty="0">
                <a:latin typeface="+mj-lt"/>
                <a:cs typeface="Chalkduster"/>
              </a:rPr>
              <a:t>                Sicherheit)</a:t>
            </a:r>
          </a:p>
        </p:txBody>
      </p:sp>
      <p:sp>
        <p:nvSpPr>
          <p:cNvPr id="62" name="Textfeld 61"/>
          <p:cNvSpPr txBox="1"/>
          <p:nvPr/>
        </p:nvSpPr>
        <p:spPr>
          <a:xfrm>
            <a:off x="3767960" y="434199"/>
            <a:ext cx="7119843" cy="261610"/>
          </a:xfrm>
          <a:prstGeom prst="rect">
            <a:avLst/>
          </a:prstGeom>
          <a:noFill/>
        </p:spPr>
        <p:txBody>
          <a:bodyPr wrap="square" rtlCol="0">
            <a:spAutoFit/>
          </a:bodyPr>
          <a:lstStyle/>
          <a:p>
            <a:r>
              <a:rPr lang="de-DE" sz="1100" b="1" dirty="0">
                <a:latin typeface="+mj-lt"/>
                <a:cs typeface="Chalkduster"/>
              </a:rPr>
              <a:t>2)Welche Formen (Unt.- und Privatbereich U/P) wann, Kapitalgeber, Herkunft, Fristigkeit +/-?</a:t>
            </a:r>
          </a:p>
        </p:txBody>
      </p:sp>
      <p:pic>
        <p:nvPicPr>
          <p:cNvPr id="38" name="Bild 37"/>
          <p:cNvPicPr>
            <a:picLocks noChangeAspect="1"/>
          </p:cNvPicPr>
          <p:nvPr/>
        </p:nvPicPr>
        <p:blipFill>
          <a:blip r:embed="rId4"/>
          <a:stretch>
            <a:fillRect/>
          </a:stretch>
        </p:blipFill>
        <p:spPr>
          <a:xfrm>
            <a:off x="2838048" y="1890724"/>
            <a:ext cx="556021" cy="642513"/>
          </a:xfrm>
          <a:prstGeom prst="rect">
            <a:avLst/>
          </a:prstGeom>
        </p:spPr>
      </p:pic>
      <p:pic>
        <p:nvPicPr>
          <p:cNvPr id="39" name="Bild 38"/>
          <p:cNvPicPr>
            <a:picLocks noChangeAspect="1"/>
          </p:cNvPicPr>
          <p:nvPr/>
        </p:nvPicPr>
        <p:blipFill>
          <a:blip r:embed="rId5"/>
          <a:stretch>
            <a:fillRect/>
          </a:stretch>
        </p:blipFill>
        <p:spPr>
          <a:xfrm>
            <a:off x="2808315" y="1090623"/>
            <a:ext cx="574566" cy="520700"/>
          </a:xfrm>
          <a:prstGeom prst="rect">
            <a:avLst/>
          </a:prstGeom>
        </p:spPr>
      </p:pic>
      <p:sp>
        <p:nvSpPr>
          <p:cNvPr id="54" name="Rechteck 53"/>
          <p:cNvSpPr/>
          <p:nvPr/>
        </p:nvSpPr>
        <p:spPr>
          <a:xfrm>
            <a:off x="2686859" y="1659891"/>
            <a:ext cx="810433" cy="230832"/>
          </a:xfrm>
          <a:prstGeom prst="rect">
            <a:avLst/>
          </a:prstGeom>
        </p:spPr>
        <p:txBody>
          <a:bodyPr wrap="square">
            <a:spAutoFit/>
          </a:bodyPr>
          <a:lstStyle/>
          <a:p>
            <a:r>
              <a:rPr lang="de-DE" sz="900" dirty="0" err="1">
                <a:latin typeface="+mj-lt"/>
                <a:cs typeface="Chalkduster"/>
              </a:rPr>
              <a:t>ka</a:t>
            </a:r>
            <a:r>
              <a:rPr lang="de-DE" sz="900" dirty="0">
                <a:latin typeface="+mj-lt"/>
                <a:cs typeface="Chalkduster"/>
              </a:rPr>
              <a:t> „</a:t>
            </a:r>
            <a:r>
              <a:rPr lang="de-DE" sz="900" dirty="0" err="1">
                <a:latin typeface="+mj-lt"/>
                <a:cs typeface="Chalkduster"/>
              </a:rPr>
              <a:t>Musi</a:t>
            </a:r>
            <a:r>
              <a:rPr lang="de-DE" sz="900" dirty="0">
                <a:latin typeface="+mj-lt"/>
                <a:cs typeface="Chalkduster"/>
              </a:rPr>
              <a:t>“</a:t>
            </a:r>
            <a:endParaRPr lang="de-DE" sz="900" dirty="0">
              <a:latin typeface="+mj-lt"/>
            </a:endParaRPr>
          </a:p>
        </p:txBody>
      </p:sp>
      <p:sp>
        <p:nvSpPr>
          <p:cNvPr id="63" name="Rechteck 62"/>
          <p:cNvSpPr/>
          <p:nvPr/>
        </p:nvSpPr>
        <p:spPr>
          <a:xfrm>
            <a:off x="2655922" y="859791"/>
            <a:ext cx="910586" cy="230832"/>
          </a:xfrm>
          <a:prstGeom prst="rect">
            <a:avLst/>
          </a:prstGeom>
        </p:spPr>
        <p:txBody>
          <a:bodyPr wrap="square">
            <a:spAutoFit/>
          </a:bodyPr>
          <a:lstStyle/>
          <a:p>
            <a:r>
              <a:rPr lang="de-DE" sz="900" dirty="0">
                <a:latin typeface="+mj-lt"/>
                <a:cs typeface="Chalkduster"/>
              </a:rPr>
              <a:t>Ohne Geld</a:t>
            </a:r>
            <a:endParaRPr lang="de-DE" sz="900" dirty="0">
              <a:latin typeface="+mj-lt"/>
            </a:endParaRPr>
          </a:p>
        </p:txBody>
      </p:sp>
      <p:sp>
        <p:nvSpPr>
          <p:cNvPr id="64" name="Textfeld 63"/>
          <p:cNvSpPr txBox="1"/>
          <p:nvPr/>
        </p:nvSpPr>
        <p:spPr>
          <a:xfrm>
            <a:off x="2108201" y="2664775"/>
            <a:ext cx="1739897" cy="200055"/>
          </a:xfrm>
          <a:prstGeom prst="rect">
            <a:avLst/>
          </a:prstGeom>
          <a:noFill/>
        </p:spPr>
        <p:txBody>
          <a:bodyPr wrap="square" rtlCol="0">
            <a:spAutoFit/>
          </a:bodyPr>
          <a:lstStyle/>
          <a:p>
            <a:pPr algn="r"/>
            <a:r>
              <a:rPr lang="de-DE" sz="700" dirty="0">
                <a:latin typeface="+mj-lt"/>
              </a:rPr>
              <a:t>Passivseite (Mittelherkunft = Finanzierung)</a:t>
            </a:r>
          </a:p>
        </p:txBody>
      </p:sp>
      <p:sp>
        <p:nvSpPr>
          <p:cNvPr id="69" name="Textfeld 68"/>
          <p:cNvSpPr txBox="1"/>
          <p:nvPr/>
        </p:nvSpPr>
        <p:spPr>
          <a:xfrm>
            <a:off x="2843765" y="3192220"/>
            <a:ext cx="856549" cy="646331"/>
          </a:xfrm>
          <a:prstGeom prst="rect">
            <a:avLst/>
          </a:prstGeom>
          <a:noFill/>
        </p:spPr>
        <p:txBody>
          <a:bodyPr wrap="square" rtlCol="0">
            <a:spAutoFit/>
          </a:bodyPr>
          <a:lstStyle/>
          <a:p>
            <a:r>
              <a:rPr lang="de-DE" sz="600" dirty="0">
                <a:latin typeface="+mj-lt"/>
              </a:rPr>
              <a:t>Kapitalstruktur:</a:t>
            </a:r>
          </a:p>
          <a:p>
            <a:r>
              <a:rPr lang="de-DE" sz="600" dirty="0">
                <a:latin typeface="+mj-lt"/>
              </a:rPr>
              <a:t>Je mehr Eigenkapital </a:t>
            </a:r>
          </a:p>
          <a:p>
            <a:r>
              <a:rPr lang="de-DE" sz="600" dirty="0">
                <a:latin typeface="+mj-lt"/>
              </a:rPr>
              <a:t>(Risiko – oder Haftungskapital)</a:t>
            </a:r>
          </a:p>
          <a:p>
            <a:r>
              <a:rPr lang="de-DE" sz="600" dirty="0">
                <a:latin typeface="+mj-lt"/>
              </a:rPr>
              <a:t>desto großer die Stabilität</a:t>
            </a:r>
          </a:p>
        </p:txBody>
      </p:sp>
      <p:graphicFrame>
        <p:nvGraphicFramePr>
          <p:cNvPr id="3" name="Tabelle 2"/>
          <p:cNvGraphicFramePr>
            <a:graphicFrameLocks noGrp="1"/>
          </p:cNvGraphicFramePr>
          <p:nvPr/>
        </p:nvGraphicFramePr>
        <p:xfrm>
          <a:off x="1554673" y="3848985"/>
          <a:ext cx="2238687" cy="796280"/>
        </p:xfrm>
        <a:graphic>
          <a:graphicData uri="http://schemas.openxmlformats.org/drawingml/2006/table">
            <a:tbl>
              <a:tblPr/>
              <a:tblGrid>
                <a:gridCol w="591628">
                  <a:extLst>
                    <a:ext uri="{9D8B030D-6E8A-4147-A177-3AD203B41FA5}">
                      <a16:colId xmlns:a16="http://schemas.microsoft.com/office/drawing/2014/main" val="20000"/>
                    </a:ext>
                  </a:extLst>
                </a:gridCol>
                <a:gridCol w="801184">
                  <a:extLst>
                    <a:ext uri="{9D8B030D-6E8A-4147-A177-3AD203B41FA5}">
                      <a16:colId xmlns:a16="http://schemas.microsoft.com/office/drawing/2014/main" val="20001"/>
                    </a:ext>
                  </a:extLst>
                </a:gridCol>
                <a:gridCol w="845875">
                  <a:extLst>
                    <a:ext uri="{9D8B030D-6E8A-4147-A177-3AD203B41FA5}">
                      <a16:colId xmlns:a16="http://schemas.microsoft.com/office/drawing/2014/main" val="20002"/>
                    </a:ext>
                  </a:extLst>
                </a:gridCol>
              </a:tblGrid>
              <a:tr h="134935">
                <a:tc gridSpan="3">
                  <a:txBody>
                    <a:bodyPr/>
                    <a:lstStyle/>
                    <a:p>
                      <a:pPr algn="l" fontAlgn="b"/>
                      <a:r>
                        <a:rPr lang="de-DE" sz="800" b="1" i="0" u="none" strike="noStrike" dirty="0">
                          <a:solidFill>
                            <a:srgbClr val="000000"/>
                          </a:solidFill>
                          <a:effectLst/>
                          <a:latin typeface="Calibri"/>
                        </a:rPr>
                        <a:t>Überblick der Finanzierungsformen</a:t>
                      </a:r>
                    </a:p>
                  </a:txBody>
                  <a:tcPr marL="12700" marR="12700" marT="1270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34935">
                <a:tc gridSpan="3">
                  <a:txBody>
                    <a:bodyPr/>
                    <a:lstStyle/>
                    <a:p>
                      <a:pPr algn="l" fontAlgn="b"/>
                      <a:r>
                        <a:rPr lang="de-DE" sz="800" b="1" i="0" u="none" strike="noStrike" dirty="0">
                          <a:solidFill>
                            <a:srgbClr val="000000"/>
                          </a:solidFill>
                          <a:effectLst/>
                          <a:latin typeface="Calibri"/>
                        </a:rPr>
                        <a:t>nach 1) Rechtsstellung und 2) Herkunft</a:t>
                      </a:r>
                    </a:p>
                  </a:txBody>
                  <a:tcPr marL="12700" marR="12700" marT="1270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34935">
                <a:tc>
                  <a:txBody>
                    <a:bodyPr/>
                    <a:lstStyle/>
                    <a:p>
                      <a:pPr algn="l" fontAlgn="b"/>
                      <a:r>
                        <a:rPr lang="de-DE" sz="600" b="0" i="0" u="none" strike="noStrike" dirty="0" err="1">
                          <a:solidFill>
                            <a:srgbClr val="000000"/>
                          </a:solidFill>
                          <a:effectLst/>
                          <a:latin typeface="Calibri"/>
                        </a:rPr>
                        <a:t>Herk</a:t>
                      </a:r>
                      <a:r>
                        <a:rPr lang="de-DE" sz="600" b="0" i="0" u="none" strike="noStrike" dirty="0">
                          <a:solidFill>
                            <a:srgbClr val="000000"/>
                          </a:solidFill>
                          <a:effectLst/>
                          <a:latin typeface="Wingdings"/>
                          <a:ea typeface="Wingdings"/>
                          <a:cs typeface="Wingdings"/>
                          <a:sym typeface="Wingdings"/>
                        </a:rPr>
                        <a:t></a:t>
                      </a:r>
                      <a:r>
                        <a:rPr lang="de-DE" sz="600" b="0" i="0" u="none" strike="noStrike" kern="1200" dirty="0">
                          <a:solidFill>
                            <a:srgbClr val="000000"/>
                          </a:solidFill>
                          <a:effectLst/>
                          <a:latin typeface="Calibri"/>
                          <a:ea typeface="+mn-ea"/>
                          <a:cs typeface="+mn-cs"/>
                          <a:sym typeface="Wingdings"/>
                        </a:rPr>
                        <a:t> Recht</a:t>
                      </a:r>
                      <a:r>
                        <a:rPr lang="de-DE" sz="600" b="0" i="0" u="none" strike="noStrike" kern="1200" dirty="0">
                          <a:solidFill>
                            <a:srgbClr val="000000"/>
                          </a:solidFill>
                          <a:effectLst/>
                          <a:latin typeface="Wingdings"/>
                          <a:ea typeface="Wingdings"/>
                          <a:cs typeface="Wingdings"/>
                          <a:sym typeface="Wingdings"/>
                        </a:rPr>
                        <a:t></a:t>
                      </a:r>
                      <a:endParaRPr lang="de-DE" sz="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de-DE" sz="800" b="0" i="0" u="none" strike="noStrike">
                          <a:solidFill>
                            <a:srgbClr val="000000"/>
                          </a:solidFill>
                          <a:effectLst/>
                          <a:latin typeface="Calibri"/>
                        </a:rPr>
                        <a:t>Eigen</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de-DE" sz="800" b="0" i="0" u="none" strike="noStrike">
                          <a:solidFill>
                            <a:srgbClr val="000000"/>
                          </a:solidFill>
                          <a:effectLst/>
                          <a:latin typeface="Calibri"/>
                        </a:rPr>
                        <a:t>Fremd</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extLst>
                  <a:ext uri="{0D108BD9-81ED-4DB2-BD59-A6C34878D82A}">
                    <a16:rowId xmlns:a16="http://schemas.microsoft.com/office/drawing/2014/main" val="10002"/>
                  </a:ext>
                </a:extLst>
              </a:tr>
              <a:tr h="13493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800" b="0" i="0" u="none" strike="noStrike" dirty="0">
                          <a:solidFill>
                            <a:srgbClr val="000000"/>
                          </a:solidFill>
                          <a:effectLst/>
                          <a:latin typeface="Calibri"/>
                        </a:rPr>
                        <a:t>Innen </a:t>
                      </a:r>
                      <a:r>
                        <a:rPr lang="de-DE" sz="800" b="0" i="0" u="none" strike="noStrike" dirty="0">
                          <a:solidFill>
                            <a:srgbClr val="FF0000"/>
                          </a:solidFill>
                          <a:effectLst/>
                          <a:latin typeface="Wingdings"/>
                          <a:ea typeface="Wingdings"/>
                          <a:cs typeface="Wingdings"/>
                          <a:sym typeface="Wingdings"/>
                        </a:rPr>
                        <a:t></a:t>
                      </a:r>
                      <a:endParaRPr lang="de-DE" sz="800" b="0" i="0" u="none" strike="noStrike" kern="1200" dirty="0">
                        <a:solidFill>
                          <a:srgbClr val="FF0000"/>
                        </a:solidFill>
                        <a:effectLst/>
                        <a:latin typeface="+mn-lt"/>
                        <a:ea typeface="+mn-ea"/>
                        <a:cs typeface="+mn-cs"/>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de-DE" sz="800" b="0" i="0" u="none" strike="noStrike" dirty="0">
                          <a:solidFill>
                            <a:srgbClr val="000000"/>
                          </a:solidFill>
                          <a:effectLst/>
                          <a:latin typeface="Calibri"/>
                        </a:rPr>
                        <a:t>Gewinn, Cash Flow</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800" b="0" i="0" u="none" strike="noStrike" dirty="0">
                          <a:solidFill>
                            <a:srgbClr val="000000"/>
                          </a:solidFill>
                          <a:effectLst/>
                          <a:latin typeface="Calibri"/>
                        </a:rPr>
                        <a:t>Rückstellung</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93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800" b="0" i="0" u="none" strike="noStrike" dirty="0">
                          <a:solidFill>
                            <a:srgbClr val="000000"/>
                          </a:solidFill>
                          <a:effectLst/>
                          <a:latin typeface="Calibri"/>
                        </a:rPr>
                        <a:t>Außen </a:t>
                      </a:r>
                      <a:r>
                        <a:rPr lang="de-DE" sz="800" b="0" i="0" u="none" strike="noStrike" dirty="0">
                          <a:solidFill>
                            <a:srgbClr val="000000"/>
                          </a:solidFill>
                          <a:effectLst/>
                          <a:latin typeface="Wingdings"/>
                          <a:ea typeface="Wingdings"/>
                          <a:cs typeface="Wingdings"/>
                          <a:sym typeface="Wingdings"/>
                        </a:rPr>
                        <a:t></a:t>
                      </a:r>
                      <a:endParaRPr lang="de-DE" sz="800" b="0" i="0" u="none" strike="noStrike" kern="1200" dirty="0">
                        <a:solidFill>
                          <a:srgbClr val="000000"/>
                        </a:solidFill>
                        <a:effectLst/>
                        <a:latin typeface="+mn-lt"/>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l" fontAlgn="b"/>
                      <a:r>
                        <a:rPr lang="de-DE" sz="800" b="0" i="0" u="none" strike="noStrike" dirty="0">
                          <a:solidFill>
                            <a:srgbClr val="000000"/>
                          </a:solidFill>
                          <a:effectLst/>
                          <a:latin typeface="Calibri"/>
                        </a:rPr>
                        <a:t>Grundkapital</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800" b="0" i="0" u="none" strike="noStrike" dirty="0">
                          <a:solidFill>
                            <a:srgbClr val="000000"/>
                          </a:solidFill>
                          <a:effectLst/>
                          <a:latin typeface="Calibri"/>
                        </a:rPr>
                        <a:t>Kredit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sp>
        <p:nvSpPr>
          <p:cNvPr id="9" name="Rechteck 8"/>
          <p:cNvSpPr/>
          <p:nvPr/>
        </p:nvSpPr>
        <p:spPr>
          <a:xfrm>
            <a:off x="1574049" y="3848986"/>
            <a:ext cx="2219310" cy="7539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1574049" y="2675641"/>
            <a:ext cx="2219310" cy="11629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2171700" y="2891084"/>
            <a:ext cx="595278" cy="698722"/>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6"/>
          <a:stretch>
            <a:fillRect/>
          </a:stretch>
        </p:blipFill>
        <p:spPr>
          <a:xfrm>
            <a:off x="5477959" y="5369889"/>
            <a:ext cx="1849923" cy="1459938"/>
          </a:xfrm>
          <a:prstGeom prst="rect">
            <a:avLst/>
          </a:prstGeom>
          <a:ln>
            <a:solidFill>
              <a:schemeClr val="tx1"/>
            </a:solidFill>
          </a:ln>
        </p:spPr>
      </p:pic>
      <p:pic>
        <p:nvPicPr>
          <p:cNvPr id="13" name="Bild 12"/>
          <p:cNvPicPr>
            <a:picLocks noChangeAspect="1"/>
          </p:cNvPicPr>
          <p:nvPr/>
        </p:nvPicPr>
        <p:blipFill>
          <a:blip r:embed="rId7"/>
          <a:stretch>
            <a:fillRect/>
          </a:stretch>
        </p:blipFill>
        <p:spPr>
          <a:xfrm>
            <a:off x="2877184" y="5387276"/>
            <a:ext cx="2596561" cy="1448570"/>
          </a:xfrm>
          <a:prstGeom prst="rect">
            <a:avLst/>
          </a:prstGeom>
          <a:ln>
            <a:solidFill>
              <a:schemeClr val="tx1"/>
            </a:solidFill>
          </a:ln>
        </p:spPr>
      </p:pic>
      <p:sp>
        <p:nvSpPr>
          <p:cNvPr id="14" name="Rechteck 13"/>
          <p:cNvSpPr/>
          <p:nvPr/>
        </p:nvSpPr>
        <p:spPr>
          <a:xfrm>
            <a:off x="1549401" y="638598"/>
            <a:ext cx="2243959" cy="204908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6" name="Tabelle 15"/>
          <p:cNvGraphicFramePr>
            <a:graphicFrameLocks noGrp="1"/>
          </p:cNvGraphicFramePr>
          <p:nvPr/>
        </p:nvGraphicFramePr>
        <p:xfrm>
          <a:off x="1574353" y="5193485"/>
          <a:ext cx="1233962" cy="1585870"/>
        </p:xfrm>
        <a:graphic>
          <a:graphicData uri="http://schemas.openxmlformats.org/drawingml/2006/table">
            <a:tbl>
              <a:tblPr/>
              <a:tblGrid>
                <a:gridCol w="1233962">
                  <a:extLst>
                    <a:ext uri="{9D8B030D-6E8A-4147-A177-3AD203B41FA5}">
                      <a16:colId xmlns:a16="http://schemas.microsoft.com/office/drawing/2014/main" val="20000"/>
                    </a:ext>
                  </a:extLst>
                </a:gridCol>
              </a:tblGrid>
              <a:tr h="144039">
                <a:tc>
                  <a:txBody>
                    <a:bodyPr/>
                    <a:lstStyle/>
                    <a:p>
                      <a:pPr algn="l" fontAlgn="b"/>
                      <a:r>
                        <a:rPr lang="de-DE" sz="800" b="1" i="0" u="none" strike="noStrike" dirty="0">
                          <a:solidFill>
                            <a:srgbClr val="000000"/>
                          </a:solidFill>
                          <a:effectLst/>
                          <a:latin typeface="Calibri"/>
                        </a:rPr>
                        <a:t>Ablauf Kreditgespräch</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40325">
                <a:tc>
                  <a:txBody>
                    <a:bodyPr/>
                    <a:lstStyle/>
                    <a:p>
                      <a:pPr algn="l" fontAlgn="b"/>
                      <a:r>
                        <a:rPr lang="de-DE" sz="700" b="0" i="0" u="none" strike="noStrike" dirty="0">
                          <a:solidFill>
                            <a:srgbClr val="000000"/>
                          </a:solidFill>
                          <a:effectLst/>
                          <a:latin typeface="Calibri"/>
                        </a:rPr>
                        <a:t>bei</a:t>
                      </a:r>
                      <a:r>
                        <a:rPr lang="de-DE" sz="700" b="0" i="0" u="none" strike="noStrike" baseline="0" dirty="0">
                          <a:solidFill>
                            <a:srgbClr val="000000"/>
                          </a:solidFill>
                          <a:effectLst/>
                          <a:latin typeface="Calibri"/>
                        </a:rPr>
                        <a:t> einer Bank...</a:t>
                      </a:r>
                      <a:endParaRPr lang="de-DE" sz="7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40325">
                <a:tc>
                  <a:txBody>
                    <a:bodyPr/>
                    <a:lstStyle/>
                    <a:p>
                      <a:pPr algn="l" fontAlgn="b"/>
                      <a:r>
                        <a:rPr lang="de-DE" sz="700" b="0" i="0" u="none" strike="noStrike" dirty="0">
                          <a:solidFill>
                            <a:srgbClr val="000000"/>
                          </a:solidFill>
                          <a:effectLst/>
                          <a:latin typeface="Calibri"/>
                        </a:rPr>
                        <a:t>1 Finanzbedarf ermitteln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02"/>
                  </a:ext>
                </a:extLst>
              </a:tr>
              <a:tr h="117447">
                <a:tc>
                  <a:txBody>
                    <a:bodyPr/>
                    <a:lstStyle/>
                    <a:p>
                      <a:pPr algn="l" fontAlgn="b"/>
                      <a:endParaRPr lang="de-DE" sz="7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0">
                <a:tc>
                  <a:txBody>
                    <a:bodyPr/>
                    <a:lstStyle/>
                    <a:p>
                      <a:pPr algn="l" fontAlgn="b"/>
                      <a:r>
                        <a:rPr lang="de-DE" sz="700" b="0" i="0" u="none" strike="noStrike" dirty="0">
                          <a:solidFill>
                            <a:srgbClr val="000000"/>
                          </a:solidFill>
                          <a:effectLst/>
                          <a:latin typeface="Calibri"/>
                        </a:rPr>
                        <a:t>2 Finanzplan erstellen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04"/>
                  </a:ext>
                </a:extLst>
              </a:tr>
              <a:tr h="117447">
                <a:tc>
                  <a:txBody>
                    <a:bodyPr/>
                    <a:lstStyle/>
                    <a:p>
                      <a:pPr algn="l" fontAlgn="b"/>
                      <a:endParaRPr lang="de-DE" sz="7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40325">
                <a:tc>
                  <a:txBody>
                    <a:bodyPr/>
                    <a:lstStyle/>
                    <a:p>
                      <a:pPr algn="l" fontAlgn="b"/>
                      <a:r>
                        <a:rPr lang="de-DE" sz="700" b="0" i="0" u="none" strike="noStrike" dirty="0">
                          <a:solidFill>
                            <a:srgbClr val="000000"/>
                          </a:solidFill>
                          <a:effectLst/>
                          <a:latin typeface="Calibri"/>
                        </a:rPr>
                        <a:t>3 Angebote einholen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06"/>
                  </a:ext>
                </a:extLst>
              </a:tr>
              <a:tr h="140325">
                <a:tc>
                  <a:txBody>
                    <a:bodyPr/>
                    <a:lstStyle/>
                    <a:p>
                      <a:pPr algn="l" fontAlgn="b"/>
                      <a:r>
                        <a:rPr lang="de-DE" sz="700" b="0" i="0" u="none" strike="noStrike" dirty="0">
                          <a:solidFill>
                            <a:srgbClr val="000000"/>
                          </a:solidFill>
                          <a:effectLst/>
                          <a:latin typeface="Calibri"/>
                        </a:rPr>
                        <a:t>und vergleichen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07"/>
                  </a:ext>
                </a:extLst>
              </a:tr>
              <a:tr h="122361">
                <a:tc>
                  <a:txBody>
                    <a:bodyPr/>
                    <a:lstStyle/>
                    <a:p>
                      <a:pPr algn="l" fontAlgn="b"/>
                      <a:endParaRPr lang="de-DE" sz="7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40325">
                <a:tc>
                  <a:txBody>
                    <a:bodyPr/>
                    <a:lstStyle/>
                    <a:p>
                      <a:pPr algn="l" fontAlgn="b"/>
                      <a:r>
                        <a:rPr lang="de-DE" sz="700" b="0" i="0" u="none" strike="noStrike" dirty="0">
                          <a:solidFill>
                            <a:srgbClr val="000000"/>
                          </a:solidFill>
                          <a:effectLst/>
                          <a:latin typeface="Calibri"/>
                        </a:rPr>
                        <a:t>4 Kreditprüfung bestehen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09"/>
                  </a:ext>
                </a:extLst>
              </a:tr>
              <a:tr h="117447">
                <a:tc>
                  <a:txBody>
                    <a:bodyPr/>
                    <a:lstStyle/>
                    <a:p>
                      <a:pPr algn="l" fontAlgn="b"/>
                      <a:r>
                        <a:rPr lang="de-DE" sz="700" b="0" i="0" u="none" strike="noStrike" dirty="0">
                          <a:solidFill>
                            <a:srgbClr val="000000"/>
                          </a:solidFill>
                          <a:effectLst/>
                          <a:latin typeface="Calibri"/>
                        </a:rPr>
                        <a:t> (U-Kennzahlen:</a:t>
                      </a:r>
                      <a:r>
                        <a:rPr lang="de-DE" sz="700" b="0" i="0" u="none" strike="noStrike" baseline="0" dirty="0">
                          <a:solidFill>
                            <a:srgbClr val="000000"/>
                          </a:solidFill>
                          <a:effectLst/>
                          <a:latin typeface="Calibri"/>
                        </a:rPr>
                        <a:t> Bilanzanalyse)</a:t>
                      </a:r>
                      <a:endParaRPr lang="de-DE" sz="7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40325">
                <a:tc>
                  <a:txBody>
                    <a:bodyPr/>
                    <a:lstStyle/>
                    <a:p>
                      <a:pPr algn="l" fontAlgn="b"/>
                      <a:r>
                        <a:rPr lang="de-DE" sz="700" b="0" i="0" u="none" strike="noStrike" dirty="0">
                          <a:solidFill>
                            <a:srgbClr val="000000"/>
                          </a:solidFill>
                          <a:effectLst/>
                          <a:latin typeface="Calibri"/>
                        </a:rPr>
                        <a:t>5 Kreditvertrag  unterzeichnen</a:t>
                      </a:r>
                    </a:p>
                  </a:txBody>
                  <a:tcPr marL="12700" marR="12700" marT="12700" marB="0" anchor="b">
                    <a:lnL>
                      <a:noFill/>
                    </a:lnL>
                    <a:lnR>
                      <a:noFill/>
                    </a:lnR>
                    <a:lnT>
                      <a:noFill/>
                    </a:lnT>
                    <a:lnB>
                      <a:noFill/>
                    </a:lnB>
                    <a:solidFill>
                      <a:srgbClr val="EBF1DE"/>
                    </a:solidFill>
                  </a:tcPr>
                </a:tc>
                <a:extLst>
                  <a:ext uri="{0D108BD9-81ED-4DB2-BD59-A6C34878D82A}">
                    <a16:rowId xmlns:a16="http://schemas.microsoft.com/office/drawing/2014/main" val="10011"/>
                  </a:ext>
                </a:extLst>
              </a:tr>
            </a:tbl>
          </a:graphicData>
        </a:graphic>
      </p:graphicFrame>
      <p:sp>
        <p:nvSpPr>
          <p:cNvPr id="33" name="Textfeld 32"/>
          <p:cNvSpPr txBox="1"/>
          <p:nvPr/>
        </p:nvSpPr>
        <p:spPr>
          <a:xfrm>
            <a:off x="1540933" y="4626189"/>
            <a:ext cx="1309667" cy="430887"/>
          </a:xfrm>
          <a:prstGeom prst="rect">
            <a:avLst/>
          </a:prstGeom>
          <a:noFill/>
        </p:spPr>
        <p:txBody>
          <a:bodyPr wrap="none" rtlCol="0">
            <a:spAutoFit/>
          </a:bodyPr>
          <a:lstStyle/>
          <a:p>
            <a:r>
              <a:rPr lang="de-DE" sz="1100" b="1" dirty="0">
                <a:latin typeface="+mj-lt"/>
                <a:cs typeface="Chalkduster"/>
              </a:rPr>
              <a:t>3) Abläufe: Kredit / </a:t>
            </a:r>
          </a:p>
          <a:p>
            <a:r>
              <a:rPr lang="de-DE" sz="1100" b="1" dirty="0">
                <a:latin typeface="+mj-lt"/>
                <a:cs typeface="Chalkduster"/>
              </a:rPr>
              <a:t>Leasing / Factoring</a:t>
            </a:r>
          </a:p>
        </p:txBody>
      </p:sp>
      <p:cxnSp>
        <p:nvCxnSpPr>
          <p:cNvPr id="8" name="Gerade Verbindung mit Pfeil 7"/>
          <p:cNvCxnSpPr/>
          <p:nvPr/>
        </p:nvCxnSpPr>
        <p:spPr>
          <a:xfrm>
            <a:off x="2648758" y="5435600"/>
            <a:ext cx="0" cy="1270000"/>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pic>
        <p:nvPicPr>
          <p:cNvPr id="11" name="Bild 10"/>
          <p:cNvPicPr>
            <a:picLocks noChangeAspect="1"/>
          </p:cNvPicPr>
          <p:nvPr/>
        </p:nvPicPr>
        <p:blipFill>
          <a:blip r:embed="rId8"/>
          <a:stretch>
            <a:fillRect/>
          </a:stretch>
        </p:blipFill>
        <p:spPr>
          <a:xfrm>
            <a:off x="5473745" y="4653201"/>
            <a:ext cx="1849923" cy="708675"/>
          </a:xfrm>
          <a:prstGeom prst="rect">
            <a:avLst/>
          </a:prstGeom>
          <a:ln>
            <a:solidFill>
              <a:schemeClr val="tx1"/>
            </a:solidFill>
          </a:ln>
        </p:spPr>
      </p:pic>
      <p:sp>
        <p:nvSpPr>
          <p:cNvPr id="40" name="Textfeld 39"/>
          <p:cNvSpPr txBox="1"/>
          <p:nvPr/>
        </p:nvSpPr>
        <p:spPr>
          <a:xfrm>
            <a:off x="5463823" y="4615101"/>
            <a:ext cx="1711651" cy="246221"/>
          </a:xfrm>
          <a:prstGeom prst="rect">
            <a:avLst/>
          </a:prstGeom>
          <a:noFill/>
        </p:spPr>
        <p:txBody>
          <a:bodyPr wrap="none" rtlCol="0">
            <a:spAutoFit/>
          </a:bodyPr>
          <a:lstStyle/>
          <a:p>
            <a:r>
              <a:rPr lang="de-DE" sz="1000" dirty="0"/>
              <a:t>Struktur Darlehen vs. Anleihe</a:t>
            </a:r>
          </a:p>
        </p:txBody>
      </p:sp>
      <p:pic>
        <p:nvPicPr>
          <p:cNvPr id="19" name="Bild 18"/>
          <p:cNvPicPr>
            <a:picLocks noChangeAspect="1"/>
          </p:cNvPicPr>
          <p:nvPr/>
        </p:nvPicPr>
        <p:blipFill>
          <a:blip r:embed="rId9"/>
          <a:stretch>
            <a:fillRect/>
          </a:stretch>
        </p:blipFill>
        <p:spPr>
          <a:xfrm>
            <a:off x="2877184" y="4653201"/>
            <a:ext cx="2583817" cy="708675"/>
          </a:xfrm>
          <a:prstGeom prst="rect">
            <a:avLst/>
          </a:prstGeom>
          <a:ln>
            <a:solidFill>
              <a:schemeClr val="tx1"/>
            </a:solidFill>
          </a:ln>
        </p:spPr>
      </p:pic>
      <p:sp>
        <p:nvSpPr>
          <p:cNvPr id="41" name="Textfeld 40"/>
          <p:cNvSpPr txBox="1"/>
          <p:nvPr/>
        </p:nvSpPr>
        <p:spPr>
          <a:xfrm>
            <a:off x="3395691" y="4615101"/>
            <a:ext cx="1690800" cy="246221"/>
          </a:xfrm>
          <a:prstGeom prst="rect">
            <a:avLst/>
          </a:prstGeom>
          <a:noFill/>
        </p:spPr>
        <p:txBody>
          <a:bodyPr wrap="none" rtlCol="0">
            <a:spAutoFit/>
          </a:bodyPr>
          <a:lstStyle/>
          <a:p>
            <a:r>
              <a:rPr lang="de-DE" sz="1000" dirty="0"/>
              <a:t>Struktur Kontokorrentkredit</a:t>
            </a:r>
          </a:p>
        </p:txBody>
      </p:sp>
      <p:graphicFrame>
        <p:nvGraphicFramePr>
          <p:cNvPr id="2" name="Tabelle 1"/>
          <p:cNvGraphicFramePr>
            <a:graphicFrameLocks noGrp="1"/>
          </p:cNvGraphicFramePr>
          <p:nvPr/>
        </p:nvGraphicFramePr>
        <p:xfrm>
          <a:off x="3898901" y="638606"/>
          <a:ext cx="6769099" cy="3978931"/>
        </p:xfrm>
        <a:graphic>
          <a:graphicData uri="http://schemas.openxmlformats.org/drawingml/2006/table">
            <a:tbl>
              <a:tblPr/>
              <a:tblGrid>
                <a:gridCol w="1327565">
                  <a:extLst>
                    <a:ext uri="{9D8B030D-6E8A-4147-A177-3AD203B41FA5}">
                      <a16:colId xmlns:a16="http://schemas.microsoft.com/office/drawing/2014/main" val="20000"/>
                    </a:ext>
                  </a:extLst>
                </a:gridCol>
                <a:gridCol w="657434">
                  <a:extLst>
                    <a:ext uri="{9D8B030D-6E8A-4147-A177-3AD203B41FA5}">
                      <a16:colId xmlns:a16="http://schemas.microsoft.com/office/drawing/2014/main" val="20001"/>
                    </a:ext>
                  </a:extLst>
                </a:gridCol>
                <a:gridCol w="657434">
                  <a:extLst>
                    <a:ext uri="{9D8B030D-6E8A-4147-A177-3AD203B41FA5}">
                      <a16:colId xmlns:a16="http://schemas.microsoft.com/office/drawing/2014/main" val="20002"/>
                    </a:ext>
                  </a:extLst>
                </a:gridCol>
                <a:gridCol w="519867">
                  <a:extLst>
                    <a:ext uri="{9D8B030D-6E8A-4147-A177-3AD203B41FA5}">
                      <a16:colId xmlns:a16="http://schemas.microsoft.com/office/drawing/2014/main" val="20003"/>
                    </a:ext>
                  </a:extLst>
                </a:gridCol>
                <a:gridCol w="567267">
                  <a:extLst>
                    <a:ext uri="{9D8B030D-6E8A-4147-A177-3AD203B41FA5}">
                      <a16:colId xmlns:a16="http://schemas.microsoft.com/office/drawing/2014/main" val="20004"/>
                    </a:ext>
                  </a:extLst>
                </a:gridCol>
                <a:gridCol w="1633633">
                  <a:extLst>
                    <a:ext uri="{9D8B030D-6E8A-4147-A177-3AD203B41FA5}">
                      <a16:colId xmlns:a16="http://schemas.microsoft.com/office/drawing/2014/main" val="20005"/>
                    </a:ext>
                  </a:extLst>
                </a:gridCol>
                <a:gridCol w="1405899">
                  <a:extLst>
                    <a:ext uri="{9D8B030D-6E8A-4147-A177-3AD203B41FA5}">
                      <a16:colId xmlns:a16="http://schemas.microsoft.com/office/drawing/2014/main" val="20006"/>
                    </a:ext>
                  </a:extLst>
                </a:gridCol>
              </a:tblGrid>
              <a:tr h="112501">
                <a:tc rowSpan="3">
                  <a:txBody>
                    <a:bodyPr/>
                    <a:lstStyle/>
                    <a:p>
                      <a:pPr algn="l" fontAlgn="ctr"/>
                      <a:r>
                        <a:rPr lang="de-DE" sz="800" b="1" i="0" u="none" strike="noStrike" dirty="0">
                          <a:solidFill>
                            <a:srgbClr val="000000"/>
                          </a:solidFill>
                          <a:effectLst/>
                          <a:latin typeface="Calibri"/>
                        </a:rPr>
                        <a:t>Finanzierungsform</a:t>
                      </a:r>
                    </a:p>
                    <a:p>
                      <a:pPr algn="l" fontAlgn="ctr"/>
                      <a:r>
                        <a:rPr lang="de-DE" sz="800" b="1" i="0" u="none" strike="noStrike" dirty="0">
                          <a:solidFill>
                            <a:srgbClr val="000000"/>
                          </a:solidFill>
                          <a:effectLst/>
                          <a:latin typeface="Calibri"/>
                        </a:rPr>
                        <a:t>Form</a:t>
                      </a:r>
                      <a:r>
                        <a:rPr lang="de-DE" sz="800" b="1" i="0" u="none" strike="noStrike" baseline="0" dirty="0">
                          <a:solidFill>
                            <a:srgbClr val="000000"/>
                          </a:solidFill>
                          <a:effectLst/>
                          <a:latin typeface="Calibri"/>
                        </a:rPr>
                        <a:t> für Untern. </a:t>
                      </a:r>
                      <a:r>
                        <a:rPr lang="de-DE" sz="800" b="1" i="0" u="none" strike="noStrike" baseline="0" dirty="0" err="1">
                          <a:solidFill>
                            <a:srgbClr val="000000"/>
                          </a:solidFill>
                          <a:effectLst/>
                          <a:latin typeface="Calibri"/>
                        </a:rPr>
                        <a:t>u</a:t>
                      </a:r>
                      <a:r>
                        <a:rPr lang="de-DE" sz="800" b="1" i="0" u="none" strike="noStrike" baseline="0" dirty="0">
                          <a:solidFill>
                            <a:srgbClr val="000000"/>
                          </a:solidFill>
                          <a:effectLst/>
                          <a:latin typeface="Calibri"/>
                        </a:rPr>
                        <a:t>/o Private</a:t>
                      </a:r>
                      <a:endParaRPr lang="de-DE" sz="800" b="1"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26B"/>
                    </a:solidFill>
                  </a:tcPr>
                </a:tc>
                <a:tc rowSpan="3">
                  <a:txBody>
                    <a:bodyPr/>
                    <a:lstStyle/>
                    <a:p>
                      <a:pPr algn="l" fontAlgn="ctr"/>
                      <a:r>
                        <a:rPr lang="de-DE" sz="800" b="1" i="0" u="none" strike="noStrike" dirty="0">
                          <a:solidFill>
                            <a:srgbClr val="000000"/>
                          </a:solidFill>
                          <a:effectLst/>
                          <a:latin typeface="Calibri"/>
                        </a:rPr>
                        <a:t>Wann</a:t>
                      </a:r>
                    </a:p>
                    <a:p>
                      <a:pPr algn="l" fontAlgn="ctr"/>
                      <a:r>
                        <a:rPr lang="de-DE" sz="800" b="1" i="0" u="none" strike="noStrike" dirty="0">
                          <a:solidFill>
                            <a:srgbClr val="000000"/>
                          </a:solidFill>
                          <a:effectLst/>
                          <a:latin typeface="Calibri"/>
                        </a:rPr>
                        <a:t>welche</a:t>
                      </a:r>
                      <a:r>
                        <a:rPr lang="de-DE" sz="800" b="1" i="0" u="none" strike="noStrike" baseline="0" dirty="0">
                          <a:solidFill>
                            <a:srgbClr val="000000"/>
                          </a:solidFill>
                          <a:effectLst/>
                          <a:latin typeface="Calibri"/>
                        </a:rPr>
                        <a:t> Phase</a:t>
                      </a:r>
                      <a:endParaRPr lang="de-DE" sz="800" b="1"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26B"/>
                    </a:solidFill>
                  </a:tcPr>
                </a:tc>
                <a:tc>
                  <a:txBody>
                    <a:bodyPr/>
                    <a:lstStyle/>
                    <a:p>
                      <a:pPr algn="l" fontAlgn="ctr"/>
                      <a:r>
                        <a:rPr lang="de-DE" sz="700" b="1" i="0" u="none" strike="noStrike">
                          <a:solidFill>
                            <a:srgbClr val="000000"/>
                          </a:solidFill>
                          <a:effectLst/>
                          <a:latin typeface="Calibri"/>
                        </a:rPr>
                        <a:t>Rechtsstellung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D26B"/>
                    </a:solidFill>
                  </a:tcPr>
                </a:tc>
                <a:tc>
                  <a:txBody>
                    <a:bodyPr/>
                    <a:lstStyle/>
                    <a:p>
                      <a:pPr algn="l" fontAlgn="ctr"/>
                      <a:r>
                        <a:rPr lang="de-DE" sz="700" b="1" i="0" u="none" strike="noStrike" dirty="0">
                          <a:solidFill>
                            <a:srgbClr val="000000"/>
                          </a:solidFill>
                          <a:effectLst/>
                          <a:latin typeface="Calibri"/>
                        </a:rPr>
                        <a:t>Herkunft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D26B"/>
                    </a:solidFill>
                  </a:tcPr>
                </a:tc>
                <a:tc rowSpan="3">
                  <a:txBody>
                    <a:bodyPr/>
                    <a:lstStyle/>
                    <a:p>
                      <a:pPr algn="l" fontAlgn="ctr"/>
                      <a:r>
                        <a:rPr lang="de-DE" sz="800" b="1" i="0" u="none" strike="noStrike" dirty="0">
                          <a:solidFill>
                            <a:srgbClr val="000000"/>
                          </a:solidFill>
                          <a:effectLst/>
                          <a:latin typeface="Calibri"/>
                        </a:rPr>
                        <a:t>Frist </a:t>
                      </a:r>
                      <a:r>
                        <a:rPr lang="de-DE" sz="700" b="1" i="0" u="none" strike="noStrike" dirty="0">
                          <a:solidFill>
                            <a:srgbClr val="000000"/>
                          </a:solidFill>
                          <a:effectLst/>
                          <a:latin typeface="Calibri"/>
                        </a:rPr>
                        <a:t>(</a:t>
                      </a:r>
                      <a:r>
                        <a:rPr lang="de-DE" sz="700" b="1" i="0" u="none" strike="noStrike" dirty="0" err="1">
                          <a:solidFill>
                            <a:srgbClr val="000000"/>
                          </a:solidFill>
                          <a:effectLst/>
                          <a:latin typeface="Calibri"/>
                        </a:rPr>
                        <a:t>k</a:t>
                      </a:r>
                      <a:r>
                        <a:rPr lang="de-DE" sz="700" b="1" i="0" u="none" strike="noStrike" dirty="0">
                          <a:solidFill>
                            <a:srgbClr val="000000"/>
                          </a:solidFill>
                          <a:effectLst/>
                          <a:latin typeface="Calibri"/>
                        </a:rPr>
                        <a:t> &lt; 1J,</a:t>
                      </a:r>
                    </a:p>
                    <a:p>
                      <a:pPr algn="l" fontAlgn="ctr"/>
                      <a:r>
                        <a:rPr lang="de-DE" sz="800" b="1" i="0" u="none" strike="noStrike" dirty="0">
                          <a:solidFill>
                            <a:srgbClr val="000000"/>
                          </a:solidFill>
                          <a:effectLst/>
                          <a:latin typeface="Calibri"/>
                        </a:rPr>
                        <a:t>m</a:t>
                      </a:r>
                      <a:r>
                        <a:rPr lang="de-DE" sz="700" b="1" i="0" u="none" strike="noStrike" dirty="0">
                          <a:solidFill>
                            <a:srgbClr val="000000"/>
                          </a:solidFill>
                          <a:effectLst/>
                          <a:latin typeface="Calibri"/>
                        </a:rPr>
                        <a:t> &lt;</a:t>
                      </a:r>
                      <a:r>
                        <a:rPr lang="de-DE" sz="700" b="1" i="0" u="none" strike="noStrike" baseline="0" dirty="0">
                          <a:solidFill>
                            <a:srgbClr val="000000"/>
                          </a:solidFill>
                          <a:effectLst/>
                          <a:latin typeface="Calibri"/>
                        </a:rPr>
                        <a:t> 5, l&gt;5J)</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26B"/>
                    </a:solidFill>
                  </a:tcPr>
                </a:tc>
                <a:tc rowSpan="3">
                  <a:txBody>
                    <a:bodyPr/>
                    <a:lstStyle/>
                    <a:p>
                      <a:pPr algn="l" fontAlgn="ctr"/>
                      <a:r>
                        <a:rPr lang="de-DE" sz="800" b="1" i="0" u="none" strike="noStrike" dirty="0">
                          <a:solidFill>
                            <a:srgbClr val="000000"/>
                          </a:solidFill>
                          <a:effectLst/>
                          <a:latin typeface="Calibri"/>
                        </a:rPr>
                        <a:t>+ (Vorteile)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26B"/>
                    </a:solidFill>
                  </a:tcPr>
                </a:tc>
                <a:tc rowSpan="3">
                  <a:txBody>
                    <a:bodyPr/>
                    <a:lstStyle/>
                    <a:p>
                      <a:pPr algn="l" fontAlgn="ctr"/>
                      <a:r>
                        <a:rPr lang="de-DE" sz="800" b="1" i="0" u="none" strike="noStrike">
                          <a:solidFill>
                            <a:srgbClr val="000000"/>
                          </a:solidFill>
                          <a:effectLst/>
                          <a:latin typeface="Calibri"/>
                        </a:rPr>
                        <a:t>- (Nachteile)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D26B"/>
                    </a:solidFill>
                  </a:tcPr>
                </a:tc>
                <a:extLst>
                  <a:ext uri="{0D108BD9-81ED-4DB2-BD59-A6C34878D82A}">
                    <a16:rowId xmlns:a16="http://schemas.microsoft.com/office/drawing/2014/main" val="10000"/>
                  </a:ext>
                </a:extLst>
              </a:tr>
              <a:tr h="124978">
                <a:tc vMerge="1">
                  <a:txBody>
                    <a:bodyPr/>
                    <a:lstStyle/>
                    <a:p>
                      <a:endParaRPr lang="de-DE"/>
                    </a:p>
                  </a:txBody>
                  <a:tcPr/>
                </a:tc>
                <a:tc vMerge="1">
                  <a:txBody>
                    <a:bodyPr/>
                    <a:lstStyle/>
                    <a:p>
                      <a:endParaRPr lang="de-DE"/>
                    </a:p>
                  </a:txBody>
                  <a:tcPr/>
                </a:tc>
                <a:tc>
                  <a:txBody>
                    <a:bodyPr/>
                    <a:lstStyle/>
                    <a:p>
                      <a:pPr algn="l" fontAlgn="ctr"/>
                      <a:r>
                        <a:rPr lang="de-DE" sz="800" b="1" i="0" u="none" strike="noStrike">
                          <a:solidFill>
                            <a:srgbClr val="000000"/>
                          </a:solidFill>
                          <a:effectLst/>
                          <a:latin typeface="Calibri"/>
                        </a:rPr>
                        <a:t>Kapitalgeber</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D26B"/>
                    </a:solidFill>
                  </a:tcPr>
                </a:tc>
                <a:tc>
                  <a:txBody>
                    <a:bodyPr/>
                    <a:lstStyle/>
                    <a:p>
                      <a:pPr algn="l" fontAlgn="ctr"/>
                      <a:r>
                        <a:rPr lang="de-DE" sz="800" b="1" i="0" u="none" strike="noStrike" dirty="0">
                          <a:solidFill>
                            <a:srgbClr val="000000"/>
                          </a:solidFill>
                          <a:effectLst/>
                          <a:latin typeface="Calibri"/>
                        </a:rPr>
                        <a:t>innen </a:t>
                      </a:r>
                      <a:r>
                        <a:rPr lang="de-DE" sz="800" b="1" i="0" u="none" strike="noStrike" dirty="0">
                          <a:solidFill>
                            <a:srgbClr val="FF0000"/>
                          </a:solidFill>
                          <a:effectLst/>
                          <a:latin typeface="Wingdings"/>
                        </a:rPr>
                        <a:t>¤</a:t>
                      </a:r>
                      <a:endParaRPr lang="de-DE" sz="800" b="1"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D26B"/>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r h="117898">
                <a:tc vMerge="1">
                  <a:txBody>
                    <a:bodyPr/>
                    <a:lstStyle/>
                    <a:p>
                      <a:endParaRPr lang="de-DE"/>
                    </a:p>
                  </a:txBody>
                  <a:tcPr/>
                </a:tc>
                <a:tc vMerge="1">
                  <a:txBody>
                    <a:bodyPr/>
                    <a:lstStyle/>
                    <a:p>
                      <a:endParaRPr lang="de-DE"/>
                    </a:p>
                  </a:txBody>
                  <a:tcPr/>
                </a:tc>
                <a:tc>
                  <a:txBody>
                    <a:bodyPr/>
                    <a:lstStyle/>
                    <a:p>
                      <a:pPr algn="l" fontAlgn="ctr"/>
                      <a:r>
                        <a:rPr lang="sk-SK" sz="700" b="0" i="0" u="none" strike="noStrike" dirty="0">
                          <a:solidFill>
                            <a:srgbClr val="000000"/>
                          </a:solidFill>
                          <a:effectLst/>
                          <a:latin typeface="Calibri"/>
                        </a:rPr>
                        <a: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D26B"/>
                    </a:solidFill>
                  </a:tcPr>
                </a:tc>
                <a:tc>
                  <a:txBody>
                    <a:bodyPr/>
                    <a:lstStyle/>
                    <a:p>
                      <a:pPr algn="l" fontAlgn="ctr"/>
                      <a:r>
                        <a:rPr lang="de-DE" sz="700" b="1" i="0" u="none" strike="noStrike" dirty="0">
                          <a:solidFill>
                            <a:srgbClr val="000000"/>
                          </a:solidFill>
                          <a:effectLst/>
                          <a:latin typeface="Calibri"/>
                        </a:rPr>
                        <a:t>außen </a:t>
                      </a:r>
                      <a:r>
                        <a:rPr lang="de-DE" sz="700" b="1" i="0" u="none" strike="noStrike" dirty="0">
                          <a:solidFill>
                            <a:srgbClr val="000000"/>
                          </a:solidFill>
                          <a:effectLst/>
                          <a:latin typeface="Wingdings"/>
                        </a:rPr>
                        <a:t>¢</a:t>
                      </a:r>
                      <a:endParaRPr lang="de-DE" sz="700" b="1"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D26B"/>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112501">
                <a:tc gridSpan="7">
                  <a:txBody>
                    <a:bodyPr/>
                    <a:lstStyle/>
                    <a:p>
                      <a:pPr algn="l" fontAlgn="ctr"/>
                      <a:r>
                        <a:rPr lang="de-DE" sz="700" b="1" i="0" u="none" strike="noStrike" dirty="0">
                          <a:solidFill>
                            <a:srgbClr val="000000"/>
                          </a:solidFill>
                          <a:effectLst/>
                          <a:latin typeface="Calibri"/>
                        </a:rPr>
                        <a:t>alle Unternehmen (ggf. Private)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112501">
                <a:tc>
                  <a:txBody>
                    <a:bodyPr/>
                    <a:lstStyle/>
                    <a:p>
                      <a:pPr algn="l" fontAlgn="ctr"/>
                      <a:r>
                        <a:rPr lang="de-DE" sz="700" b="0" i="0" u="none" strike="noStrike">
                          <a:solidFill>
                            <a:srgbClr val="000000"/>
                          </a:solidFill>
                          <a:effectLst/>
                          <a:latin typeface="Calibri"/>
                        </a:rPr>
                        <a:t>Eigenmittel (U)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Gründung, Krise,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EK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langfristig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unbefristet, Sicherheit, keine Zinsen,</a:t>
                      </a:r>
                      <a:r>
                        <a:rPr lang="de-DE" sz="600" b="0" i="0" u="none" strike="noStrike" baseline="0" dirty="0">
                          <a:solidFill>
                            <a:srgbClr val="000000"/>
                          </a:solidFill>
                          <a:effectLst/>
                          <a:latin typeface="Calibri"/>
                        </a:rPr>
                        <a:t> </a:t>
                      </a:r>
                      <a:r>
                        <a:rPr lang="de-DE" sz="600" b="0" i="0" u="none" strike="noStrike" baseline="0" dirty="0" err="1">
                          <a:solidFill>
                            <a:srgbClr val="000000"/>
                          </a:solidFill>
                          <a:effectLst/>
                          <a:latin typeface="Calibri"/>
                        </a:rPr>
                        <a:t>Unabhängigkt</a:t>
                      </a: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höheres Risiko, Kap.bindung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2501">
                <a:tc>
                  <a:txBody>
                    <a:bodyPr/>
                    <a:lstStyle/>
                    <a:p>
                      <a:pPr algn="l" fontAlgn="ctr"/>
                      <a:r>
                        <a:rPr lang="de-DE" sz="700" b="0" i="0" u="none" strike="noStrike">
                          <a:solidFill>
                            <a:srgbClr val="000000"/>
                          </a:solidFill>
                          <a:effectLst/>
                          <a:latin typeface="Calibri"/>
                        </a:rPr>
                        <a:t>Fördermittel (P+U)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de-DE" sz="700" b="0" i="0" u="none" strike="noStrike">
                          <a:solidFill>
                            <a:srgbClr val="000000"/>
                          </a:solidFill>
                          <a:effectLst/>
                          <a:latin typeface="Calibri"/>
                        </a:rPr>
                        <a:t>Gründung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700" b="0" i="0" u="none" strike="noStrike">
                          <a:solidFill>
                            <a:srgbClr val="000000"/>
                          </a:solidFill>
                          <a:effectLst/>
                          <a:latin typeface="Calibri"/>
                        </a:rPr>
                        <a:t>EK w. nicht rückzb. sonst FK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700" b="0" i="0" u="none" strike="noStrike" dirty="0">
                          <a:solidFill>
                            <a:srgbClr val="000000"/>
                          </a:solidFill>
                          <a:effectLst/>
                          <a:latin typeface="Calibri"/>
                        </a:rPr>
                        <a:t>l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Müssen </a:t>
                      </a:r>
                      <a:r>
                        <a:rPr lang="de-DE" sz="600" b="0" i="0" u="none" strike="noStrike" dirty="0" err="1">
                          <a:solidFill>
                            <a:srgbClr val="000000"/>
                          </a:solidFill>
                          <a:effectLst/>
                          <a:latin typeface="Calibri"/>
                        </a:rPr>
                        <a:t>tw</a:t>
                      </a:r>
                      <a:r>
                        <a:rPr lang="de-DE" sz="600" b="0" i="0" u="none" strike="noStrike" dirty="0">
                          <a:solidFill>
                            <a:srgbClr val="000000"/>
                          </a:solidFill>
                          <a:effectLst/>
                          <a:latin typeface="Calibri"/>
                        </a:rPr>
                        <a:t>. Nicht zurückbezahlt werden, Haftungen können übernommen werden, Teilung</a:t>
                      </a:r>
                      <a:r>
                        <a:rPr lang="de-DE" sz="600" b="0" i="0" u="none" strike="noStrike" baseline="0" dirty="0">
                          <a:solidFill>
                            <a:srgbClr val="000000"/>
                          </a:solidFill>
                          <a:effectLst/>
                          <a:latin typeface="Calibri"/>
                        </a:rPr>
                        <a:t> Risiko, </a:t>
                      </a: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a:solidFill>
                            <a:srgbClr val="000000"/>
                          </a:solidFill>
                          <a:effectLst/>
                          <a:latin typeface="Calibri"/>
                        </a:rPr>
                        <a:t>Bürokratie, strenge Auflagen,</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2501">
                <a:tc>
                  <a:txBody>
                    <a:bodyPr/>
                    <a:lstStyle/>
                    <a:p>
                      <a:pPr algn="l" fontAlgn="ctr"/>
                      <a:r>
                        <a:rPr lang="de-DE" sz="700" b="0" i="0" u="none" strike="noStrike">
                          <a:solidFill>
                            <a:srgbClr val="000000"/>
                          </a:solidFill>
                          <a:effectLst/>
                          <a:latin typeface="Calibri"/>
                        </a:rPr>
                        <a:t>  priv. z.B. Beihilfen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16744">
                <a:tc>
                  <a:txBody>
                    <a:bodyPr/>
                    <a:lstStyle/>
                    <a:p>
                      <a:pPr algn="l" fontAlgn="ctr"/>
                      <a:r>
                        <a:rPr lang="de-DE" sz="700" b="0" i="0" u="none" strike="noStrike">
                          <a:solidFill>
                            <a:srgbClr val="000000"/>
                          </a:solidFill>
                          <a:effectLst/>
                          <a:latin typeface="Calibri"/>
                        </a:rPr>
                        <a:t>Crowd Funding (U)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Gründung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r-IN" sz="700" b="0" i="0" u="none" strike="noStrike">
                          <a:solidFill>
                            <a:srgbClr val="000000"/>
                          </a:solidFill>
                          <a:effectLst/>
                          <a:latin typeface="Calibri"/>
                        </a:rPr>
                        <a:t>EK (ev. FK)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l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Kundenbindung, </a:t>
                      </a:r>
                    </a:p>
                    <a:p>
                      <a:pPr algn="l" fontAlgn="ctr"/>
                      <a:r>
                        <a:rPr lang="de-DE" sz="600" b="0" i="0" u="none" strike="noStrike" dirty="0">
                          <a:solidFill>
                            <a:srgbClr val="000000"/>
                          </a:solidFill>
                          <a:effectLst/>
                          <a:latin typeface="Calibri"/>
                        </a:rPr>
                        <a:t>wenig Mitsprache einzelner </a:t>
                      </a:r>
                      <a:r>
                        <a:rPr lang="de-DE" sz="600" b="0" i="0" u="none" strike="noStrike" dirty="0" err="1">
                          <a:solidFill>
                            <a:srgbClr val="000000"/>
                          </a:solidFill>
                          <a:effectLst/>
                          <a:latin typeface="Calibri"/>
                        </a:rPr>
                        <a:t>Invest</a:t>
                      </a:r>
                      <a:r>
                        <a:rPr lang="de-DE" sz="600" b="0" i="0" u="none" strike="noStrike" dirty="0">
                          <a:solidFill>
                            <a:srgbClr val="000000"/>
                          </a:solidFill>
                          <a:effectLst/>
                          <a:latin typeface="Calibri"/>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Informationspflicht, Kosten der Betreuung</a:t>
                      </a:r>
                    </a:p>
                    <a:p>
                      <a:pPr algn="l" fontAlgn="ctr"/>
                      <a:r>
                        <a:rPr lang="de-DE" sz="600" b="0" i="0" u="none" strike="noStrike" dirty="0">
                          <a:solidFill>
                            <a:srgbClr val="000000"/>
                          </a:solidFill>
                          <a:effectLst/>
                          <a:latin typeface="Calibri"/>
                        </a:rPr>
                        <a:t>Für Investoren: Risiko,</a:t>
                      </a:r>
                      <a:r>
                        <a:rPr lang="de-DE" sz="600" b="0" i="0" u="none" strike="noStrike" baseline="0" dirty="0">
                          <a:solidFill>
                            <a:srgbClr val="000000"/>
                          </a:solidFill>
                          <a:effectLst/>
                          <a:latin typeface="Calibri"/>
                        </a:rPr>
                        <a:t> wenig Mitsprache</a:t>
                      </a: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2501">
                <a:tc rowSpan="2">
                  <a:txBody>
                    <a:bodyPr/>
                    <a:lstStyle/>
                    <a:p>
                      <a:pPr algn="l" fontAlgn="ctr"/>
                      <a:r>
                        <a:rPr lang="de-DE" sz="700" b="0" i="0" u="none" strike="noStrike" dirty="0">
                          <a:solidFill>
                            <a:srgbClr val="000000"/>
                          </a:solidFill>
                          <a:effectLst/>
                          <a:latin typeface="Calibri"/>
                        </a:rPr>
                        <a:t>Risikokapital (U): private</a:t>
                      </a:r>
                      <a:r>
                        <a:rPr lang="de-DE" sz="700" b="0" i="0" u="none" strike="noStrike" baseline="0" dirty="0">
                          <a:solidFill>
                            <a:srgbClr val="000000"/>
                          </a:solidFill>
                          <a:effectLst/>
                          <a:latin typeface="Calibri"/>
                        </a:rPr>
                        <a:t> Equity</a:t>
                      </a:r>
                      <a:r>
                        <a:rPr lang="de-DE" sz="700" b="0" i="0" u="none" strike="noStrike" dirty="0">
                          <a:solidFill>
                            <a:srgbClr val="000000"/>
                          </a:solidFill>
                          <a:effectLst/>
                          <a:latin typeface="Calibri"/>
                        </a:rPr>
                        <a:t> Business Angel</a:t>
                      </a:r>
                      <a:r>
                        <a:rPr lang="de-DE" sz="700" b="0" i="0" u="none" strike="noStrike" baseline="0" dirty="0">
                          <a:solidFill>
                            <a:srgbClr val="000000"/>
                          </a:solidFill>
                          <a:effectLst/>
                          <a:latin typeface="Calibri"/>
                        </a:rPr>
                        <a:t> /</a:t>
                      </a:r>
                      <a:r>
                        <a:rPr lang="de-DE" sz="700" b="0" i="0" u="none" strike="noStrike" dirty="0">
                          <a:solidFill>
                            <a:srgbClr val="000000"/>
                          </a:solidFill>
                          <a:effectLst/>
                          <a:latin typeface="Calibri"/>
                        </a:rPr>
                        <a:t> Venture Capital</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700" b="0" i="0" u="none" strike="noStrike">
                          <a:solidFill>
                            <a:srgbClr val="000000"/>
                          </a:solidFill>
                          <a:effectLst/>
                          <a:latin typeface="Calibri"/>
                        </a:rPr>
                        <a:t>Gründung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außerbörsliche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rowSpan="2">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700" b="0" i="0" u="none" strike="noStrike" dirty="0">
                          <a:solidFill>
                            <a:srgbClr val="000000"/>
                          </a:solidFill>
                          <a:effectLst/>
                          <a:latin typeface="Calibri"/>
                        </a:rPr>
                        <a:t>mittel bis</a:t>
                      </a:r>
                      <a:r>
                        <a:rPr lang="de-DE" sz="700" b="0" i="0" u="none" strike="noStrike" baseline="0" dirty="0">
                          <a:solidFill>
                            <a:srgbClr val="000000"/>
                          </a:solidFill>
                          <a:effectLst/>
                          <a:latin typeface="Calibri"/>
                        </a:rPr>
                        <a:t> langfristig</a:t>
                      </a:r>
                      <a:r>
                        <a:rPr lang="de-DE" sz="700" b="0" i="0" u="none" strike="noStrike" dirty="0">
                          <a:solidFill>
                            <a:srgbClr val="000000"/>
                          </a:solidFill>
                          <a:effectLst/>
                          <a:latin typeface="Calibri"/>
                        </a:rPr>
                        <a: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Geld und </a:t>
                      </a:r>
                      <a:r>
                        <a:rPr lang="de-DE" sz="600" b="0" i="0" u="none" strike="noStrike" dirty="0" err="1">
                          <a:solidFill>
                            <a:srgbClr val="000000"/>
                          </a:solidFill>
                          <a:effectLst/>
                          <a:latin typeface="Calibri"/>
                        </a:rPr>
                        <a:t>Know</a:t>
                      </a:r>
                      <a:r>
                        <a:rPr lang="de-DE" sz="600" b="0" i="0" u="none" strike="noStrike" dirty="0">
                          <a:solidFill>
                            <a:srgbClr val="000000"/>
                          </a:solidFill>
                          <a:effectLst/>
                          <a:latin typeface="Calibri"/>
                        </a:rPr>
                        <a:t> </a:t>
                      </a:r>
                      <a:r>
                        <a:rPr lang="de-DE" sz="600" b="0" i="0" u="none" strike="noStrike" dirty="0" err="1">
                          <a:solidFill>
                            <a:srgbClr val="000000"/>
                          </a:solidFill>
                          <a:effectLst/>
                          <a:latin typeface="Calibri"/>
                        </a:rPr>
                        <a:t>how</a:t>
                      </a:r>
                      <a:r>
                        <a:rPr lang="de-DE" sz="600" b="0" i="0" u="none" strike="noStrike" dirty="0">
                          <a:solidFill>
                            <a:srgbClr val="000000"/>
                          </a:solidFill>
                          <a:effectLst/>
                          <a:latin typeface="Calibri"/>
                        </a:rPr>
                        <a:t>, Netzwerk, </a:t>
                      </a:r>
                    </a:p>
                    <a:p>
                      <a:pPr algn="l" fontAlgn="ctr"/>
                      <a:r>
                        <a:rPr lang="de-DE" sz="600" b="0" i="0" u="none" strike="noStrike" dirty="0">
                          <a:solidFill>
                            <a:srgbClr val="000000"/>
                          </a:solidFill>
                          <a:effectLst/>
                          <a:latin typeface="Calibri"/>
                        </a:rPr>
                        <a:t>Verbesserte Finanzierungsstruktur</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Umfang u. Qualität untersch., </a:t>
                      </a:r>
                    </a:p>
                    <a:p>
                      <a:pPr algn="l" fontAlgn="ctr"/>
                      <a:r>
                        <a:rPr lang="de-DE" sz="600" b="0" i="0" u="none" strike="noStrike" dirty="0">
                          <a:solidFill>
                            <a:srgbClr val="000000"/>
                          </a:solidFill>
                          <a:effectLst/>
                          <a:latin typeface="Calibri"/>
                        </a:rPr>
                        <a:t>Abgabe von Einfluss</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744">
                <a:tc vMerge="1">
                  <a:txBody>
                    <a:bodyPr/>
                    <a:lstStyle/>
                    <a:p>
                      <a:endParaRPr lang="de-DE"/>
                    </a:p>
                  </a:txBody>
                  <a:tcPr/>
                </a:tc>
                <a:tc vMerge="1">
                  <a:txBody>
                    <a:bodyPr/>
                    <a:lstStyle/>
                    <a:p>
                      <a:endParaRPr lang="de-DE"/>
                    </a:p>
                  </a:txBody>
                  <a:tcPr/>
                </a:tc>
                <a:tc>
                  <a:txBody>
                    <a:bodyPr/>
                    <a:lstStyle/>
                    <a:p>
                      <a:pPr algn="l" fontAlgn="ctr"/>
                      <a:r>
                        <a:rPr lang="de-DE" sz="700" b="0" i="0" u="none" strike="noStrike">
                          <a:solidFill>
                            <a:srgbClr val="000000"/>
                          </a:solidFill>
                          <a:effectLst/>
                          <a:latin typeface="Calibri"/>
                        </a:rPr>
                        <a:t>Beteiligung (EK, FK)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9"/>
                  </a:ext>
                </a:extLst>
              </a:tr>
              <a:tr h="216744">
                <a:tc>
                  <a:txBody>
                    <a:bodyPr/>
                    <a:lstStyle/>
                    <a:p>
                      <a:pPr algn="l" fontAlgn="ctr"/>
                      <a:r>
                        <a:rPr lang="de-DE" sz="700" b="0" i="0" u="none" strike="noStrike" dirty="0">
                          <a:solidFill>
                            <a:srgbClr val="000000"/>
                          </a:solidFill>
                          <a:effectLst/>
                          <a:latin typeface="Calibri"/>
                        </a:rPr>
                        <a:t>erwirtschaftete Gewinne, </a:t>
                      </a:r>
                    </a:p>
                    <a:p>
                      <a:pPr algn="l" fontAlgn="ctr"/>
                      <a:r>
                        <a:rPr lang="de-DE" sz="700" b="0" i="0" u="none" strike="noStrike" dirty="0">
                          <a:solidFill>
                            <a:srgbClr val="000000"/>
                          </a:solidFill>
                          <a:effectLst/>
                          <a:latin typeface="Calibri"/>
                        </a:rPr>
                        <a:t>Cash Fl. (U)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Wachst, Reife,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r-IN" sz="700" b="0" i="0" u="none" strike="noStrike">
                          <a:solidFill>
                            <a:srgbClr val="000000"/>
                          </a:solidFill>
                          <a:effectLst/>
                          <a:latin typeface="Calibri"/>
                        </a:rPr>
                        <a:t>EK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de-DE" sz="700" b="0" i="0" u="none" strike="noStrike">
                          <a:solidFill>
                            <a:srgbClr val="FF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kurzfristig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Steigerung Eigenkapitalquote </a:t>
                      </a:r>
                    </a:p>
                    <a:p>
                      <a:pPr algn="l" fontAlgn="ctr"/>
                      <a:r>
                        <a:rPr lang="de-DE" sz="600" b="0" i="0" u="none" strike="noStrike" dirty="0">
                          <a:solidFill>
                            <a:srgbClr val="000000"/>
                          </a:solidFill>
                          <a:effectLst/>
                          <a:latin typeface="Calibri"/>
                        </a:rPr>
                        <a:t>Unabhängigkeit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Widerstand Investoren,</a:t>
                      </a:r>
                      <a:r>
                        <a:rPr lang="de-DE" sz="600" b="0" i="0" u="none" strike="noStrike" baseline="0" dirty="0">
                          <a:solidFill>
                            <a:srgbClr val="000000"/>
                          </a:solidFill>
                          <a:effectLst/>
                          <a:latin typeface="Calibri"/>
                        </a:rPr>
                        <a:t> weil Gewinnausschüttung an sie sinkt</a:t>
                      </a: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2501">
                <a:tc>
                  <a:txBody>
                    <a:bodyPr/>
                    <a:lstStyle/>
                    <a:p>
                      <a:pPr algn="l" fontAlgn="ctr"/>
                      <a:r>
                        <a:rPr lang="de-DE" sz="700" b="0" i="0" u="none" strike="noStrike" dirty="0">
                          <a:solidFill>
                            <a:srgbClr val="000000"/>
                          </a:solidFill>
                          <a:effectLst/>
                          <a:latin typeface="Calibri"/>
                        </a:rPr>
                        <a:t>Kreditfinanzierung (P+U)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de-DE" sz="700" b="0" i="0" u="none" strike="noStrike">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fi-FI" sz="700" b="0" i="0" u="none" strike="noStrike">
                          <a:solidFill>
                            <a:srgbClr val="000000"/>
                          </a:solidFill>
                          <a:effectLst/>
                          <a:latin typeface="Calibri"/>
                        </a:rPr>
                        <a:t>FK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2">
                  <a:txBody>
                    <a:bodyPr/>
                    <a:lstStyle/>
                    <a:p>
                      <a:pPr algn="ctr" fontAlgn="ctr"/>
                      <a:r>
                        <a:rPr lang="de-DE" sz="700" b="0" i="0" u="none" strike="noStrike">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a-DK" sz="700" b="0" i="0" u="none" strike="noStrike" dirty="0" err="1">
                          <a:solidFill>
                            <a:srgbClr val="000000"/>
                          </a:solidFill>
                          <a:effectLst/>
                          <a:latin typeface="Calibri"/>
                        </a:rPr>
                        <a:t>k,m,l</a:t>
                      </a:r>
                      <a:endParaRPr lang="da-DK"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Häufigste Finanzierungsform, Verfügbarkeit, Einfach, keine Mitspracherechte für Kreditgeber</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Begrenzt, Abhängigkeit, kostet Zinsen und Nebenkosten, scheint in der Bilanz auf</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12501">
                <a:tc>
                  <a:txBody>
                    <a:bodyPr/>
                    <a:lstStyle/>
                    <a:p>
                      <a:pPr algn="l" fontAlgn="ctr"/>
                      <a:r>
                        <a:rPr lang="de-DE" sz="700" b="0" i="0" u="none" strike="noStrike" dirty="0">
                          <a:solidFill>
                            <a:srgbClr val="000000"/>
                          </a:solidFill>
                          <a:effectLst/>
                          <a:latin typeface="Calibri"/>
                        </a:rPr>
                        <a:t> (z.B. für einen Kauf &gt; Eigentum)</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2"/>
                  </a:ext>
                </a:extLst>
              </a:tr>
              <a:tr h="210012">
                <a:tc>
                  <a:txBody>
                    <a:bodyPr/>
                    <a:lstStyle/>
                    <a:p>
                      <a:pPr algn="l" fontAlgn="ctr"/>
                      <a:r>
                        <a:rPr lang="de-DE" sz="700" b="0" i="0" u="none" strike="noStrike" dirty="0">
                          <a:solidFill>
                            <a:srgbClr val="000000"/>
                          </a:solidFill>
                          <a:effectLst/>
                          <a:latin typeface="Calibri"/>
                        </a:rPr>
                        <a:t>Leasing /Mietkauf &gt;</a:t>
                      </a:r>
                      <a:r>
                        <a:rPr lang="de-DE" sz="700" b="0" i="0" u="none" strike="noStrike" baseline="0" dirty="0">
                          <a:solidFill>
                            <a:srgbClr val="000000"/>
                          </a:solidFill>
                          <a:effectLst/>
                          <a:latin typeface="Calibri"/>
                        </a:rPr>
                        <a:t> Nutzung</a:t>
                      </a:r>
                      <a:endParaRPr lang="de-DE" sz="700" b="0" i="0" u="none" strike="noStrike" dirty="0">
                        <a:solidFill>
                          <a:srgbClr val="000000"/>
                        </a:solidFill>
                        <a:effectLst/>
                        <a:latin typeface="Calibri"/>
                      </a:endParaRPr>
                    </a:p>
                    <a:p>
                      <a:pPr algn="l" fontAlgn="ctr"/>
                      <a:r>
                        <a:rPr lang="de-DE" sz="700" b="0" i="0" u="none" strike="noStrike" dirty="0">
                          <a:solidFill>
                            <a:srgbClr val="000000"/>
                          </a:solidFill>
                          <a:effectLst/>
                          <a:latin typeface="Calibri"/>
                        </a:rPr>
                        <a:t>(P+U),</a:t>
                      </a:r>
                      <a:r>
                        <a:rPr lang="de-DE" sz="700" b="0" i="0" u="none" strike="noStrike" baseline="0" dirty="0">
                          <a:solidFill>
                            <a:srgbClr val="000000"/>
                          </a:solidFill>
                          <a:effectLst/>
                          <a:latin typeface="Calibri"/>
                        </a:rPr>
                        <a:t> Vereinbarung zw.. 3 Parteien</a:t>
                      </a:r>
                      <a:endParaRPr lang="de-DE"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de-DE" sz="700" b="0" i="0" u="none" strike="noStrike">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mr-IN" sz="700" b="0" i="0" u="none" strike="noStrike">
                          <a:solidFill>
                            <a:srgbClr val="000000"/>
                          </a:solidFill>
                          <a:effectLst/>
                          <a:latin typeface="Calibri"/>
                        </a:rPr>
                        <a:t>FK (G&amp;V)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2">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a-DK" sz="700" b="0" i="0" u="none" strike="noStrike" dirty="0" err="1">
                          <a:solidFill>
                            <a:srgbClr val="000000"/>
                          </a:solidFill>
                          <a:effectLst/>
                          <a:latin typeface="Calibri"/>
                        </a:rPr>
                        <a:t>k,m,l</a:t>
                      </a:r>
                      <a:endParaRPr lang="da-DK"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Steuervorteile (</a:t>
                      </a:r>
                      <a:r>
                        <a:rPr lang="de-DE" sz="600" b="0" i="0" u="none" strike="noStrike" dirty="0" err="1">
                          <a:solidFill>
                            <a:srgbClr val="000000"/>
                          </a:solidFill>
                          <a:effectLst/>
                          <a:latin typeface="Calibri"/>
                        </a:rPr>
                        <a:t>Ust</a:t>
                      </a:r>
                      <a:r>
                        <a:rPr lang="de-DE" sz="600" b="0" i="0" u="none" strike="noStrike" dirty="0">
                          <a:solidFill>
                            <a:srgbClr val="000000"/>
                          </a:solidFill>
                          <a:effectLst/>
                          <a:latin typeface="Calibri"/>
                        </a:rPr>
                        <a:t> auf Rate nicht auf Kaufpreis), scheint nicht in der Bilanz auf</a:t>
                      </a:r>
                    </a:p>
                    <a:p>
                      <a:pPr algn="l" fontAlgn="ctr"/>
                      <a:r>
                        <a:rPr lang="de-DE" sz="600" b="0" i="0" u="none" strike="noStrike" dirty="0">
                          <a:solidFill>
                            <a:srgbClr val="000000"/>
                          </a:solidFill>
                          <a:effectLst/>
                          <a:latin typeface="Calibri"/>
                        </a:rPr>
                        <a:t>keine zus. Sicherheit notwendig)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600" b="0" i="0" u="none" strike="noStrike" dirty="0">
                          <a:solidFill>
                            <a:srgbClr val="000000"/>
                          </a:solidFill>
                          <a:effectLst/>
                          <a:latin typeface="Calibri"/>
                        </a:rPr>
                        <a:t>kein Eigentumserwerb, </a:t>
                      </a:r>
                    </a:p>
                    <a:p>
                      <a:pPr algn="l" fontAlgn="ctr"/>
                      <a:r>
                        <a:rPr lang="de-DE" sz="600" b="0" i="0" u="none" strike="noStrike" dirty="0">
                          <a:solidFill>
                            <a:srgbClr val="000000"/>
                          </a:solidFill>
                          <a:effectLst/>
                          <a:latin typeface="Calibri"/>
                        </a:rPr>
                        <a:t>komplexe Verträge, Vertrag</a:t>
                      </a:r>
                      <a:r>
                        <a:rPr lang="de-DE" sz="600" b="0" i="0" u="none" strike="noStrike" baseline="0" dirty="0">
                          <a:solidFill>
                            <a:srgbClr val="000000"/>
                          </a:solidFill>
                          <a:effectLst/>
                          <a:latin typeface="Calibri"/>
                        </a:rPr>
                        <a:t> während Laufzeit nicht kündbar, Gesamtkosten können höher sein als Kredit</a:t>
                      </a: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4952">
                <a:tc>
                  <a:txBody>
                    <a:bodyPr/>
                    <a:lstStyle/>
                    <a:p>
                      <a:pPr algn="l" fontAlgn="ctr"/>
                      <a:r>
                        <a:rPr lang="de-DE" sz="700" b="0" i="0" u="none" strike="noStrike" dirty="0">
                          <a:solidFill>
                            <a:srgbClr val="000000"/>
                          </a:solidFill>
                          <a:effectLst/>
                          <a:latin typeface="Calibri"/>
                        </a:rPr>
                        <a:t> L-geber, L-nehmer ,Lieferant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4"/>
                  </a:ext>
                </a:extLst>
              </a:tr>
              <a:tr h="112501">
                <a:tc>
                  <a:txBody>
                    <a:bodyPr/>
                    <a:lstStyle/>
                    <a:p>
                      <a:pPr algn="l" fontAlgn="ctr"/>
                      <a:r>
                        <a:rPr lang="de-DE" sz="700" b="0" i="0" u="none" strike="noStrike" dirty="0">
                          <a:solidFill>
                            <a:srgbClr val="000000"/>
                          </a:solidFill>
                          <a:effectLst/>
                          <a:latin typeface="Calibri"/>
                        </a:rPr>
                        <a:t>Anzahlung (U) durch Kunden</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FK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err="1">
                          <a:solidFill>
                            <a:srgbClr val="000000"/>
                          </a:solidFill>
                          <a:effectLst/>
                          <a:latin typeface="Calibri"/>
                        </a:rPr>
                        <a:t>k</a:t>
                      </a:r>
                      <a:r>
                        <a:rPr lang="de-DE" sz="700" b="0" i="0" u="none" strike="noStrike" dirty="0">
                          <a:solidFill>
                            <a:srgbClr val="000000"/>
                          </a:solidFill>
                          <a:effectLst/>
                          <a:latin typeface="Calibri"/>
                        </a:rPr>
                        <a: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Kunde finanziert, sichere Warenabnahme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ev. verlangt Kunde besseren Preis,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12020">
                <a:tc>
                  <a:txBody>
                    <a:bodyPr/>
                    <a:lstStyle/>
                    <a:p>
                      <a:pPr algn="l" fontAlgn="ctr"/>
                      <a:r>
                        <a:rPr lang="de-DE" sz="700" b="0" i="0" u="none" strike="noStrike" dirty="0">
                          <a:solidFill>
                            <a:srgbClr val="000000"/>
                          </a:solidFill>
                          <a:effectLst/>
                          <a:latin typeface="Calibri"/>
                        </a:rPr>
                        <a:t>Lieferantenkredit (P+U)</a:t>
                      </a:r>
                    </a:p>
                    <a:p>
                      <a:pPr algn="l" fontAlgn="ctr"/>
                      <a:r>
                        <a:rPr lang="de-DE" sz="700" b="0" i="0" u="none" strike="noStrike" dirty="0">
                          <a:solidFill>
                            <a:srgbClr val="000000"/>
                          </a:solidFill>
                          <a:effectLst/>
                          <a:latin typeface="Calibri"/>
                        </a:rPr>
                        <a:t>Zahlungsziel</a:t>
                      </a:r>
                    </a:p>
                    <a:p>
                      <a:pPr algn="l" fontAlgn="ctr"/>
                      <a:r>
                        <a:rPr lang="de-DE" sz="700" b="0" i="0" u="none" strike="noStrike" dirty="0">
                          <a:solidFill>
                            <a:srgbClr val="000000"/>
                          </a:solidFill>
                          <a:effectLst/>
                          <a:latin typeface="Calibri"/>
                        </a:rPr>
                        <a:t>Jahresverzinsung</a:t>
                      </a:r>
                      <a:r>
                        <a:rPr lang="de-DE" sz="700" b="0" i="0" u="none" strike="noStrike" baseline="0" dirty="0">
                          <a:solidFill>
                            <a:srgbClr val="000000"/>
                          </a:solidFill>
                          <a:effectLst/>
                          <a:latin typeface="Calibri"/>
                        </a:rPr>
                        <a:t> =</a:t>
                      </a:r>
                    </a:p>
                    <a:p>
                      <a:pPr algn="l" fontAlgn="ctr"/>
                      <a:r>
                        <a:rPr lang="de-DE" sz="700" b="0" i="0" u="none" strike="noStrike" baseline="0" dirty="0">
                          <a:solidFill>
                            <a:srgbClr val="000000"/>
                          </a:solidFill>
                          <a:effectLst/>
                          <a:latin typeface="Calibri"/>
                        </a:rPr>
                        <a:t>365*Skonto / (Ziel-Kassafrist)</a:t>
                      </a:r>
                      <a:endParaRPr lang="de-DE"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FK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err="1">
                          <a:solidFill>
                            <a:srgbClr val="000000"/>
                          </a:solidFill>
                          <a:effectLst/>
                          <a:latin typeface="Calibri"/>
                        </a:rPr>
                        <a:t>k,m</a:t>
                      </a:r>
                      <a:r>
                        <a:rPr lang="de-DE" sz="700" b="0" i="0" u="none" strike="noStrike" dirty="0">
                          <a:solidFill>
                            <a:srgbClr val="000000"/>
                          </a:solidFill>
                          <a:effectLst/>
                          <a:latin typeface="Calibri"/>
                        </a:rPr>
                        <a: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Schnell, bequem, formlose Kreditart  </a:t>
                      </a:r>
                    </a:p>
                    <a:p>
                      <a:pPr algn="l" fontAlgn="ctr"/>
                      <a:r>
                        <a:rPr lang="de-DE" sz="600" b="0" i="0" u="none" strike="noStrike" dirty="0">
                          <a:solidFill>
                            <a:srgbClr val="000000"/>
                          </a:solidFill>
                          <a:effectLst/>
                          <a:latin typeface="Calibri"/>
                        </a:rPr>
                        <a:t>Rückzahlung aus Verkaufserlösen</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Abhängigkeit,</a:t>
                      </a:r>
                      <a:r>
                        <a:rPr lang="de-DE" sz="600" b="0" i="0" u="none" strike="noStrike" baseline="0" dirty="0">
                          <a:solidFill>
                            <a:srgbClr val="000000"/>
                          </a:solidFill>
                          <a:effectLst/>
                          <a:latin typeface="Calibri"/>
                        </a:rPr>
                        <a:t> </a:t>
                      </a:r>
                      <a:r>
                        <a:rPr lang="de-DE" sz="600" b="0" i="0" u="none" strike="noStrike" dirty="0">
                          <a:solidFill>
                            <a:srgbClr val="000000"/>
                          </a:solidFill>
                          <a:effectLst/>
                          <a:latin typeface="Calibri"/>
                        </a:rPr>
                        <a:t>hohe Kosten (Skonto) , </a:t>
                      </a:r>
                    </a:p>
                    <a:p>
                      <a:pPr algn="l" fontAlgn="ctr"/>
                      <a:r>
                        <a:rPr lang="de-DE" sz="600" b="0" i="0" u="none" strike="noStrike" dirty="0">
                          <a:solidFill>
                            <a:srgbClr val="000000"/>
                          </a:solidFill>
                          <a:effectLst/>
                          <a:latin typeface="Calibri"/>
                        </a:rPr>
                        <a:t>z.B. 30 Tage Ziel</a:t>
                      </a:r>
                      <a:r>
                        <a:rPr lang="de-DE" sz="600" b="0" i="0" u="none" strike="noStrike" baseline="0" dirty="0">
                          <a:solidFill>
                            <a:srgbClr val="000000"/>
                          </a:solidFill>
                          <a:effectLst/>
                          <a:latin typeface="Calibri"/>
                        </a:rPr>
                        <a:t> od. 2% Skonto 8 Tage</a:t>
                      </a:r>
                      <a:r>
                        <a:rPr lang="de-DE" sz="600" b="0" i="0" u="none" strike="noStrike" dirty="0">
                          <a:solidFill>
                            <a:srgbClr val="000000"/>
                          </a:solidFill>
                          <a:effectLst/>
                          <a:latin typeface="Calibri"/>
                        </a:rPr>
                        <a:t> </a:t>
                      </a:r>
                    </a:p>
                    <a:p>
                      <a:pPr algn="l" fontAlgn="ctr"/>
                      <a:r>
                        <a:rPr lang="de-DE" sz="600" b="0" i="0" u="none" strike="noStrike" dirty="0">
                          <a:solidFill>
                            <a:srgbClr val="000000"/>
                          </a:solidFill>
                          <a:effectLst/>
                          <a:latin typeface="Calibri"/>
                        </a:rPr>
                        <a:t>Jahreszins:</a:t>
                      </a:r>
                      <a:r>
                        <a:rPr lang="de-DE" sz="600" b="0" i="0" u="none" strike="noStrike" baseline="0" dirty="0">
                          <a:solidFill>
                            <a:srgbClr val="000000"/>
                          </a:solidFill>
                          <a:effectLst/>
                          <a:latin typeface="Calibri"/>
                        </a:rPr>
                        <a:t> </a:t>
                      </a:r>
                      <a:r>
                        <a:rPr lang="de-DE" sz="600" b="0" i="0" u="none" strike="noStrike" dirty="0">
                          <a:solidFill>
                            <a:srgbClr val="000000"/>
                          </a:solidFill>
                          <a:effectLst/>
                          <a:latin typeface="Calibri"/>
                        </a:rPr>
                        <a:t>hier </a:t>
                      </a:r>
                      <a:r>
                        <a:rPr lang="de-DE" sz="600" b="0" i="0" u="none" strike="noStrike" dirty="0" err="1">
                          <a:solidFill>
                            <a:srgbClr val="000000"/>
                          </a:solidFill>
                          <a:effectLst/>
                          <a:latin typeface="Calibri"/>
                        </a:rPr>
                        <a:t>ca</a:t>
                      </a:r>
                      <a:r>
                        <a:rPr lang="de-DE" sz="600" b="0" i="0" u="none" strike="noStrike" dirty="0">
                          <a:solidFill>
                            <a:srgbClr val="000000"/>
                          </a:solidFill>
                          <a:effectLst/>
                          <a:latin typeface="Calibri"/>
                        </a:rPr>
                        <a:t> 33%</a:t>
                      </a:r>
                    </a:p>
                    <a:p>
                      <a:pPr algn="l" fontAlgn="ctr"/>
                      <a:endParaRPr lang="de-DE"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2501">
                <a:tc>
                  <a:txBody>
                    <a:bodyPr/>
                    <a:lstStyle/>
                    <a:p>
                      <a:pPr algn="l" fontAlgn="ctr"/>
                      <a:r>
                        <a:rPr lang="de-DE" sz="700" b="0" i="0" u="none" strike="noStrike" dirty="0">
                          <a:solidFill>
                            <a:srgbClr val="000000"/>
                          </a:solidFill>
                          <a:effectLst/>
                          <a:latin typeface="Calibri"/>
                        </a:rPr>
                        <a:t>l2fr. Rückstellung (U)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700" b="0" i="0" u="none" strike="noStrike">
                          <a:solidFill>
                            <a:srgbClr val="000000"/>
                          </a:solidFill>
                          <a:effectLst/>
                          <a:latin typeface="Calibri"/>
                        </a:rPr>
                        <a:t>FK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de-DE" sz="700" b="0" i="0" u="none" strike="noStrike">
                          <a:solidFill>
                            <a:srgbClr val="FF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700" b="0" i="0" u="none" strike="noStrike" dirty="0">
                          <a:solidFill>
                            <a:srgbClr val="000000"/>
                          </a:solidFill>
                          <a:effectLst/>
                          <a:latin typeface="Calibri"/>
                        </a:rPr>
                        <a:t>l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kommt aus Unt, Gestaltbarkeit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Gewinnminderung,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6744">
                <a:tc>
                  <a:txBody>
                    <a:bodyPr/>
                    <a:lstStyle/>
                    <a:p>
                      <a:pPr algn="l" fontAlgn="ctr"/>
                      <a:r>
                        <a:rPr lang="de-DE" sz="700" b="0" i="0" u="none" strike="noStrike" dirty="0">
                          <a:solidFill>
                            <a:srgbClr val="000000"/>
                          </a:solidFill>
                          <a:effectLst/>
                          <a:latin typeface="Calibri"/>
                        </a:rPr>
                        <a:t>Factoring (U) </a:t>
                      </a:r>
                    </a:p>
                    <a:p>
                      <a:pPr algn="l" fontAlgn="ctr"/>
                      <a:r>
                        <a:rPr lang="de-DE" sz="700" b="0" i="0" u="none" strike="noStrike" dirty="0">
                          <a:solidFill>
                            <a:srgbClr val="000000"/>
                          </a:solidFill>
                          <a:effectLst/>
                          <a:latin typeface="Calibri"/>
                        </a:rPr>
                        <a:t>Verkauf von Forderungen</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Umschichtung</a:t>
                      </a:r>
                    </a:p>
                    <a:p>
                      <a:pPr algn="l" fontAlgn="ctr"/>
                      <a:r>
                        <a:rPr lang="de-DE" sz="700" b="0" i="0" u="none" strike="noStrike" dirty="0">
                          <a:solidFill>
                            <a:srgbClr val="000000"/>
                          </a:solidFill>
                          <a:effectLst/>
                          <a:latin typeface="Calibri"/>
                        </a:rPr>
                        <a:t>Aktivseite</a:t>
                      </a:r>
                      <a:r>
                        <a:rPr lang="de-DE" sz="700" b="0" i="0" u="none" strike="noStrike" baseline="0" dirty="0">
                          <a:solidFill>
                            <a:srgbClr val="000000"/>
                          </a:solidFill>
                          <a:effectLst/>
                          <a:latin typeface="Calibri"/>
                        </a:rPr>
                        <a:t> Bilanz</a:t>
                      </a:r>
                      <a:endParaRPr lang="de-DE"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de-DE" sz="700" b="0" i="0" u="none" strike="noStrike" dirty="0">
                          <a:solidFill>
                            <a:srgbClr val="000000"/>
                          </a:solidFill>
                          <a:effectLst/>
                          <a:latin typeface="Calibri"/>
                        </a:rPr>
                        <a:t>U</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err="1">
                          <a:solidFill>
                            <a:srgbClr val="000000"/>
                          </a:solidFill>
                          <a:effectLst/>
                          <a:latin typeface="Calibri"/>
                        </a:rPr>
                        <a:t>k</a:t>
                      </a:r>
                      <a:r>
                        <a:rPr lang="de-DE" sz="700" b="0" i="0" u="none" strike="noStrike" dirty="0">
                          <a:solidFill>
                            <a:srgbClr val="000000"/>
                          </a:solidFill>
                          <a:effectLst/>
                          <a:latin typeface="Calibri"/>
                        </a:rPr>
                        <a: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Liquidität, Risiko u Mahnwesen Auslagerung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Kosten über Bankkredit, Belastung der Kundenbeziehung</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2501">
                <a:tc gridSpan="7">
                  <a:txBody>
                    <a:bodyPr/>
                    <a:lstStyle/>
                    <a:p>
                      <a:pPr algn="l" fontAlgn="ctr"/>
                      <a:r>
                        <a:rPr lang="de-DE" sz="700" b="1" i="0" u="none" strike="noStrike" dirty="0">
                          <a:solidFill>
                            <a:srgbClr val="000000"/>
                          </a:solidFill>
                          <a:effectLst/>
                          <a:latin typeface="Calibri"/>
                        </a:rPr>
                        <a:t>Kapitalmarkt (Börse...)</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r h="130689">
                <a:tc>
                  <a:txBody>
                    <a:bodyPr/>
                    <a:lstStyle/>
                    <a:p>
                      <a:pPr algn="l" fontAlgn="ctr"/>
                      <a:r>
                        <a:rPr lang="de-DE" sz="700" b="0" i="0" u="none" strike="noStrike" dirty="0">
                          <a:solidFill>
                            <a:srgbClr val="000000"/>
                          </a:solidFill>
                          <a:effectLst/>
                          <a:latin typeface="Calibri"/>
                        </a:rPr>
                        <a:t>Aktien (U) Beteiligungskapital</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err="1">
                          <a:solidFill>
                            <a:srgbClr val="000000"/>
                          </a:solidFill>
                          <a:effectLst/>
                          <a:latin typeface="Calibri"/>
                        </a:rPr>
                        <a:t>Gründg</a:t>
                      </a:r>
                      <a:r>
                        <a:rPr lang="de-DE" sz="700" b="0" i="0" u="none" strike="noStrike" dirty="0">
                          <a:solidFill>
                            <a:srgbClr val="000000"/>
                          </a:solidFill>
                          <a:effectLst/>
                          <a:latin typeface="Calibri"/>
                        </a:rPr>
                        <a:t>.</a:t>
                      </a:r>
                      <a:r>
                        <a:rPr lang="de-DE" sz="700" b="0" i="0" u="none" strike="noStrike" baseline="0" dirty="0">
                          <a:solidFill>
                            <a:srgbClr val="000000"/>
                          </a:solidFill>
                          <a:effectLst/>
                          <a:latin typeface="Calibri"/>
                        </a:rPr>
                        <a:t> Wachst</a:t>
                      </a:r>
                      <a:endParaRPr lang="de-DE" sz="7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a:solidFill>
                            <a:srgbClr val="000000"/>
                          </a:solidFill>
                          <a:effectLst/>
                          <a:latin typeface="Calibri"/>
                        </a:rPr>
                        <a:t>EK</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l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unbefristet, hohe Kapitalsummen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teuer, große Summen, Info-pflicht,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2501">
                <a:tc gridSpan="7">
                  <a:txBody>
                    <a:bodyPr/>
                    <a:lstStyle/>
                    <a:p>
                      <a:pPr algn="l" fontAlgn="ctr"/>
                      <a:r>
                        <a:rPr lang="de-DE" sz="600" b="0" i="1" u="none" strike="noStrike" dirty="0">
                          <a:solidFill>
                            <a:srgbClr val="000000"/>
                          </a:solidFill>
                          <a:effectLst/>
                          <a:latin typeface="Calibri"/>
                        </a:rPr>
                        <a:t>Unternehmen, die min. 30 Mio. € Eigenkapital aufnehmen möchten. Börsengang: mehrere Monate,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1"/>
                  </a:ext>
                </a:extLst>
              </a:tr>
              <a:tr h="112501">
                <a:tc gridSpan="7">
                  <a:txBody>
                    <a:bodyPr/>
                    <a:lstStyle/>
                    <a:p>
                      <a:pPr algn="l" fontAlgn="ctr"/>
                      <a:r>
                        <a:rPr lang="de-DE" sz="600" b="0" i="1" u="none" strike="noStrike" dirty="0">
                          <a:solidFill>
                            <a:srgbClr val="000000"/>
                          </a:solidFill>
                          <a:effectLst/>
                          <a:latin typeface="Calibri"/>
                        </a:rPr>
                        <a:t>Voraussetzungen: wirtschaftlich (min. 30 </a:t>
                      </a:r>
                      <a:r>
                        <a:rPr lang="de-DE" sz="600" b="0" i="1" u="none" strike="noStrike" dirty="0" err="1">
                          <a:solidFill>
                            <a:srgbClr val="000000"/>
                          </a:solidFill>
                          <a:effectLst/>
                          <a:latin typeface="Calibri"/>
                        </a:rPr>
                        <a:t>Mio</a:t>
                      </a:r>
                      <a:r>
                        <a:rPr lang="de-DE" sz="600" b="0" i="1" u="none" strike="noStrike" dirty="0">
                          <a:solidFill>
                            <a:srgbClr val="000000"/>
                          </a:solidFill>
                          <a:effectLst/>
                          <a:latin typeface="Calibri"/>
                        </a:rPr>
                        <a:t>, profitables Wachstum) rechtl. (AG, Bilanzierung IAS, ) börsenseitig (Mindest-Streubesitz, Publizitätspflicht, etc.)</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2"/>
                  </a:ext>
                </a:extLst>
              </a:tr>
              <a:tr h="112501">
                <a:tc>
                  <a:txBody>
                    <a:bodyPr/>
                    <a:lstStyle/>
                    <a:p>
                      <a:pPr algn="l" fontAlgn="ctr"/>
                      <a:r>
                        <a:rPr lang="de-DE" sz="700" b="0" i="0" u="none" strike="noStrike" dirty="0">
                          <a:solidFill>
                            <a:srgbClr val="000000"/>
                          </a:solidFill>
                          <a:effectLst/>
                          <a:latin typeface="Calibri"/>
                        </a:rPr>
                        <a:t>Anleihe (U), Fremdkapital</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700" b="0" i="0" u="none" strike="noStrike" dirty="0">
                          <a:solidFill>
                            <a:srgbClr val="000000"/>
                          </a:solidFill>
                          <a:effectLst/>
                          <a:latin typeface="Calibri"/>
                        </a:rPr>
                        <a:t>Wachst, R, Stab.</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700" b="0" i="0" u="none" strike="noStrike">
                          <a:solidFill>
                            <a:srgbClr val="000000"/>
                          </a:solidFill>
                          <a:effectLst/>
                          <a:latin typeface="Calibri"/>
                        </a:rPr>
                        <a:t>FK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de-DE" sz="700" b="0" i="0" u="none" strike="noStrike" dirty="0">
                          <a:solidFill>
                            <a:srgbClr val="000000"/>
                          </a:solidFill>
                          <a:effectLst/>
                          <a:latin typeface="Wingdings"/>
                        </a:rPr>
                        <a: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0" u="none" strike="noStrike" dirty="0">
                          <a:solidFill>
                            <a:srgbClr val="000000"/>
                          </a:solidFill>
                          <a:effectLst/>
                          <a:latin typeface="Calibri"/>
                        </a:rPr>
                        <a:t>l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k-SK" sz="600" b="0" i="0" u="none" strike="noStrike" dirty="0">
                          <a:solidFill>
                            <a:srgbClr val="000000"/>
                          </a:solidFill>
                          <a:effectLst/>
                          <a:latin typeface="Calibri"/>
                        </a:rPr>
                        <a:t>unabhängig</a:t>
                      </a:r>
                      <a:r>
                        <a:rPr lang="sk-SK" sz="600" b="0" i="0" u="none" strike="noStrike" baseline="0" dirty="0">
                          <a:solidFill>
                            <a:srgbClr val="000000"/>
                          </a:solidFill>
                          <a:effectLst/>
                          <a:latin typeface="Calibri"/>
                        </a:rPr>
                        <a:t> von Banken, Tilgung Ende,</a:t>
                      </a:r>
                    </a:p>
                    <a:p>
                      <a:pPr algn="l" fontAlgn="ctr"/>
                      <a:r>
                        <a:rPr lang="sk-SK" sz="600" b="0" i="0" u="none" strike="noStrike" baseline="0" dirty="0">
                          <a:solidFill>
                            <a:srgbClr val="000000"/>
                          </a:solidFill>
                          <a:effectLst/>
                          <a:latin typeface="Calibri"/>
                        </a:rPr>
                        <a:t>Keine Belastung Kreditlinien</a:t>
                      </a:r>
                      <a:endParaRPr lang="sk-SK" sz="600" b="0" i="0" u="none" strike="noStrike" dirty="0">
                        <a:solidFill>
                          <a:srgbClr val="000000"/>
                        </a:solidFill>
                        <a:effectLst/>
                        <a:latin typeface="Calibri"/>
                      </a:endParaRP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teuer, nur große Summen, </a:t>
                      </a:r>
                    </a:p>
                    <a:p>
                      <a:pPr algn="l" fontAlgn="ctr"/>
                      <a:r>
                        <a:rPr lang="de-DE" sz="600" b="0" i="0" u="none" strike="noStrike" dirty="0">
                          <a:solidFill>
                            <a:srgbClr val="000000"/>
                          </a:solidFill>
                          <a:effectLst/>
                          <a:latin typeface="Calibri"/>
                        </a:rPr>
                        <a:t>Abhängigkeit Ratingagenturen</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12501">
                <a:tc gridSpan="7">
                  <a:txBody>
                    <a:bodyPr/>
                    <a:lstStyle/>
                    <a:p>
                      <a:pPr algn="l" fontAlgn="ctr"/>
                      <a:r>
                        <a:rPr lang="de-DE" sz="600" b="0" i="1" u="none" strike="noStrike" dirty="0">
                          <a:solidFill>
                            <a:srgbClr val="000000"/>
                          </a:solidFill>
                          <a:effectLst/>
                          <a:latin typeface="Calibri"/>
                        </a:rPr>
                        <a:t>= verbrieftes langfristiges endfälliges Darlehen, Verzinsung: fix od. variabel od. 0-Kupon, von 5- 100e Mio. </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4"/>
                  </a:ext>
                </a:extLst>
              </a:tr>
              <a:tr h="113103">
                <a:tc gridSpan="7">
                  <a:txBody>
                    <a:bodyPr/>
                    <a:lstStyle/>
                    <a:p>
                      <a:pPr algn="l" fontAlgn="ctr"/>
                      <a:r>
                        <a:rPr lang="de-DE" sz="600" b="0" i="1" u="none" strike="noStrike" dirty="0">
                          <a:solidFill>
                            <a:srgbClr val="000000"/>
                          </a:solidFill>
                          <a:effectLst/>
                          <a:latin typeface="Calibri"/>
                        </a:rPr>
                        <a:t>i.d.R. v. Ratingagenturen bewertet (Moodys, Standard &amp;Poor, Fitch, Ratings AAA-DDD)</a:t>
                      </a:r>
                      <a:r>
                        <a:rPr lang="de-DE" sz="600" b="0" i="1" u="none" strike="noStrike" baseline="0" dirty="0">
                          <a:solidFill>
                            <a:srgbClr val="000000"/>
                          </a:solidFill>
                          <a:effectLst/>
                          <a:latin typeface="Calibri"/>
                        </a:rPr>
                        <a:t> </a:t>
                      </a:r>
                      <a:r>
                        <a:rPr lang="de-DE" sz="600" b="0" i="1" u="none" strike="noStrike" dirty="0">
                          <a:solidFill>
                            <a:srgbClr val="000000"/>
                          </a:solidFill>
                          <a:effectLst/>
                          <a:latin typeface="Calibri"/>
                        </a:rPr>
                        <a:t>Investmentgrade von AAA bis BBB darunter riskant, D (insolvent)</a:t>
                      </a:r>
                    </a:p>
                  </a:txBody>
                  <a:tcPr marL="8453" marR="8453" marT="84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5"/>
                  </a:ext>
                </a:extLst>
              </a:tr>
            </a:tbl>
          </a:graphicData>
        </a:graphic>
      </p:graphicFrame>
      <p:pic>
        <p:nvPicPr>
          <p:cNvPr id="15" name="Bild 14"/>
          <p:cNvPicPr>
            <a:picLocks noChangeAspect="1"/>
          </p:cNvPicPr>
          <p:nvPr/>
        </p:nvPicPr>
        <p:blipFill>
          <a:blip r:embed="rId10"/>
          <a:stretch>
            <a:fillRect/>
          </a:stretch>
        </p:blipFill>
        <p:spPr>
          <a:xfrm>
            <a:off x="10107733" y="3124201"/>
            <a:ext cx="522166" cy="243380"/>
          </a:xfrm>
          <a:prstGeom prst="rect">
            <a:avLst/>
          </a:prstGeom>
        </p:spPr>
      </p:pic>
      <p:cxnSp>
        <p:nvCxnSpPr>
          <p:cNvPr id="17" name="Gerade Verbindung 16">
            <a:extLst>
              <a:ext uri="{FF2B5EF4-FFF2-40B4-BE49-F238E27FC236}">
                <a16:creationId xmlns:a16="http://schemas.microsoft.com/office/drawing/2014/main" id="{F501CAF7-E273-A74F-8798-CEE891F235CE}"/>
              </a:ext>
            </a:extLst>
          </p:cNvPr>
          <p:cNvCxnSpPr/>
          <p:nvPr/>
        </p:nvCxnSpPr>
        <p:spPr>
          <a:xfrm>
            <a:off x="9257841" y="2467134"/>
            <a:ext cx="1372058" cy="0"/>
          </a:xfrm>
          <a:prstGeom prst="line">
            <a:avLst/>
          </a:prstGeom>
          <a:ln w="9525"/>
        </p:spPr>
        <p:style>
          <a:lnRef idx="2">
            <a:schemeClr val="dk1"/>
          </a:lnRef>
          <a:fillRef idx="0">
            <a:schemeClr val="dk1"/>
          </a:fillRef>
          <a:effectRef idx="1">
            <a:schemeClr val="dk1"/>
          </a:effectRef>
          <a:fontRef idx="minor">
            <a:schemeClr val="tx1"/>
          </a:fontRef>
        </p:style>
      </p:cxnSp>
      <p:sp>
        <p:nvSpPr>
          <p:cNvPr id="7" name="Rechteck 6">
            <a:extLst>
              <a:ext uri="{FF2B5EF4-FFF2-40B4-BE49-F238E27FC236}">
                <a16:creationId xmlns:a16="http://schemas.microsoft.com/office/drawing/2014/main" id="{2A2A06B5-E016-F64D-AF40-BBB37E3D50B9}"/>
              </a:ext>
            </a:extLst>
          </p:cNvPr>
          <p:cNvSpPr/>
          <p:nvPr/>
        </p:nvSpPr>
        <p:spPr>
          <a:xfrm>
            <a:off x="3848098" y="3730482"/>
            <a:ext cx="6819902" cy="8846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2F412507-5F4D-F343-B329-CB67409EE8D6}"/>
              </a:ext>
            </a:extLst>
          </p:cNvPr>
          <p:cNvSpPr/>
          <p:nvPr/>
        </p:nvSpPr>
        <p:spPr>
          <a:xfrm>
            <a:off x="8604504" y="4400679"/>
            <a:ext cx="2013143" cy="2477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13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 grpId="0"/>
      <p:bldP spid="48" grpId="0" animBg="1"/>
      <p:bldP spid="50" grpId="0" animBg="1"/>
      <p:bldP spid="62" grpId="0"/>
      <p:bldP spid="54" grpId="0"/>
      <p:bldP spid="63" grpId="0"/>
      <p:bldP spid="64" grpId="0"/>
      <p:bldP spid="69" grpId="0"/>
      <p:bldP spid="9" grpId="0" animBg="1"/>
      <p:bldP spid="25" grpId="0" animBg="1"/>
      <p:bldP spid="10" grpId="0" animBg="1"/>
      <p:bldP spid="14" grpId="0" animBg="1"/>
      <p:bldP spid="33"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ild 32"/>
          <p:cNvPicPr>
            <a:picLocks noChangeAspect="1"/>
          </p:cNvPicPr>
          <p:nvPr/>
        </p:nvPicPr>
        <p:blipFill>
          <a:blip r:embed="rId2"/>
          <a:stretch>
            <a:fillRect/>
          </a:stretch>
        </p:blipFill>
        <p:spPr>
          <a:xfrm>
            <a:off x="8293100" y="2247999"/>
            <a:ext cx="2297366" cy="1288011"/>
          </a:xfrm>
          <a:prstGeom prst="rect">
            <a:avLst/>
          </a:prstGeom>
        </p:spPr>
      </p:pic>
      <p:sp>
        <p:nvSpPr>
          <p:cNvPr id="4" name="Textfeld 3"/>
          <p:cNvSpPr txBox="1"/>
          <p:nvPr/>
        </p:nvSpPr>
        <p:spPr>
          <a:xfrm>
            <a:off x="1564400" y="0"/>
            <a:ext cx="3410805" cy="369332"/>
          </a:xfrm>
          <a:prstGeom prst="rect">
            <a:avLst/>
          </a:prstGeom>
          <a:noFill/>
          <a:ln>
            <a:solidFill>
              <a:schemeClr val="tx1"/>
            </a:solidFill>
          </a:ln>
        </p:spPr>
        <p:txBody>
          <a:bodyPr wrap="square" rtlCol="0">
            <a:spAutoFit/>
          </a:bodyPr>
          <a:lstStyle/>
          <a:p>
            <a:r>
              <a:rPr lang="de-DE" dirty="0">
                <a:latin typeface="+mj-lt"/>
                <a:cs typeface="Chalkduster"/>
              </a:rPr>
              <a:t>Börse, Finanzmärkte</a:t>
            </a:r>
          </a:p>
        </p:txBody>
      </p:sp>
      <p:sp>
        <p:nvSpPr>
          <p:cNvPr id="5" name="Textfeld 4"/>
          <p:cNvSpPr txBox="1"/>
          <p:nvPr/>
        </p:nvSpPr>
        <p:spPr>
          <a:xfrm>
            <a:off x="4953707" y="0"/>
            <a:ext cx="5714799" cy="369332"/>
          </a:xfrm>
          <a:prstGeom prst="rect">
            <a:avLst/>
          </a:prstGeom>
          <a:noFill/>
          <a:ln>
            <a:solidFill>
              <a:schemeClr val="tx1"/>
            </a:solidFill>
          </a:ln>
        </p:spPr>
        <p:txBody>
          <a:bodyPr wrap="square" rtlCol="0">
            <a:spAutoFit/>
          </a:bodyPr>
          <a:lstStyle/>
          <a:p>
            <a:r>
              <a:rPr lang="de-DE" sz="900" dirty="0">
                <a:latin typeface="+mj-lt"/>
                <a:cs typeface="Chalkduster"/>
              </a:rPr>
              <a:t>Ziel/Kompetenzen: Funktionieren von Börse, Finanzmarkt (Kapitalmarkt) erklären, Überblick über Anlagemöglichkeiten geben können, kritisch reflektieren können</a:t>
            </a:r>
          </a:p>
        </p:txBody>
      </p:sp>
      <p:sp>
        <p:nvSpPr>
          <p:cNvPr id="77" name="Textfeld 76"/>
          <p:cNvSpPr txBox="1"/>
          <p:nvPr/>
        </p:nvSpPr>
        <p:spPr>
          <a:xfrm>
            <a:off x="4606386" y="311360"/>
            <a:ext cx="2560841" cy="276999"/>
          </a:xfrm>
          <a:prstGeom prst="rect">
            <a:avLst/>
          </a:prstGeom>
          <a:noFill/>
        </p:spPr>
        <p:txBody>
          <a:bodyPr wrap="square" rtlCol="0">
            <a:spAutoFit/>
          </a:bodyPr>
          <a:lstStyle/>
          <a:p>
            <a:pPr marL="228600" indent="-228600">
              <a:buAutoNum type="arabicParenR"/>
            </a:pPr>
            <a:r>
              <a:rPr lang="de-DE" sz="1200" b="1" dirty="0">
                <a:latin typeface="+mj-lt"/>
                <a:cs typeface="Chalkduster"/>
              </a:rPr>
              <a:t>Börse, Finanzmärkte</a:t>
            </a:r>
          </a:p>
        </p:txBody>
      </p:sp>
      <p:sp>
        <p:nvSpPr>
          <p:cNvPr id="78" name="Textfeld 77"/>
          <p:cNvSpPr txBox="1"/>
          <p:nvPr/>
        </p:nvSpPr>
        <p:spPr>
          <a:xfrm>
            <a:off x="7230534" y="308496"/>
            <a:ext cx="1874705" cy="276999"/>
          </a:xfrm>
          <a:prstGeom prst="rect">
            <a:avLst/>
          </a:prstGeom>
          <a:noFill/>
        </p:spPr>
        <p:txBody>
          <a:bodyPr wrap="square" rtlCol="0">
            <a:spAutoFit/>
          </a:bodyPr>
          <a:lstStyle/>
          <a:p>
            <a:r>
              <a:rPr lang="de-DE" sz="1200" b="1" dirty="0">
                <a:latin typeface="+mj-lt"/>
                <a:cs typeface="Chalkduster"/>
              </a:rPr>
              <a:t>3) Kapital-Angebot</a:t>
            </a:r>
          </a:p>
        </p:txBody>
      </p:sp>
      <p:sp>
        <p:nvSpPr>
          <p:cNvPr id="81" name="Textfeld 80"/>
          <p:cNvSpPr txBox="1"/>
          <p:nvPr/>
        </p:nvSpPr>
        <p:spPr>
          <a:xfrm>
            <a:off x="1524000" y="321196"/>
            <a:ext cx="1488934" cy="276999"/>
          </a:xfrm>
          <a:prstGeom prst="rect">
            <a:avLst/>
          </a:prstGeom>
          <a:noFill/>
        </p:spPr>
        <p:txBody>
          <a:bodyPr wrap="none" rtlCol="0">
            <a:spAutoFit/>
          </a:bodyPr>
          <a:lstStyle/>
          <a:p>
            <a:r>
              <a:rPr lang="de-DE" sz="1200" b="1" dirty="0">
                <a:latin typeface="+mj-lt"/>
                <a:cs typeface="Chalkduster"/>
              </a:rPr>
              <a:t>2) Kapital-Nachfrager</a:t>
            </a:r>
          </a:p>
        </p:txBody>
      </p:sp>
      <p:pic>
        <p:nvPicPr>
          <p:cNvPr id="2" name="Bild 1"/>
          <p:cNvPicPr>
            <a:picLocks noChangeAspect="1"/>
          </p:cNvPicPr>
          <p:nvPr/>
        </p:nvPicPr>
        <p:blipFill>
          <a:blip r:embed="rId3"/>
          <a:stretch>
            <a:fillRect/>
          </a:stretch>
        </p:blipFill>
        <p:spPr>
          <a:xfrm>
            <a:off x="6086716" y="996505"/>
            <a:ext cx="559624" cy="530587"/>
          </a:xfrm>
          <a:prstGeom prst="rect">
            <a:avLst/>
          </a:prstGeom>
        </p:spPr>
      </p:pic>
      <p:sp>
        <p:nvSpPr>
          <p:cNvPr id="75" name="Textfeld 74"/>
          <p:cNvSpPr txBox="1"/>
          <p:nvPr/>
        </p:nvSpPr>
        <p:spPr>
          <a:xfrm>
            <a:off x="1578904" y="560094"/>
            <a:ext cx="2791699" cy="215444"/>
          </a:xfrm>
          <a:prstGeom prst="rect">
            <a:avLst/>
          </a:prstGeom>
          <a:noFill/>
          <a:ln>
            <a:solidFill>
              <a:schemeClr val="tx1"/>
            </a:solidFill>
          </a:ln>
        </p:spPr>
        <p:txBody>
          <a:bodyPr wrap="square" rtlCol="0">
            <a:spAutoFit/>
          </a:bodyPr>
          <a:lstStyle/>
          <a:p>
            <a:r>
              <a:rPr lang="de-DE" sz="800" dirty="0"/>
              <a:t>Öffentliche Hand: z.B. Schuldverschreibungen (Bundesanleihe)</a:t>
            </a:r>
          </a:p>
        </p:txBody>
      </p:sp>
      <p:sp>
        <p:nvSpPr>
          <p:cNvPr id="76" name="Textfeld 75"/>
          <p:cNvSpPr txBox="1"/>
          <p:nvPr/>
        </p:nvSpPr>
        <p:spPr>
          <a:xfrm>
            <a:off x="7230534" y="528345"/>
            <a:ext cx="3386667" cy="1323439"/>
          </a:xfrm>
          <a:prstGeom prst="rect">
            <a:avLst/>
          </a:prstGeom>
          <a:noFill/>
          <a:ln>
            <a:solidFill>
              <a:schemeClr val="tx1"/>
            </a:solidFill>
          </a:ln>
        </p:spPr>
        <p:txBody>
          <a:bodyPr wrap="square" rtlCol="0">
            <a:spAutoFit/>
          </a:bodyPr>
          <a:lstStyle/>
          <a:p>
            <a:r>
              <a:rPr lang="de-DE" sz="800" dirty="0"/>
              <a:t>Investor: Institutionelle (z.B. Pensionsfonds) oder private Anleger Geldvermögen in AT (2008) </a:t>
            </a:r>
          </a:p>
          <a:p>
            <a:r>
              <a:rPr lang="de-DE" sz="800" dirty="0"/>
              <a:t>470 </a:t>
            </a:r>
            <a:r>
              <a:rPr lang="de-DE" sz="800" dirty="0" err="1"/>
              <a:t>Mrd</a:t>
            </a:r>
            <a:r>
              <a:rPr lang="de-DE" sz="800" dirty="0"/>
              <a:t> € Netto: 308 </a:t>
            </a:r>
            <a:r>
              <a:rPr lang="de-DE" sz="800" dirty="0" err="1"/>
              <a:t>Mrd</a:t>
            </a:r>
            <a:r>
              <a:rPr lang="de-DE" sz="800" dirty="0"/>
              <a:t> € </a:t>
            </a:r>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p:txBody>
      </p:sp>
      <p:sp>
        <p:nvSpPr>
          <p:cNvPr id="83" name="Textfeld 82"/>
          <p:cNvSpPr txBox="1"/>
          <p:nvPr/>
        </p:nvSpPr>
        <p:spPr>
          <a:xfrm>
            <a:off x="4473642" y="588586"/>
            <a:ext cx="2646166" cy="2677657"/>
          </a:xfrm>
          <a:prstGeom prst="rect">
            <a:avLst/>
          </a:prstGeom>
          <a:noFill/>
          <a:ln>
            <a:solidFill>
              <a:schemeClr val="tx1"/>
            </a:solidFill>
          </a:ln>
        </p:spPr>
        <p:txBody>
          <a:bodyPr wrap="square" rtlCol="0">
            <a:spAutoFit/>
          </a:bodyPr>
          <a:lstStyle/>
          <a:p>
            <a:r>
              <a:rPr lang="de-DE" sz="800" b="1" dirty="0"/>
              <a:t>Börsen </a:t>
            </a:r>
            <a:r>
              <a:rPr lang="de-DE" sz="800" dirty="0"/>
              <a:t>sind Marktplätze auf denen zwischen Kapitalnachfragern und Kapitalanbietern vermittelt wird:</a:t>
            </a:r>
          </a:p>
          <a:p>
            <a:r>
              <a:rPr lang="de-DE" sz="800" dirty="0"/>
              <a:t>Börsen dienen zur Kapitalaufnahme und zum </a:t>
            </a:r>
          </a:p>
          <a:p>
            <a:r>
              <a:rPr lang="de-DE" sz="800" dirty="0"/>
              <a:t>Handel mit Werten.</a:t>
            </a:r>
          </a:p>
          <a:p>
            <a:endParaRPr lang="de-DE" sz="800" dirty="0"/>
          </a:p>
          <a:p>
            <a:r>
              <a:rPr lang="de-DE" sz="800" b="1" dirty="0"/>
              <a:t>Vermittler:</a:t>
            </a:r>
            <a:r>
              <a:rPr lang="de-DE" sz="800" dirty="0"/>
              <a:t> Investmentbanken, </a:t>
            </a:r>
          </a:p>
          <a:p>
            <a:r>
              <a:rPr lang="de-DE" sz="800" dirty="0"/>
              <a:t>Banken oder Vermögensberater</a:t>
            </a:r>
          </a:p>
          <a:p>
            <a:r>
              <a:rPr lang="de-DE" sz="800" b="1" dirty="0"/>
              <a:t>Kursermittlung</a:t>
            </a:r>
            <a:r>
              <a:rPr lang="de-DE" sz="800" dirty="0"/>
              <a:t>: Verkauf- und Kaufaufträge </a:t>
            </a:r>
            <a:r>
              <a:rPr lang="de-DE" sz="800" b="1" dirty="0"/>
              <a:t>(Orderbuch)</a:t>
            </a:r>
          </a:p>
          <a:p>
            <a:r>
              <a:rPr lang="de-DE" sz="800" b="1" dirty="0"/>
              <a:t>Kursentwicklung</a:t>
            </a:r>
            <a:r>
              <a:rPr lang="de-DE" sz="800" dirty="0"/>
              <a:t>: </a:t>
            </a:r>
            <a:r>
              <a:rPr lang="de-DE" sz="800" b="1" dirty="0">
                <a:latin typeface="Wingdings"/>
                <a:ea typeface="Wingdings"/>
                <a:cs typeface="Wingdings"/>
                <a:sym typeface="Wingdings"/>
              </a:rPr>
              <a:t> </a:t>
            </a:r>
            <a:r>
              <a:rPr lang="de-DE" sz="800" b="1" dirty="0"/>
              <a:t>Bull </a:t>
            </a:r>
            <a:r>
              <a:rPr lang="de-DE" sz="800" b="1" dirty="0">
                <a:latin typeface="Wingdings"/>
                <a:ea typeface="Wingdings"/>
                <a:cs typeface="Wingdings"/>
                <a:sym typeface="Wingdings"/>
              </a:rPr>
              <a:t> </a:t>
            </a:r>
            <a:r>
              <a:rPr lang="de-DE" sz="800" b="1" dirty="0">
                <a:latin typeface="+mj-lt"/>
                <a:ea typeface="Wingdings"/>
                <a:cs typeface="Wingdings"/>
                <a:sym typeface="Wingdings"/>
              </a:rPr>
              <a:t>(Hausse)</a:t>
            </a:r>
            <a:r>
              <a:rPr lang="de-DE" sz="800" b="1" dirty="0">
                <a:sym typeface="Wingdings"/>
              </a:rPr>
              <a:t>, </a:t>
            </a:r>
            <a:r>
              <a:rPr lang="de-DE" sz="800" b="1" dirty="0">
                <a:latin typeface="Wingdings"/>
                <a:ea typeface="Wingdings"/>
                <a:cs typeface="Wingdings"/>
                <a:sym typeface="Wingdings"/>
              </a:rPr>
              <a:t></a:t>
            </a:r>
            <a:r>
              <a:rPr lang="de-DE" sz="800" b="1" dirty="0">
                <a:sym typeface="Wingdings"/>
              </a:rPr>
              <a:t> </a:t>
            </a:r>
            <a:r>
              <a:rPr lang="de-DE" sz="800" b="1" dirty="0" err="1">
                <a:sym typeface="Wingdings"/>
              </a:rPr>
              <a:t>Bear</a:t>
            </a:r>
            <a:r>
              <a:rPr lang="de-DE" sz="800" b="1" dirty="0">
                <a:sym typeface="Wingdings"/>
              </a:rPr>
              <a:t> (Baisse)</a:t>
            </a:r>
            <a:endParaRPr lang="de-DE" sz="800" b="1" dirty="0"/>
          </a:p>
          <a:p>
            <a:r>
              <a:rPr lang="de-DE" sz="800" b="1" dirty="0"/>
              <a:t>Börsenarten</a:t>
            </a:r>
            <a:r>
              <a:rPr lang="de-DE" sz="800" dirty="0"/>
              <a:t>: Wertpapier-/Waren-, Kassa- (kurze Zeit)/Termin- (später), Präsenz-/Computerbörsen </a:t>
            </a:r>
          </a:p>
          <a:p>
            <a:r>
              <a:rPr lang="de-DE" sz="800" b="1" dirty="0"/>
              <a:t>Segmente</a:t>
            </a:r>
            <a:r>
              <a:rPr lang="de-DE" sz="800" dirty="0"/>
              <a:t>: unt. Gruppen von Unternehmen z.B. für Wien:</a:t>
            </a:r>
          </a:p>
          <a:p>
            <a:r>
              <a:rPr lang="de-DE" sz="800" dirty="0"/>
              <a:t> Equity (</a:t>
            </a:r>
            <a:r>
              <a:rPr lang="de-DE" sz="800" b="1" dirty="0"/>
              <a:t>ATX prime</a:t>
            </a:r>
            <a:r>
              <a:rPr lang="de-DE" sz="800" dirty="0"/>
              <a:t>, Mid Market, Standard) Bond (Anleihen)</a:t>
            </a:r>
          </a:p>
          <a:p>
            <a:r>
              <a:rPr lang="de-DE" sz="800" dirty="0"/>
              <a:t> Derivatives, Structured Products </a:t>
            </a:r>
            <a:r>
              <a:rPr lang="de-DE" sz="800" dirty="0" err="1"/>
              <a:t>and</a:t>
            </a:r>
            <a:r>
              <a:rPr lang="de-DE" sz="800" dirty="0"/>
              <a:t> Other Securities,</a:t>
            </a:r>
          </a:p>
          <a:p>
            <a:r>
              <a:rPr lang="de-DE" sz="800" b="1" dirty="0"/>
              <a:t>Regulierung:</a:t>
            </a:r>
            <a:r>
              <a:rPr lang="de-DE" sz="800" dirty="0"/>
              <a:t> relativ gering (</a:t>
            </a:r>
            <a:r>
              <a:rPr lang="de-DE" sz="800" b="1" dirty="0"/>
              <a:t>Insiderhandel</a:t>
            </a:r>
            <a:r>
              <a:rPr lang="de-DE" sz="800" dirty="0"/>
              <a:t>, „</a:t>
            </a:r>
            <a:r>
              <a:rPr lang="de-DE" sz="800" dirty="0" err="1"/>
              <a:t>Frontrunning</a:t>
            </a:r>
            <a:r>
              <a:rPr lang="de-DE" sz="800" dirty="0"/>
              <a:t>“) </a:t>
            </a:r>
          </a:p>
          <a:p>
            <a:r>
              <a:rPr lang="de-DE" sz="800" b="1" dirty="0"/>
              <a:t>Trends</a:t>
            </a:r>
            <a:r>
              <a:rPr lang="de-DE" sz="800" dirty="0"/>
              <a:t>: Hochfrequenzhandel, kurze </a:t>
            </a:r>
            <a:r>
              <a:rPr lang="de-DE" sz="800" dirty="0" err="1"/>
              <a:t>Behaltedauer</a:t>
            </a:r>
            <a:r>
              <a:rPr lang="de-DE" sz="800" dirty="0"/>
              <a:t> v.a. bei Aktien, Algorithmen (2/3 des Handels durch Computer)</a:t>
            </a:r>
          </a:p>
          <a:p>
            <a:r>
              <a:rPr lang="de-DE" sz="800" dirty="0"/>
              <a:t>Börsen gibt es seit 15. </a:t>
            </a:r>
            <a:r>
              <a:rPr lang="de-DE" sz="800" dirty="0" err="1"/>
              <a:t>Jh</a:t>
            </a:r>
            <a:r>
              <a:rPr lang="de-DE" sz="800" dirty="0"/>
              <a:t> (Brügge </a:t>
            </a:r>
            <a:r>
              <a:rPr lang="de-DE" sz="800" dirty="0" err="1"/>
              <a:t>Bankier:“Van</a:t>
            </a:r>
            <a:r>
              <a:rPr lang="de-DE" sz="800" dirty="0"/>
              <a:t> der Burse“). Seit damals gab es auch </a:t>
            </a:r>
          </a:p>
          <a:p>
            <a:r>
              <a:rPr lang="de-DE" sz="800" b="1" dirty="0"/>
              <a:t>Finanzkrisen</a:t>
            </a:r>
            <a:r>
              <a:rPr lang="de-DE" sz="800" dirty="0"/>
              <a:t> (verursacht oder verstärkt durch </a:t>
            </a:r>
            <a:r>
              <a:rPr lang="de-DE" sz="800" b="1" dirty="0"/>
              <a:t>Spekulation: </a:t>
            </a:r>
            <a:r>
              <a:rPr lang="de-DE" sz="800" dirty="0"/>
              <a:t>z.B.  Amsterdam 1637,NY 1929, 2008)</a:t>
            </a:r>
          </a:p>
        </p:txBody>
      </p:sp>
      <p:sp>
        <p:nvSpPr>
          <p:cNvPr id="95" name="Textfeld 94"/>
          <p:cNvSpPr txBox="1"/>
          <p:nvPr/>
        </p:nvSpPr>
        <p:spPr>
          <a:xfrm>
            <a:off x="1564398" y="2526227"/>
            <a:ext cx="1993304" cy="276999"/>
          </a:xfrm>
          <a:prstGeom prst="rect">
            <a:avLst/>
          </a:prstGeom>
          <a:noFill/>
        </p:spPr>
        <p:txBody>
          <a:bodyPr wrap="none" rtlCol="0">
            <a:spAutoFit/>
          </a:bodyPr>
          <a:lstStyle/>
          <a:p>
            <a:r>
              <a:rPr lang="de-DE" sz="1200" b="1" dirty="0">
                <a:latin typeface="+mj-lt"/>
                <a:cs typeface="Chalkduster"/>
              </a:rPr>
              <a:t>4) </a:t>
            </a:r>
            <a:r>
              <a:rPr lang="de-DE" sz="1200" b="1" dirty="0" err="1">
                <a:latin typeface="+mj-lt"/>
                <a:cs typeface="Chalkduster"/>
              </a:rPr>
              <a:t>Börsegang</a:t>
            </a:r>
            <a:r>
              <a:rPr lang="de-DE" sz="1200" b="1" dirty="0">
                <a:latin typeface="+mj-lt"/>
                <a:cs typeface="Chalkduster"/>
              </a:rPr>
              <a:t> „IPO“ von Unt.</a:t>
            </a:r>
          </a:p>
        </p:txBody>
      </p:sp>
      <p:sp>
        <p:nvSpPr>
          <p:cNvPr id="96" name="Textfeld 95"/>
          <p:cNvSpPr txBox="1"/>
          <p:nvPr/>
        </p:nvSpPr>
        <p:spPr>
          <a:xfrm>
            <a:off x="1564400" y="3566012"/>
            <a:ext cx="2806203" cy="276999"/>
          </a:xfrm>
          <a:prstGeom prst="rect">
            <a:avLst/>
          </a:prstGeom>
          <a:noFill/>
        </p:spPr>
        <p:txBody>
          <a:bodyPr wrap="square" rtlCol="0">
            <a:spAutoFit/>
          </a:bodyPr>
          <a:lstStyle/>
          <a:p>
            <a:r>
              <a:rPr lang="de-DE" sz="1200" b="1" dirty="0">
                <a:latin typeface="+mj-lt"/>
                <a:cs typeface="Chalkduster"/>
              </a:rPr>
              <a:t>5) Aktiengesellschaft</a:t>
            </a:r>
          </a:p>
        </p:txBody>
      </p:sp>
      <p:pic>
        <p:nvPicPr>
          <p:cNvPr id="6" name="Bild 5"/>
          <p:cNvPicPr>
            <a:picLocks noChangeAspect="1"/>
          </p:cNvPicPr>
          <p:nvPr/>
        </p:nvPicPr>
        <p:blipFill>
          <a:blip r:embed="rId4"/>
          <a:stretch>
            <a:fillRect/>
          </a:stretch>
        </p:blipFill>
        <p:spPr>
          <a:xfrm>
            <a:off x="5133394" y="3879851"/>
            <a:ext cx="1512947" cy="1060449"/>
          </a:xfrm>
          <a:prstGeom prst="rect">
            <a:avLst/>
          </a:prstGeom>
        </p:spPr>
      </p:pic>
      <p:pic>
        <p:nvPicPr>
          <p:cNvPr id="7" name="Bild 6"/>
          <p:cNvPicPr>
            <a:picLocks noChangeAspect="1"/>
          </p:cNvPicPr>
          <p:nvPr/>
        </p:nvPicPr>
        <p:blipFill>
          <a:blip r:embed="rId5"/>
          <a:stretch>
            <a:fillRect/>
          </a:stretch>
        </p:blipFill>
        <p:spPr>
          <a:xfrm>
            <a:off x="1578903" y="945705"/>
            <a:ext cx="2520110" cy="1616771"/>
          </a:xfrm>
          <a:prstGeom prst="rect">
            <a:avLst/>
          </a:prstGeom>
        </p:spPr>
      </p:pic>
      <p:pic>
        <p:nvPicPr>
          <p:cNvPr id="18" name="Bild 17"/>
          <p:cNvPicPr>
            <a:picLocks noChangeAspect="1"/>
          </p:cNvPicPr>
          <p:nvPr/>
        </p:nvPicPr>
        <p:blipFill>
          <a:blip r:embed="rId6"/>
          <a:stretch>
            <a:fillRect/>
          </a:stretch>
        </p:blipFill>
        <p:spPr>
          <a:xfrm>
            <a:off x="1564399" y="5251047"/>
            <a:ext cx="2666200" cy="1360263"/>
          </a:xfrm>
          <a:prstGeom prst="rect">
            <a:avLst/>
          </a:prstGeom>
        </p:spPr>
      </p:pic>
      <p:sp>
        <p:nvSpPr>
          <p:cNvPr id="97" name="Textfeld 96"/>
          <p:cNvSpPr txBox="1"/>
          <p:nvPr/>
        </p:nvSpPr>
        <p:spPr>
          <a:xfrm>
            <a:off x="1564398" y="2803226"/>
            <a:ext cx="2842144" cy="830997"/>
          </a:xfrm>
          <a:prstGeom prst="rect">
            <a:avLst/>
          </a:prstGeom>
          <a:noFill/>
          <a:ln>
            <a:solidFill>
              <a:schemeClr val="tx1"/>
            </a:solidFill>
          </a:ln>
        </p:spPr>
        <p:txBody>
          <a:bodyPr wrap="square" rtlCol="0">
            <a:spAutoFit/>
          </a:bodyPr>
          <a:lstStyle/>
          <a:p>
            <a:r>
              <a:rPr lang="de-DE" sz="800" dirty="0"/>
              <a:t>Mehrmonatiger Prozess zur substantiellen  Kapitalaufnahme an </a:t>
            </a:r>
            <a:r>
              <a:rPr lang="de-DE" sz="800" dirty="0" err="1"/>
              <a:t>Börsen:</a:t>
            </a:r>
            <a:r>
              <a:rPr lang="de-DE" sz="800" b="1" dirty="0" err="1"/>
              <a:t>„IPO</a:t>
            </a:r>
            <a:r>
              <a:rPr lang="de-DE" sz="800" b="1" dirty="0"/>
              <a:t>“ (Initial Public </a:t>
            </a:r>
            <a:r>
              <a:rPr lang="de-DE" sz="800" b="1" dirty="0" err="1"/>
              <a:t>Offering</a:t>
            </a:r>
            <a:r>
              <a:rPr lang="de-DE" sz="800" b="1" dirty="0"/>
              <a:t>)</a:t>
            </a:r>
          </a:p>
          <a:p>
            <a:r>
              <a:rPr lang="de-DE" sz="800" dirty="0"/>
              <a:t>Investmentbanken agieren als Intermediäre, Bewertung, Ausgabe, Platzierung auf einem Finanzplatz </a:t>
            </a:r>
          </a:p>
          <a:p>
            <a:r>
              <a:rPr lang="de-DE" sz="800" b="1" dirty="0"/>
              <a:t>Kosten</a:t>
            </a:r>
            <a:r>
              <a:rPr lang="de-DE" sz="800" dirty="0"/>
              <a:t>: 4-7% des Emissionsvolumens</a:t>
            </a:r>
          </a:p>
          <a:p>
            <a:r>
              <a:rPr lang="de-DE" sz="800" b="1" dirty="0"/>
              <a:t>Voraussetzungen</a:t>
            </a:r>
            <a:r>
              <a:rPr lang="de-DE" sz="800" dirty="0"/>
              <a:t>: rechtlich, wirtschaftlich</a:t>
            </a:r>
            <a:r>
              <a:rPr lang="de-DE" sz="800" dirty="0">
                <a:ea typeface="Wingdings"/>
                <a:cs typeface="Wingdings"/>
                <a:sym typeface="Wingdings"/>
              </a:rPr>
              <a:t>, Management, RW,</a:t>
            </a:r>
            <a:endParaRPr lang="de-DE" sz="800" dirty="0"/>
          </a:p>
        </p:txBody>
      </p:sp>
      <p:pic>
        <p:nvPicPr>
          <p:cNvPr id="19" name="Bild 18"/>
          <p:cNvPicPr>
            <a:picLocks noChangeAspect="1"/>
          </p:cNvPicPr>
          <p:nvPr/>
        </p:nvPicPr>
        <p:blipFill>
          <a:blip r:embed="rId7"/>
          <a:stretch>
            <a:fillRect/>
          </a:stretch>
        </p:blipFill>
        <p:spPr>
          <a:xfrm>
            <a:off x="1568941" y="3843011"/>
            <a:ext cx="1157163" cy="277361"/>
          </a:xfrm>
          <a:prstGeom prst="rect">
            <a:avLst/>
          </a:prstGeom>
        </p:spPr>
      </p:pic>
      <p:pic>
        <p:nvPicPr>
          <p:cNvPr id="20" name="Bild 19"/>
          <p:cNvPicPr>
            <a:picLocks noChangeAspect="1"/>
          </p:cNvPicPr>
          <p:nvPr/>
        </p:nvPicPr>
        <p:blipFill>
          <a:blip r:embed="rId8"/>
          <a:stretch>
            <a:fillRect/>
          </a:stretch>
        </p:blipFill>
        <p:spPr>
          <a:xfrm>
            <a:off x="2726103" y="3843011"/>
            <a:ext cx="1175736" cy="277361"/>
          </a:xfrm>
          <a:prstGeom prst="rect">
            <a:avLst/>
          </a:prstGeom>
        </p:spPr>
      </p:pic>
      <p:pic>
        <p:nvPicPr>
          <p:cNvPr id="21" name="Bild 20"/>
          <p:cNvPicPr>
            <a:picLocks noChangeAspect="1"/>
          </p:cNvPicPr>
          <p:nvPr/>
        </p:nvPicPr>
        <p:blipFill>
          <a:blip r:embed="rId9"/>
          <a:stretch>
            <a:fillRect/>
          </a:stretch>
        </p:blipFill>
        <p:spPr>
          <a:xfrm>
            <a:off x="1564400" y="4117677"/>
            <a:ext cx="1847641" cy="408578"/>
          </a:xfrm>
          <a:prstGeom prst="rect">
            <a:avLst/>
          </a:prstGeom>
        </p:spPr>
      </p:pic>
      <p:pic>
        <p:nvPicPr>
          <p:cNvPr id="23" name="Bild 22"/>
          <p:cNvPicPr>
            <a:picLocks noChangeAspect="1"/>
          </p:cNvPicPr>
          <p:nvPr/>
        </p:nvPicPr>
        <p:blipFill>
          <a:blip r:embed="rId10"/>
          <a:stretch>
            <a:fillRect/>
          </a:stretch>
        </p:blipFill>
        <p:spPr>
          <a:xfrm>
            <a:off x="4499044" y="5441546"/>
            <a:ext cx="2133129" cy="1416454"/>
          </a:xfrm>
          <a:prstGeom prst="rect">
            <a:avLst/>
          </a:prstGeom>
        </p:spPr>
      </p:pic>
      <p:pic>
        <p:nvPicPr>
          <p:cNvPr id="25" name="Bild 24"/>
          <p:cNvPicPr>
            <a:picLocks noChangeAspect="1"/>
          </p:cNvPicPr>
          <p:nvPr/>
        </p:nvPicPr>
        <p:blipFill>
          <a:blip r:embed="rId11"/>
          <a:stretch>
            <a:fillRect/>
          </a:stretch>
        </p:blipFill>
        <p:spPr>
          <a:xfrm>
            <a:off x="7821683" y="5675296"/>
            <a:ext cx="2422984" cy="1118811"/>
          </a:xfrm>
          <a:prstGeom prst="rect">
            <a:avLst/>
          </a:prstGeom>
        </p:spPr>
      </p:pic>
      <p:sp>
        <p:nvSpPr>
          <p:cNvPr id="99" name="Textfeld 98"/>
          <p:cNvSpPr txBox="1"/>
          <p:nvPr/>
        </p:nvSpPr>
        <p:spPr>
          <a:xfrm>
            <a:off x="1578903" y="789695"/>
            <a:ext cx="2791701" cy="1815882"/>
          </a:xfrm>
          <a:prstGeom prst="rect">
            <a:avLst/>
          </a:prstGeom>
          <a:noFill/>
          <a:ln>
            <a:solidFill>
              <a:schemeClr val="tx1"/>
            </a:solidFill>
          </a:ln>
        </p:spPr>
        <p:txBody>
          <a:bodyPr wrap="square" rtlCol="0">
            <a:spAutoFit/>
          </a:bodyPr>
          <a:lstStyle/>
          <a:p>
            <a:r>
              <a:rPr lang="de-DE" sz="800" dirty="0"/>
              <a:t>Unternehmen mit i.d.R. sehr großem </a:t>
            </a:r>
            <a:r>
              <a:rPr lang="de-DE" sz="800" dirty="0" err="1"/>
              <a:t>Finanzierungsbedard</a:t>
            </a:r>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p:txBody>
      </p:sp>
      <p:sp>
        <p:nvSpPr>
          <p:cNvPr id="100" name="Textfeld 99"/>
          <p:cNvSpPr txBox="1"/>
          <p:nvPr/>
        </p:nvSpPr>
        <p:spPr>
          <a:xfrm>
            <a:off x="4953707" y="3262771"/>
            <a:ext cx="1874705" cy="276999"/>
          </a:xfrm>
          <a:prstGeom prst="rect">
            <a:avLst/>
          </a:prstGeom>
          <a:noFill/>
        </p:spPr>
        <p:txBody>
          <a:bodyPr wrap="square" rtlCol="0">
            <a:spAutoFit/>
          </a:bodyPr>
          <a:lstStyle/>
          <a:p>
            <a:r>
              <a:rPr lang="de-DE" sz="1200" b="1" dirty="0">
                <a:latin typeface="+mj-lt"/>
                <a:cs typeface="Chalkduster"/>
              </a:rPr>
              <a:t>6) Finanzplätze</a:t>
            </a:r>
          </a:p>
        </p:txBody>
      </p:sp>
      <p:sp>
        <p:nvSpPr>
          <p:cNvPr id="101" name="Textfeld 100"/>
          <p:cNvSpPr txBox="1"/>
          <p:nvPr/>
        </p:nvSpPr>
        <p:spPr>
          <a:xfrm>
            <a:off x="4615890" y="4840100"/>
            <a:ext cx="2415721" cy="276999"/>
          </a:xfrm>
          <a:prstGeom prst="rect">
            <a:avLst/>
          </a:prstGeom>
          <a:noFill/>
        </p:spPr>
        <p:txBody>
          <a:bodyPr wrap="square" rtlCol="0">
            <a:spAutoFit/>
          </a:bodyPr>
          <a:lstStyle/>
          <a:p>
            <a:r>
              <a:rPr lang="de-DE" sz="1200" b="1" dirty="0">
                <a:latin typeface="+mj-lt"/>
                <a:cs typeface="Chalkduster"/>
              </a:rPr>
              <a:t>7) Indizes / „Barometer“</a:t>
            </a:r>
          </a:p>
        </p:txBody>
      </p:sp>
      <p:sp>
        <p:nvSpPr>
          <p:cNvPr id="102" name="Textfeld 101"/>
          <p:cNvSpPr txBox="1"/>
          <p:nvPr/>
        </p:nvSpPr>
        <p:spPr>
          <a:xfrm>
            <a:off x="7230534" y="1784322"/>
            <a:ext cx="3412067" cy="276999"/>
          </a:xfrm>
          <a:prstGeom prst="rect">
            <a:avLst/>
          </a:prstGeom>
          <a:noFill/>
        </p:spPr>
        <p:txBody>
          <a:bodyPr wrap="square" rtlCol="0">
            <a:spAutoFit/>
          </a:bodyPr>
          <a:lstStyle/>
          <a:p>
            <a:r>
              <a:rPr lang="de-DE" sz="1200" b="1" dirty="0">
                <a:latin typeface="+mj-lt"/>
                <a:cs typeface="Chalkduster"/>
              </a:rPr>
              <a:t>8) Wertpapiere: </a:t>
            </a:r>
            <a:r>
              <a:rPr lang="de-DE" sz="1000" b="1" dirty="0">
                <a:latin typeface="+mj-lt"/>
                <a:cs typeface="Chalkduster"/>
              </a:rPr>
              <a:t>Grundsatz: Kaufe nur, was du verstehst! </a:t>
            </a:r>
          </a:p>
        </p:txBody>
      </p:sp>
      <p:sp>
        <p:nvSpPr>
          <p:cNvPr id="104" name="Textfeld 103"/>
          <p:cNvSpPr txBox="1"/>
          <p:nvPr/>
        </p:nvSpPr>
        <p:spPr>
          <a:xfrm>
            <a:off x="7050309" y="5734569"/>
            <a:ext cx="3386667" cy="461665"/>
          </a:xfrm>
          <a:prstGeom prst="rect">
            <a:avLst/>
          </a:prstGeom>
          <a:noFill/>
        </p:spPr>
        <p:txBody>
          <a:bodyPr wrap="square" rtlCol="0">
            <a:spAutoFit/>
          </a:bodyPr>
          <a:lstStyle/>
          <a:p>
            <a:r>
              <a:rPr lang="de-DE" sz="1200" b="1" dirty="0">
                <a:latin typeface="+mj-lt"/>
                <a:cs typeface="Chalkduster"/>
              </a:rPr>
              <a:t>9) Spannungsfelder </a:t>
            </a:r>
          </a:p>
          <a:p>
            <a:r>
              <a:rPr lang="de-DE" sz="1200" b="1" dirty="0">
                <a:latin typeface="+mj-lt"/>
                <a:cs typeface="Chalkduster"/>
              </a:rPr>
              <a:t>bei Geldanlage</a:t>
            </a:r>
          </a:p>
        </p:txBody>
      </p:sp>
      <p:sp>
        <p:nvSpPr>
          <p:cNvPr id="28" name="Rechteck 27"/>
          <p:cNvSpPr/>
          <p:nvPr/>
        </p:nvSpPr>
        <p:spPr>
          <a:xfrm>
            <a:off x="8718250" y="6773460"/>
            <a:ext cx="645884" cy="457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700" dirty="0">
                <a:solidFill>
                  <a:srgbClr val="000000"/>
                </a:solidFill>
              </a:rPr>
              <a:t>Ethik</a:t>
            </a:r>
          </a:p>
        </p:txBody>
      </p:sp>
      <p:sp>
        <p:nvSpPr>
          <p:cNvPr id="105" name="Textfeld 104"/>
          <p:cNvSpPr txBox="1"/>
          <p:nvPr/>
        </p:nvSpPr>
        <p:spPr>
          <a:xfrm>
            <a:off x="7230534" y="2014428"/>
            <a:ext cx="3386667" cy="1646604"/>
          </a:xfrm>
          <a:prstGeom prst="rect">
            <a:avLst/>
          </a:prstGeom>
          <a:noFill/>
          <a:ln>
            <a:solidFill>
              <a:schemeClr val="tx1"/>
            </a:solidFill>
          </a:ln>
        </p:spPr>
        <p:txBody>
          <a:bodyPr wrap="square" rtlCol="0">
            <a:spAutoFit/>
          </a:bodyPr>
          <a:lstStyle/>
          <a:p>
            <a:r>
              <a:rPr lang="de-DE" sz="800" b="1" u="sng" dirty="0"/>
              <a:t>Aktien</a:t>
            </a:r>
            <a:r>
              <a:rPr lang="de-DE" sz="800" u="sng" dirty="0"/>
              <a:t>: </a:t>
            </a:r>
            <a:r>
              <a:rPr lang="de-DE" sz="800" dirty="0"/>
              <a:t>Beteiligung i.e</a:t>
            </a:r>
            <a:r>
              <a:rPr lang="de-DE" sz="800" b="1" dirty="0"/>
              <a:t>. Eigenkapital               Kursblatt:</a:t>
            </a:r>
          </a:p>
          <a:p>
            <a:r>
              <a:rPr lang="de-DE" sz="800" b="1" dirty="0"/>
              <a:t>Dividende:</a:t>
            </a:r>
            <a:r>
              <a:rPr lang="de-DE" sz="800" dirty="0"/>
              <a:t> Gewinn</a:t>
            </a:r>
          </a:p>
          <a:p>
            <a:r>
              <a:rPr lang="de-DE" sz="700" b="1" u="sng" dirty="0"/>
              <a:t>Arten:</a:t>
            </a:r>
          </a:p>
          <a:p>
            <a:r>
              <a:rPr lang="de-DE" sz="700" dirty="0"/>
              <a:t>Stammaktien</a:t>
            </a:r>
          </a:p>
          <a:p>
            <a:r>
              <a:rPr lang="de-DE" sz="700" dirty="0"/>
              <a:t>Vorzugsaktien</a:t>
            </a:r>
          </a:p>
          <a:p>
            <a:r>
              <a:rPr lang="de-DE" sz="700" dirty="0"/>
              <a:t>(Höhere Dividende</a:t>
            </a:r>
          </a:p>
          <a:p>
            <a:r>
              <a:rPr lang="de-DE" sz="700" dirty="0"/>
              <a:t>kein Stimmrecht)</a:t>
            </a:r>
            <a:endParaRPr lang="de-DE" sz="700" b="1" dirty="0"/>
          </a:p>
          <a:p>
            <a:r>
              <a:rPr lang="de-DE" sz="700" b="1" u="sng" dirty="0"/>
              <a:t>Risiko</a:t>
            </a:r>
            <a:r>
              <a:rPr lang="de-DE" sz="700" dirty="0"/>
              <a:t>: hoch, starke</a:t>
            </a:r>
          </a:p>
          <a:p>
            <a:r>
              <a:rPr lang="de-DE" sz="700" dirty="0"/>
              <a:t>Kursschwankungen</a:t>
            </a:r>
          </a:p>
          <a:p>
            <a:r>
              <a:rPr lang="de-DE" sz="600" b="1" dirty="0"/>
              <a:t>Durchschnittsrendite:</a:t>
            </a:r>
          </a:p>
          <a:p>
            <a:r>
              <a:rPr lang="de-DE" sz="600" dirty="0" err="1"/>
              <a:t>θR</a:t>
            </a:r>
            <a:r>
              <a:rPr lang="de-DE" sz="600" dirty="0"/>
              <a:t>=(Gewinn p.a. + D)/Kaufpreis*100</a:t>
            </a:r>
          </a:p>
          <a:p>
            <a:r>
              <a:rPr lang="de-DE" sz="600" b="1" dirty="0"/>
              <a:t>Dividendenrendite</a:t>
            </a:r>
          </a:p>
          <a:p>
            <a:r>
              <a:rPr lang="de-DE" sz="600" dirty="0"/>
              <a:t>DR=D/Kaufpreis*100</a:t>
            </a:r>
          </a:p>
          <a:p>
            <a:r>
              <a:rPr lang="de-DE" sz="600" b="1" dirty="0"/>
              <a:t>KGV:</a:t>
            </a:r>
            <a:r>
              <a:rPr lang="de-DE" sz="600" dirty="0"/>
              <a:t> Kurs/Gewinn: wie teuer ist Aktie im Vergleich</a:t>
            </a:r>
          </a:p>
          <a:p>
            <a:r>
              <a:rPr lang="de-DE" sz="600" dirty="0"/>
              <a:t>Wann amortisiert s. Kaufpreis aus Gewinn</a:t>
            </a:r>
          </a:p>
        </p:txBody>
      </p:sp>
      <p:sp>
        <p:nvSpPr>
          <p:cNvPr id="106" name="Textfeld 105"/>
          <p:cNvSpPr txBox="1"/>
          <p:nvPr/>
        </p:nvSpPr>
        <p:spPr>
          <a:xfrm>
            <a:off x="7230534" y="3660081"/>
            <a:ext cx="3386667" cy="969496"/>
          </a:xfrm>
          <a:prstGeom prst="rect">
            <a:avLst/>
          </a:prstGeom>
          <a:noFill/>
          <a:ln>
            <a:solidFill>
              <a:schemeClr val="tx1"/>
            </a:solidFill>
          </a:ln>
        </p:spPr>
        <p:txBody>
          <a:bodyPr wrap="square" rtlCol="0">
            <a:spAutoFit/>
          </a:bodyPr>
          <a:lstStyle/>
          <a:p>
            <a:r>
              <a:rPr lang="de-DE" sz="800" b="1" u="sng" dirty="0"/>
              <a:t>Anleihen: </a:t>
            </a:r>
            <a:r>
              <a:rPr lang="de-DE" sz="800" dirty="0"/>
              <a:t>Forderungswertpapier i.e. </a:t>
            </a:r>
            <a:r>
              <a:rPr lang="de-DE" sz="800" b="1" dirty="0"/>
              <a:t>Fremdkapital,</a:t>
            </a:r>
            <a:r>
              <a:rPr lang="de-DE" sz="800" dirty="0"/>
              <a:t> </a:t>
            </a:r>
          </a:p>
          <a:p>
            <a:r>
              <a:rPr lang="de-DE" sz="700" dirty="0"/>
              <a:t>vgl. endfälliger lfr. Kredit</a:t>
            </a:r>
          </a:p>
          <a:p>
            <a:r>
              <a:rPr lang="de-DE" sz="700" dirty="0"/>
              <a:t>(Ver</a:t>
            </a:r>
            <a:r>
              <a:rPr lang="de-DE" sz="700" b="1" dirty="0"/>
              <a:t>zins</a:t>
            </a:r>
            <a:r>
              <a:rPr lang="de-DE" sz="700" dirty="0"/>
              <a:t>ung: fix, variable oder 0 Bond) , Effektivverzinsung (</a:t>
            </a:r>
            <a:r>
              <a:rPr lang="de-DE" sz="700" dirty="0" err="1"/>
              <a:t>Zus.kosten</a:t>
            </a:r>
            <a:r>
              <a:rPr lang="de-DE" sz="700" dirty="0"/>
              <a:t>, Agio)</a:t>
            </a:r>
          </a:p>
          <a:p>
            <a:r>
              <a:rPr lang="de-DE" sz="700" dirty="0"/>
              <a:t>Berechnung </a:t>
            </a:r>
            <a:r>
              <a:rPr lang="de-DE" sz="700" dirty="0" err="1"/>
              <a:t>Eff.verz</a:t>
            </a:r>
            <a:r>
              <a:rPr lang="de-DE" sz="700" dirty="0"/>
              <a:t>.: </a:t>
            </a:r>
            <a:r>
              <a:rPr lang="de-DE" sz="700" dirty="0" err="1"/>
              <a:t>zB</a:t>
            </a:r>
            <a:r>
              <a:rPr lang="de-DE" sz="700" dirty="0"/>
              <a:t> 3% </a:t>
            </a:r>
            <a:r>
              <a:rPr lang="de-DE" sz="700" dirty="0" err="1"/>
              <a:t>Nom.zinssatz</a:t>
            </a:r>
            <a:r>
              <a:rPr lang="de-DE" sz="700" dirty="0"/>
              <a:t>/Ausgabekurs 106;  =3%/106=2,8%</a:t>
            </a:r>
          </a:p>
          <a:p>
            <a:r>
              <a:rPr lang="de-DE" sz="700" b="1" dirty="0"/>
              <a:t>Risiko</a:t>
            </a:r>
            <a:r>
              <a:rPr lang="de-DE" sz="700" dirty="0"/>
              <a:t>: geringere Kursschwankungen als bei Aktien, Bundesanleihen sind </a:t>
            </a:r>
            <a:r>
              <a:rPr lang="de-DE" sz="700" b="1" dirty="0"/>
              <a:t>mündelsicher</a:t>
            </a:r>
            <a:r>
              <a:rPr lang="de-DE" sz="700" dirty="0"/>
              <a:t> (Veranlagungskriterium als Vormund: Verzinsung, min. Risiko)</a:t>
            </a:r>
          </a:p>
          <a:p>
            <a:r>
              <a:rPr lang="de-DE" sz="700" b="1" dirty="0"/>
              <a:t>Bonität </a:t>
            </a:r>
            <a:r>
              <a:rPr lang="de-DE" sz="700" dirty="0"/>
              <a:t>von Emittenten wird von </a:t>
            </a:r>
            <a:r>
              <a:rPr lang="de-DE" sz="700" b="1" dirty="0"/>
              <a:t>Rating Agenturen </a:t>
            </a:r>
            <a:r>
              <a:rPr lang="de-DE" sz="700" dirty="0"/>
              <a:t>(Moodys, S&amp;P, Fitch) eingeschätzt, Ratings: AAA (erstklassig) – D (</a:t>
            </a:r>
            <a:r>
              <a:rPr lang="de-DE" sz="700" dirty="0" err="1"/>
              <a:t>default</a:t>
            </a:r>
            <a:r>
              <a:rPr lang="de-DE" sz="700" dirty="0"/>
              <a:t>) </a:t>
            </a:r>
          </a:p>
        </p:txBody>
      </p:sp>
      <p:sp>
        <p:nvSpPr>
          <p:cNvPr id="107" name="Textfeld 106"/>
          <p:cNvSpPr txBox="1"/>
          <p:nvPr/>
        </p:nvSpPr>
        <p:spPr>
          <a:xfrm>
            <a:off x="7229880" y="5475136"/>
            <a:ext cx="3386667" cy="323165"/>
          </a:xfrm>
          <a:prstGeom prst="rect">
            <a:avLst/>
          </a:prstGeom>
          <a:noFill/>
          <a:ln>
            <a:solidFill>
              <a:schemeClr val="tx1"/>
            </a:solidFill>
          </a:ln>
        </p:spPr>
        <p:txBody>
          <a:bodyPr wrap="square" rtlCol="0">
            <a:spAutoFit/>
          </a:bodyPr>
          <a:lstStyle/>
          <a:p>
            <a:r>
              <a:rPr lang="de-DE" sz="800" b="1" u="sng" dirty="0"/>
              <a:t>Derivative: </a:t>
            </a:r>
            <a:r>
              <a:rPr lang="de-DE" sz="800" dirty="0"/>
              <a:t>stand. Rechte zum Kauf („Call“) oder Verkauf („</a:t>
            </a:r>
            <a:r>
              <a:rPr lang="de-DE" sz="800" dirty="0" err="1"/>
              <a:t>Put</a:t>
            </a:r>
            <a:r>
              <a:rPr lang="de-DE" sz="800" dirty="0"/>
              <a:t>“) </a:t>
            </a:r>
            <a:r>
              <a:rPr lang="de-DE" sz="700" dirty="0"/>
              <a:t>von Werten: z.B. Aktien, Indizes, Rohstoffe, Werte,... (hochriskant)</a:t>
            </a:r>
          </a:p>
        </p:txBody>
      </p:sp>
      <p:sp>
        <p:nvSpPr>
          <p:cNvPr id="108" name="Textfeld 107"/>
          <p:cNvSpPr txBox="1"/>
          <p:nvPr/>
        </p:nvSpPr>
        <p:spPr>
          <a:xfrm>
            <a:off x="7230534" y="4829142"/>
            <a:ext cx="3386667" cy="646331"/>
          </a:xfrm>
          <a:prstGeom prst="rect">
            <a:avLst/>
          </a:prstGeom>
          <a:noFill/>
          <a:ln>
            <a:solidFill>
              <a:schemeClr val="tx1"/>
            </a:solidFill>
          </a:ln>
        </p:spPr>
        <p:txBody>
          <a:bodyPr wrap="square" rtlCol="0">
            <a:spAutoFit/>
          </a:bodyPr>
          <a:lstStyle/>
          <a:p>
            <a:r>
              <a:rPr lang="de-DE" sz="800" b="1" u="sng" dirty="0"/>
              <a:t>Investmentfons: </a:t>
            </a:r>
            <a:r>
              <a:rPr lang="de-DE" sz="700" dirty="0"/>
              <a:t>Topf  (Aktien-, Anleihen-, </a:t>
            </a:r>
            <a:r>
              <a:rPr lang="de-DE" sz="700" dirty="0" err="1"/>
              <a:t>Mixfonds</a:t>
            </a:r>
            <a:r>
              <a:rPr lang="de-DE" sz="700" dirty="0"/>
              <a:t>) viele Anleger zahlen ein Jeder Anleger ist Miteigentümer am Gesamtvermögen (+ Risikostreuung, - Kosten) </a:t>
            </a:r>
          </a:p>
          <a:p>
            <a:r>
              <a:rPr lang="de-DE" sz="700" b="1" dirty="0"/>
              <a:t>Ansprüche:</a:t>
            </a:r>
            <a:r>
              <a:rPr lang="de-DE" sz="700" dirty="0"/>
              <a:t> Gewinnbeteiligung, ord. Verwaltung, Information, ggf. Rückgabe (nicht: ETF)</a:t>
            </a:r>
          </a:p>
          <a:p>
            <a:r>
              <a:rPr lang="de-DE" sz="700" b="1" dirty="0"/>
              <a:t>ETF</a:t>
            </a:r>
            <a:r>
              <a:rPr lang="de-DE" sz="700" dirty="0"/>
              <a:t> (Exchange-</a:t>
            </a:r>
            <a:r>
              <a:rPr lang="de-DE" sz="700" dirty="0" err="1"/>
              <a:t>traded</a:t>
            </a:r>
            <a:r>
              <a:rPr lang="de-DE" sz="700" dirty="0"/>
              <a:t> Funds): Passivfond (nicht von </a:t>
            </a:r>
            <a:r>
              <a:rPr lang="de-DE" sz="700" dirty="0" err="1"/>
              <a:t>Investges</a:t>
            </a:r>
            <a:r>
              <a:rPr lang="de-DE" sz="700" dirty="0"/>
              <a:t> sondern von Börse verwaltet und gehandelt., geringe Gebühren, Orientierung an Index z.B. DAX</a:t>
            </a:r>
          </a:p>
        </p:txBody>
      </p:sp>
      <p:sp>
        <p:nvSpPr>
          <p:cNvPr id="109" name="Textfeld 108"/>
          <p:cNvSpPr txBox="1"/>
          <p:nvPr/>
        </p:nvSpPr>
        <p:spPr>
          <a:xfrm>
            <a:off x="1524000" y="3820783"/>
            <a:ext cx="2827638" cy="2800767"/>
          </a:xfrm>
          <a:prstGeom prst="rect">
            <a:avLst/>
          </a:prstGeom>
          <a:noFill/>
          <a:ln>
            <a:solidFill>
              <a:schemeClr val="tx1"/>
            </a:solidFill>
          </a:ln>
        </p:spPr>
        <p:txBody>
          <a:bodyPr wrap="square" rtlCol="0">
            <a:spAutoFit/>
          </a:bodyPr>
          <a:lstStyle/>
          <a:p>
            <a:endParaRPr lang="de-DE" sz="800" dirty="0"/>
          </a:p>
          <a:p>
            <a:endParaRPr lang="de-DE" sz="800" dirty="0"/>
          </a:p>
          <a:p>
            <a:endParaRPr lang="de-DE" sz="800" dirty="0"/>
          </a:p>
          <a:p>
            <a:endParaRPr lang="de-DE" sz="800" dirty="0"/>
          </a:p>
          <a:p>
            <a:endParaRPr lang="de-DE" sz="800" dirty="0"/>
          </a:p>
          <a:p>
            <a:r>
              <a:rPr lang="de-DE" sz="800" b="1" u="sng" dirty="0"/>
              <a:t>Aktionäre haben auch Rechte:</a:t>
            </a:r>
          </a:p>
          <a:p>
            <a:r>
              <a:rPr lang="de-DE" sz="800" b="1" dirty="0"/>
              <a:t>Stimmrecht</a:t>
            </a:r>
            <a:r>
              <a:rPr lang="de-DE" sz="800" dirty="0"/>
              <a:t> in Hauptversammlung, Dividende, Bezugsrecht bei Ausgabe von neuen (jungen) Aktien, Liquidationserlös</a:t>
            </a:r>
          </a:p>
          <a:p>
            <a:r>
              <a:rPr lang="de-DE" sz="800" b="1" u="sng" dirty="0" err="1"/>
              <a:t>AG‘s</a:t>
            </a:r>
            <a:r>
              <a:rPr lang="de-DE" sz="800" b="1" u="sng" dirty="0"/>
              <a:t> haben Pflichten</a:t>
            </a:r>
          </a:p>
          <a:p>
            <a:r>
              <a:rPr lang="de-DE" sz="800" dirty="0"/>
              <a:t>Information &amp; Veröffentlichung, Bilanzierung (IFRS)</a:t>
            </a:r>
          </a:p>
          <a:p>
            <a:r>
              <a:rPr lang="de-DE" sz="800" b="1" dirty="0"/>
              <a:t>Wichtige Kennzahlen </a:t>
            </a:r>
            <a:r>
              <a:rPr lang="de-DE" sz="800" dirty="0"/>
              <a:t>(RW): EBIT, EBIT DA, Eigenkapitalquote,...</a:t>
            </a:r>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p:txBody>
      </p:sp>
      <p:sp>
        <p:nvSpPr>
          <p:cNvPr id="110" name="Textfeld 109"/>
          <p:cNvSpPr txBox="1"/>
          <p:nvPr/>
        </p:nvSpPr>
        <p:spPr>
          <a:xfrm>
            <a:off x="4499043" y="3525851"/>
            <a:ext cx="2646166" cy="338554"/>
          </a:xfrm>
          <a:prstGeom prst="rect">
            <a:avLst/>
          </a:prstGeom>
          <a:noFill/>
          <a:ln>
            <a:solidFill>
              <a:schemeClr val="tx1"/>
            </a:solidFill>
          </a:ln>
        </p:spPr>
        <p:txBody>
          <a:bodyPr wrap="square" rtlCol="0">
            <a:spAutoFit/>
          </a:bodyPr>
          <a:lstStyle/>
          <a:p>
            <a:r>
              <a:rPr lang="de-DE" sz="800" dirty="0"/>
              <a:t>Bedeutung der Finanzplätze gemessen an der </a:t>
            </a:r>
            <a:r>
              <a:rPr lang="de-DE" sz="800" b="1" dirty="0"/>
              <a:t>Marktkapitalisierung</a:t>
            </a:r>
            <a:r>
              <a:rPr lang="de-DE" sz="800" dirty="0"/>
              <a:t> (Börsenwert v. Unternehmen) / BIP</a:t>
            </a:r>
          </a:p>
        </p:txBody>
      </p:sp>
      <p:sp>
        <p:nvSpPr>
          <p:cNvPr id="111" name="Textfeld 110"/>
          <p:cNvSpPr txBox="1"/>
          <p:nvPr/>
        </p:nvSpPr>
        <p:spPr>
          <a:xfrm>
            <a:off x="4473642" y="5086962"/>
            <a:ext cx="2646166" cy="338554"/>
          </a:xfrm>
          <a:prstGeom prst="rect">
            <a:avLst/>
          </a:prstGeom>
          <a:noFill/>
          <a:ln>
            <a:solidFill>
              <a:schemeClr val="tx1"/>
            </a:solidFill>
          </a:ln>
        </p:spPr>
        <p:txBody>
          <a:bodyPr wrap="square" rtlCol="0">
            <a:spAutoFit/>
          </a:bodyPr>
          <a:lstStyle/>
          <a:p>
            <a:r>
              <a:rPr lang="de-DE" sz="800" b="1" dirty="0"/>
              <a:t>Index: </a:t>
            </a:r>
            <a:r>
              <a:rPr lang="de-DE" sz="800" dirty="0"/>
              <a:t>Kennzahl , ermöglicht Vergleich im Zeitablauf</a:t>
            </a:r>
          </a:p>
          <a:p>
            <a:r>
              <a:rPr lang="de-DE" sz="800" dirty="0"/>
              <a:t>Gewichtet aus best. Unternehmen z.B. S&amp;P 500, ATX </a:t>
            </a:r>
          </a:p>
        </p:txBody>
      </p:sp>
      <p:pic>
        <p:nvPicPr>
          <p:cNvPr id="29" name="Bild 28"/>
          <p:cNvPicPr>
            <a:picLocks noChangeAspect="1"/>
          </p:cNvPicPr>
          <p:nvPr/>
        </p:nvPicPr>
        <p:blipFill>
          <a:blip r:embed="rId12"/>
          <a:stretch>
            <a:fillRect/>
          </a:stretch>
        </p:blipFill>
        <p:spPr>
          <a:xfrm>
            <a:off x="7314540" y="983683"/>
            <a:ext cx="690495" cy="851438"/>
          </a:xfrm>
          <a:prstGeom prst="rect">
            <a:avLst/>
          </a:prstGeom>
        </p:spPr>
      </p:pic>
      <p:pic>
        <p:nvPicPr>
          <p:cNvPr id="32" name="Bild 31"/>
          <p:cNvPicPr>
            <a:picLocks noChangeAspect="1"/>
          </p:cNvPicPr>
          <p:nvPr/>
        </p:nvPicPr>
        <p:blipFill>
          <a:blip r:embed="rId13"/>
          <a:stretch>
            <a:fillRect/>
          </a:stretch>
        </p:blipFill>
        <p:spPr>
          <a:xfrm>
            <a:off x="8718250" y="694589"/>
            <a:ext cx="1844123" cy="1140533"/>
          </a:xfrm>
          <a:prstGeom prst="rect">
            <a:avLst/>
          </a:prstGeom>
        </p:spPr>
      </p:pic>
      <p:sp>
        <p:nvSpPr>
          <p:cNvPr id="34" name="Textfeld 33"/>
          <p:cNvSpPr txBox="1"/>
          <p:nvPr/>
        </p:nvSpPr>
        <p:spPr>
          <a:xfrm>
            <a:off x="6568966" y="5956250"/>
            <a:ext cx="763663" cy="923330"/>
          </a:xfrm>
          <a:prstGeom prst="rect">
            <a:avLst/>
          </a:prstGeom>
          <a:noFill/>
        </p:spPr>
        <p:txBody>
          <a:bodyPr wrap="none" rtlCol="0">
            <a:spAutoFit/>
          </a:bodyPr>
          <a:lstStyle/>
          <a:p>
            <a:r>
              <a:rPr lang="de-DE" sz="600" b="1" dirty="0">
                <a:solidFill>
                  <a:srgbClr val="FF0000"/>
                </a:solidFill>
              </a:rPr>
              <a:t>ATX (Wien)</a:t>
            </a:r>
          </a:p>
          <a:p>
            <a:r>
              <a:rPr lang="de-DE" sz="600" dirty="0">
                <a:solidFill>
                  <a:srgbClr val="FF6600"/>
                </a:solidFill>
              </a:rPr>
              <a:t>DAX (Frankfurt)</a:t>
            </a:r>
          </a:p>
          <a:p>
            <a:r>
              <a:rPr lang="de-DE" sz="600" dirty="0">
                <a:solidFill>
                  <a:schemeClr val="bg1">
                    <a:lumMod val="65000"/>
                  </a:schemeClr>
                </a:solidFill>
              </a:rPr>
              <a:t>Dow Jones (NY)</a:t>
            </a:r>
          </a:p>
          <a:p>
            <a:r>
              <a:rPr lang="de-DE" sz="600" dirty="0">
                <a:solidFill>
                  <a:srgbClr val="008000"/>
                </a:solidFill>
              </a:rPr>
              <a:t>FTSE 100 (London)</a:t>
            </a:r>
          </a:p>
          <a:p>
            <a:endParaRPr lang="de-DE" sz="600" dirty="0"/>
          </a:p>
          <a:p>
            <a:endParaRPr lang="de-DE" sz="600" dirty="0"/>
          </a:p>
          <a:p>
            <a:r>
              <a:rPr lang="de-DE" sz="600" dirty="0"/>
              <a:t>Nikkei (Tokio)</a:t>
            </a:r>
          </a:p>
          <a:p>
            <a:r>
              <a:rPr lang="de-DE" sz="600" dirty="0"/>
              <a:t>S&amp;P 500</a:t>
            </a:r>
          </a:p>
          <a:p>
            <a:r>
              <a:rPr lang="de-DE" sz="600" dirty="0"/>
              <a:t>NASDAG</a:t>
            </a:r>
          </a:p>
        </p:txBody>
      </p:sp>
      <p:sp>
        <p:nvSpPr>
          <p:cNvPr id="41" name="Rechteck 40"/>
          <p:cNvSpPr/>
          <p:nvPr/>
        </p:nvSpPr>
        <p:spPr>
          <a:xfrm>
            <a:off x="8466668" y="6657225"/>
            <a:ext cx="480183" cy="11623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de-DE" sz="500">
                <a:solidFill>
                  <a:srgbClr val="000000"/>
                </a:solidFill>
                <a:ea typeface="ＭＳ 明朝"/>
                <a:cs typeface="Times New Roman"/>
              </a:rPr>
              <a:t>Sicherheit</a:t>
            </a:r>
            <a:endParaRPr lang="de-DE" sz="1000">
              <a:latin typeface="Times"/>
              <a:ea typeface="ＭＳ 明朝"/>
              <a:cs typeface="Times New Roman"/>
            </a:endParaRPr>
          </a:p>
        </p:txBody>
      </p:sp>
      <p:sp>
        <p:nvSpPr>
          <p:cNvPr id="42" name="Rechteck 41"/>
          <p:cNvSpPr/>
          <p:nvPr/>
        </p:nvSpPr>
        <p:spPr>
          <a:xfrm>
            <a:off x="9105239" y="6651577"/>
            <a:ext cx="377428" cy="12188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de-DE" sz="500" dirty="0">
                <a:solidFill>
                  <a:srgbClr val="000000"/>
                </a:solidFill>
                <a:ea typeface="ＭＳ 明朝"/>
                <a:cs typeface="Times New Roman"/>
              </a:rPr>
              <a:t>Ertrag</a:t>
            </a:r>
            <a:endParaRPr lang="de-DE" sz="500" dirty="0">
              <a:latin typeface="Times"/>
              <a:ea typeface="ＭＳ 明朝"/>
              <a:cs typeface="Times New Roman"/>
            </a:endParaRPr>
          </a:p>
        </p:txBody>
      </p:sp>
      <p:cxnSp>
        <p:nvCxnSpPr>
          <p:cNvPr id="9" name="Gerade Verbindung mit Pfeil 8"/>
          <p:cNvCxnSpPr/>
          <p:nvPr/>
        </p:nvCxnSpPr>
        <p:spPr>
          <a:xfrm flipV="1">
            <a:off x="3901839" y="423258"/>
            <a:ext cx="560602"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flipV="1">
            <a:off x="6672017" y="435958"/>
            <a:ext cx="558516"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7230534" y="4617587"/>
            <a:ext cx="3386667" cy="215444"/>
          </a:xfrm>
          <a:prstGeom prst="rect">
            <a:avLst/>
          </a:prstGeom>
          <a:noFill/>
          <a:ln>
            <a:solidFill>
              <a:schemeClr val="tx1"/>
            </a:solidFill>
          </a:ln>
        </p:spPr>
        <p:txBody>
          <a:bodyPr wrap="square" rtlCol="0">
            <a:spAutoFit/>
          </a:bodyPr>
          <a:lstStyle/>
          <a:p>
            <a:r>
              <a:rPr lang="de-DE" sz="800" b="1" dirty="0"/>
              <a:t>Mezzaninkapital</a:t>
            </a:r>
            <a:r>
              <a:rPr lang="de-DE" sz="700" b="1" dirty="0"/>
              <a:t>: </a:t>
            </a:r>
            <a:r>
              <a:rPr lang="de-DE" sz="700" dirty="0"/>
              <a:t>Elemente von EK u. FK z.B. Wandelanleihe (Anleihe &gt; Aktie)</a:t>
            </a:r>
          </a:p>
        </p:txBody>
      </p:sp>
    </p:spTree>
    <p:extLst>
      <p:ext uri="{BB962C8B-B14F-4D97-AF65-F5344CB8AC3E}">
        <p14:creationId xmlns:p14="http://schemas.microsoft.com/office/powerpoint/2010/main" val="5834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1" grpId="0"/>
      <p:bldP spid="75" grpId="0" animBg="1"/>
      <p:bldP spid="76" grpId="0" animBg="1"/>
      <p:bldP spid="83" grpId="0" animBg="1"/>
      <p:bldP spid="95" grpId="0"/>
      <p:bldP spid="96" grpId="0"/>
      <p:bldP spid="97" grpId="0" animBg="1"/>
      <p:bldP spid="99" grpId="0" animBg="1"/>
      <p:bldP spid="100" grpId="0"/>
      <p:bldP spid="101" grpId="0"/>
      <p:bldP spid="102" grpId="0"/>
      <p:bldP spid="104" grpId="0"/>
      <p:bldP spid="28" grpId="0" animBg="1"/>
      <p:bldP spid="105" grpId="0" animBg="1"/>
      <p:bldP spid="106" grpId="0" animBg="1"/>
      <p:bldP spid="107" grpId="0" animBg="1"/>
      <p:bldP spid="108" grpId="0" animBg="1"/>
      <p:bldP spid="109" grpId="0" animBg="1"/>
      <p:bldP spid="110" grpId="0" animBg="1"/>
      <p:bldP spid="111" grpId="0" animBg="1"/>
      <p:bldP spid="34" grpId="0"/>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8E2F986C-9FF0-4DA8-BC91-212DC5AE7BFF}"/>
              </a:ext>
            </a:extLst>
          </p:cNvPr>
          <p:cNvPicPr>
            <a:picLocks noGrp="1" noChangeAspect="1"/>
          </p:cNvPicPr>
          <p:nvPr>
            <p:ph idx="1"/>
          </p:nvPr>
        </p:nvPicPr>
        <p:blipFill>
          <a:blip r:embed="rId2"/>
          <a:stretch>
            <a:fillRect/>
          </a:stretch>
        </p:blipFill>
        <p:spPr>
          <a:xfrm>
            <a:off x="172529" y="118509"/>
            <a:ext cx="12508301" cy="7003570"/>
          </a:xfrm>
        </p:spPr>
      </p:pic>
    </p:spTree>
    <p:extLst>
      <p:ext uri="{BB962C8B-B14F-4D97-AF65-F5344CB8AC3E}">
        <p14:creationId xmlns:p14="http://schemas.microsoft.com/office/powerpoint/2010/main" val="302753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682E681-8487-1340-8B26-776F8B93CF33}"/>
              </a:ext>
            </a:extLst>
          </p:cNvPr>
          <p:cNvSpPr>
            <a:spLocks noGrp="1"/>
          </p:cNvSpPr>
          <p:nvPr>
            <p:ph type="title"/>
          </p:nvPr>
        </p:nvSpPr>
        <p:spPr>
          <a:xfrm>
            <a:off x="804672" y="1412489"/>
            <a:ext cx="2871095" cy="2156621"/>
          </a:xfrm>
        </p:spPr>
        <p:txBody>
          <a:bodyPr anchor="t">
            <a:normAutofit/>
          </a:bodyPr>
          <a:lstStyle/>
          <a:p>
            <a:r>
              <a:rPr lang="de-DE" sz="4500" dirty="0">
                <a:solidFill>
                  <a:srgbClr val="FFFFFF"/>
                </a:solidFill>
              </a:rPr>
              <a:t>X… Index</a:t>
            </a:r>
          </a:p>
        </p:txBody>
      </p:sp>
      <p:sp>
        <p:nvSpPr>
          <p:cNvPr id="3" name="Inhaltsplatzhalter 2">
            <a:extLst>
              <a:ext uri="{FF2B5EF4-FFF2-40B4-BE49-F238E27FC236}">
                <a16:creationId xmlns:a16="http://schemas.microsoft.com/office/drawing/2014/main" id="{7C95F02A-276D-8C4A-A1C4-8218A14D1B38}"/>
              </a:ext>
            </a:extLst>
          </p:cNvPr>
          <p:cNvSpPr>
            <a:spLocks noGrp="1"/>
          </p:cNvSpPr>
          <p:nvPr>
            <p:ph sz="half" idx="1"/>
          </p:nvPr>
        </p:nvSpPr>
        <p:spPr>
          <a:xfrm>
            <a:off x="5198993" y="1412489"/>
            <a:ext cx="2926080" cy="4363844"/>
          </a:xfrm>
        </p:spPr>
        <p:txBody>
          <a:bodyPr vert="horz" lIns="91440" tIns="45720" rIns="91440" bIns="45720" rtlCol="0" anchor="t">
            <a:normAutofit/>
          </a:bodyPr>
          <a:lstStyle/>
          <a:p>
            <a:r>
              <a:rPr lang="de-DE" sz="2000" dirty="0">
                <a:cs typeface="Calibri"/>
              </a:rPr>
              <a:t>Informationssysteme für die Basiswerte von Finanzprodukten.</a:t>
            </a:r>
          </a:p>
          <a:p>
            <a:r>
              <a:rPr lang="de-DE" sz="2000" dirty="0">
                <a:cs typeface="Calibri"/>
              </a:rPr>
              <a:t>Auch als Barometer oder Benchmark für diese.</a:t>
            </a:r>
          </a:p>
          <a:p>
            <a:r>
              <a:rPr lang="de-DE" sz="2000" dirty="0">
                <a:cs typeface="Calibri"/>
              </a:rPr>
              <a:t>Sie dokumentieren die Entwicklung des Finanzgeschehens ausgewählter Aktienkurse.</a:t>
            </a:r>
          </a:p>
          <a:p>
            <a:r>
              <a:rPr lang="de-DE" sz="2000" dirty="0">
                <a:cs typeface="Calibri"/>
              </a:rPr>
              <a:t>Erster Aktienindex: Dow Jones Index von Charles Dow und Edward Jones.</a:t>
            </a:r>
          </a:p>
          <a:p>
            <a:endParaRPr lang="de-DE" sz="2000" dirty="0">
              <a:cs typeface="Calibri"/>
            </a:endParaRPr>
          </a:p>
        </p:txBody>
      </p:sp>
      <p:sp>
        <p:nvSpPr>
          <p:cNvPr id="4" name="Content Placeholder 3">
            <a:extLst>
              <a:ext uri="{FF2B5EF4-FFF2-40B4-BE49-F238E27FC236}">
                <a16:creationId xmlns:a16="http://schemas.microsoft.com/office/drawing/2014/main" id="{3A478B0A-70D9-47B3-AEB3-27A771B149A5}"/>
              </a:ext>
            </a:extLst>
          </p:cNvPr>
          <p:cNvSpPr>
            <a:spLocks noGrp="1"/>
          </p:cNvSpPr>
          <p:nvPr>
            <p:ph sz="half" idx="2"/>
          </p:nvPr>
        </p:nvSpPr>
        <p:spPr>
          <a:xfrm>
            <a:off x="8451604" y="1412489"/>
            <a:ext cx="2926080" cy="4363844"/>
          </a:xfrm>
        </p:spPr>
        <p:txBody>
          <a:bodyPr vert="horz" lIns="91440" tIns="45720" rIns="91440" bIns="45720" rtlCol="0" anchor="t">
            <a:normAutofit/>
          </a:bodyPr>
          <a:lstStyle/>
          <a:p>
            <a:r>
              <a:rPr lang="en-US" sz="2000" dirty="0" err="1">
                <a:cs typeface="Calibri"/>
              </a:rPr>
              <a:t>Ursprünglich</a:t>
            </a:r>
            <a:r>
              <a:rPr lang="en-US" sz="2000" dirty="0">
                <a:cs typeface="Calibri"/>
              </a:rPr>
              <a:t> </a:t>
            </a:r>
            <a:r>
              <a:rPr lang="en-US" sz="2000" dirty="0" err="1">
                <a:cs typeface="Calibri"/>
              </a:rPr>
              <a:t>nur</a:t>
            </a:r>
            <a:r>
              <a:rPr lang="en-US" sz="2000" dirty="0">
                <a:cs typeface="Calibri"/>
              </a:rPr>
              <a:t> </a:t>
            </a:r>
            <a:r>
              <a:rPr lang="en-US" sz="2000" dirty="0" err="1">
                <a:cs typeface="Calibri"/>
              </a:rPr>
              <a:t>als</a:t>
            </a:r>
            <a:r>
              <a:rPr lang="en-US" sz="2000" dirty="0">
                <a:cs typeface="Calibri"/>
              </a:rPr>
              <a:t> </a:t>
            </a:r>
            <a:r>
              <a:rPr lang="en-US" sz="2000" dirty="0" err="1">
                <a:cs typeface="Calibri"/>
              </a:rPr>
              <a:t>Vergleichbarkeit</a:t>
            </a:r>
            <a:r>
              <a:rPr lang="en-US" sz="2000" dirty="0">
                <a:cs typeface="Calibri"/>
              </a:rPr>
              <a:t> </a:t>
            </a:r>
            <a:r>
              <a:rPr lang="en-US" sz="2000" dirty="0" err="1">
                <a:cs typeface="Calibri"/>
              </a:rPr>
              <a:t>gedacht</a:t>
            </a:r>
            <a:r>
              <a:rPr lang="en-US" sz="2000" dirty="0">
                <a:cs typeface="Calibri"/>
              </a:rPr>
              <a:t>, </a:t>
            </a:r>
            <a:r>
              <a:rPr lang="en-US" sz="2000" dirty="0" err="1">
                <a:cs typeface="Calibri"/>
              </a:rPr>
              <a:t>nicht</a:t>
            </a:r>
            <a:r>
              <a:rPr lang="en-US" sz="2000" dirty="0">
                <a:cs typeface="Calibri"/>
              </a:rPr>
              <a:t> so </a:t>
            </a:r>
            <a:r>
              <a:rPr lang="en-US" sz="2000" dirty="0" err="1">
                <a:cs typeface="Calibri"/>
              </a:rPr>
              <a:t>kommerzialisiert</a:t>
            </a:r>
            <a:r>
              <a:rPr lang="en-US" sz="2000" dirty="0">
                <a:cs typeface="Calibri" panose="020F0502020204030204"/>
              </a:rPr>
              <a:t>.</a:t>
            </a:r>
          </a:p>
          <a:p>
            <a:r>
              <a:rPr lang="en-US" sz="2000" dirty="0" err="1">
                <a:cs typeface="Calibri" panose="020F0502020204030204"/>
              </a:rPr>
              <a:t>Jetzt</a:t>
            </a:r>
            <a:r>
              <a:rPr lang="en-US" sz="2000" dirty="0">
                <a:cs typeface="Calibri" panose="020F0502020204030204"/>
              </a:rPr>
              <a:t> </a:t>
            </a:r>
            <a:r>
              <a:rPr lang="en-US" sz="2000" dirty="0" err="1">
                <a:cs typeface="Calibri" panose="020F0502020204030204"/>
              </a:rPr>
              <a:t>durch</a:t>
            </a:r>
            <a:r>
              <a:rPr lang="en-US" sz="2000" dirty="0">
                <a:cs typeface="Calibri" panose="020F0502020204030204"/>
              </a:rPr>
              <a:t> den Fortschritt der Technologie um </a:t>
            </a:r>
            <a:r>
              <a:rPr lang="en-US" sz="2000" dirty="0" err="1">
                <a:cs typeface="Calibri" panose="020F0502020204030204"/>
              </a:rPr>
              <a:t>einiges</a:t>
            </a:r>
            <a:r>
              <a:rPr lang="en-US" sz="2000" dirty="0">
                <a:cs typeface="Calibri" panose="020F0502020204030204"/>
              </a:rPr>
              <a:t> </a:t>
            </a:r>
            <a:r>
              <a:rPr lang="en-US" sz="2000" dirty="0" err="1">
                <a:cs typeface="Calibri" panose="020F0502020204030204"/>
              </a:rPr>
              <a:t>leichter</a:t>
            </a:r>
            <a:r>
              <a:rPr lang="en-US" sz="2000" dirty="0">
                <a:cs typeface="Calibri" panose="020F0502020204030204"/>
              </a:rPr>
              <a:t> </a:t>
            </a:r>
            <a:r>
              <a:rPr lang="en-US" sz="2000" dirty="0" err="1">
                <a:cs typeface="Calibri" panose="020F0502020204030204"/>
              </a:rPr>
              <a:t>aktuell</a:t>
            </a:r>
            <a:r>
              <a:rPr lang="en-US" sz="2000" dirty="0">
                <a:cs typeface="Calibri" panose="020F0502020204030204"/>
              </a:rPr>
              <a:t> </a:t>
            </a:r>
            <a:r>
              <a:rPr lang="en-US" sz="2000" dirty="0" err="1">
                <a:cs typeface="Calibri" panose="020F0502020204030204"/>
              </a:rPr>
              <a:t>zu</a:t>
            </a:r>
            <a:r>
              <a:rPr lang="en-US" sz="2000" dirty="0">
                <a:cs typeface="Calibri" panose="020F0502020204030204"/>
              </a:rPr>
              <a:t> </a:t>
            </a:r>
            <a:r>
              <a:rPr lang="en-US" sz="2000" dirty="0" err="1">
                <a:cs typeface="Calibri" panose="020F0502020204030204"/>
              </a:rPr>
              <a:t>überprüfen</a:t>
            </a:r>
            <a:r>
              <a:rPr lang="en-US" sz="2000" dirty="0">
                <a:cs typeface="Calibri" panose="020F0502020204030204"/>
              </a:rPr>
              <a:t>.</a:t>
            </a:r>
          </a:p>
          <a:p>
            <a:r>
              <a:rPr lang="en-US" sz="2000" dirty="0">
                <a:cs typeface="Calibri" panose="020F0502020204030204"/>
              </a:rPr>
              <a:t>Fonds </a:t>
            </a:r>
            <a:r>
              <a:rPr lang="en-US" sz="2000" dirty="0" err="1">
                <a:cs typeface="Calibri" panose="020F0502020204030204"/>
              </a:rPr>
              <a:t>orientieren</a:t>
            </a:r>
            <a:r>
              <a:rPr lang="en-US" sz="2000" dirty="0">
                <a:cs typeface="Calibri" panose="020F0502020204030204"/>
              </a:rPr>
              <a:t> </a:t>
            </a:r>
            <a:r>
              <a:rPr lang="en-US" sz="2000" dirty="0" err="1">
                <a:cs typeface="Calibri" panose="020F0502020204030204"/>
              </a:rPr>
              <a:t>sich</a:t>
            </a:r>
            <a:r>
              <a:rPr lang="en-US" sz="2000" dirty="0">
                <a:cs typeface="Calibri" panose="020F0502020204030204"/>
              </a:rPr>
              <a:t> an </a:t>
            </a:r>
            <a:r>
              <a:rPr lang="en-US" sz="2000" dirty="0" err="1">
                <a:cs typeface="Calibri" panose="020F0502020204030204"/>
              </a:rPr>
              <a:t>einem</a:t>
            </a:r>
            <a:r>
              <a:rPr lang="en-US" sz="2000" dirty="0">
                <a:cs typeface="Calibri" panose="020F0502020204030204"/>
              </a:rPr>
              <a:t> Index und </a:t>
            </a:r>
            <a:r>
              <a:rPr lang="en-US" sz="2000" dirty="0" err="1">
                <a:cs typeface="Calibri" panose="020F0502020204030204"/>
              </a:rPr>
              <a:t>spiegeln</a:t>
            </a:r>
            <a:r>
              <a:rPr lang="en-US" sz="2000" dirty="0">
                <a:cs typeface="Calibri" panose="020F0502020204030204"/>
              </a:rPr>
              <a:t> </a:t>
            </a:r>
            <a:r>
              <a:rPr lang="en-US" sz="2000" dirty="0" err="1">
                <a:cs typeface="Calibri" panose="020F0502020204030204"/>
              </a:rPr>
              <a:t>diesen</a:t>
            </a:r>
            <a:r>
              <a:rPr lang="en-US" sz="2000" dirty="0">
                <a:cs typeface="Calibri" panose="020F0502020204030204"/>
              </a:rPr>
              <a:t> </a:t>
            </a:r>
            <a:r>
              <a:rPr lang="en-US" sz="2000" dirty="0" err="1">
                <a:cs typeface="Calibri" panose="020F0502020204030204"/>
              </a:rPr>
              <a:t>wieder</a:t>
            </a:r>
            <a:r>
              <a:rPr lang="en-US" sz="2000" dirty="0">
                <a:cs typeface="Calibri" panose="020F0502020204030204"/>
              </a:rPr>
              <a:t>.</a:t>
            </a:r>
          </a:p>
          <a:p>
            <a:endParaRPr lang="en-US" sz="2000" dirty="0">
              <a:cs typeface="Calibri" panose="020F0502020204030204"/>
            </a:endParaRPr>
          </a:p>
          <a:p>
            <a:endParaRPr lang="en-US" sz="2000" dirty="0">
              <a:cs typeface="Calibri" panose="020F0502020204030204"/>
            </a:endParaRPr>
          </a:p>
        </p:txBody>
      </p:sp>
      <p:sp>
        <p:nvSpPr>
          <p:cNvPr id="5" name="Titel 1">
            <a:extLst>
              <a:ext uri="{FF2B5EF4-FFF2-40B4-BE49-F238E27FC236}">
                <a16:creationId xmlns:a16="http://schemas.microsoft.com/office/drawing/2014/main" id="{BA56A0AA-330E-4183-975E-9533C379943F}"/>
              </a:ext>
            </a:extLst>
          </p:cNvPr>
          <p:cNvSpPr txBox="1">
            <a:spLocks/>
          </p:cNvSpPr>
          <p:nvPr/>
        </p:nvSpPr>
        <p:spPr>
          <a:xfrm>
            <a:off x="181703" y="348363"/>
            <a:ext cx="2189306" cy="10069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800" dirty="0">
                <a:solidFill>
                  <a:srgbClr val="FFFFFF"/>
                </a:solidFill>
                <a:cs typeface="Calibri Light"/>
              </a:rPr>
              <a:t>Arthur</a:t>
            </a:r>
          </a:p>
        </p:txBody>
      </p:sp>
    </p:spTree>
    <p:extLst>
      <p:ext uri="{BB962C8B-B14F-4D97-AF65-F5344CB8AC3E}">
        <p14:creationId xmlns:p14="http://schemas.microsoft.com/office/powerpoint/2010/main" val="35902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818F5A-A5D8-DF41-8962-CA3A9C3565EA}"/>
              </a:ext>
            </a:extLst>
          </p:cNvPr>
          <p:cNvSpPr>
            <a:spLocks noGrp="1"/>
          </p:cNvSpPr>
          <p:nvPr>
            <p:ph type="title"/>
          </p:nvPr>
        </p:nvSpPr>
        <p:spPr>
          <a:xfrm>
            <a:off x="838201" y="408362"/>
            <a:ext cx="5981278" cy="1684638"/>
          </a:xfrm>
        </p:spPr>
        <p:txBody>
          <a:bodyPr>
            <a:normAutofit/>
          </a:bodyPr>
          <a:lstStyle/>
          <a:p>
            <a:r>
              <a:rPr lang="de-DE" sz="4800" b="1">
                <a:solidFill>
                  <a:schemeClr val="accent6"/>
                </a:solidFill>
              </a:rPr>
              <a:t>E… Eigenkapital</a:t>
            </a:r>
          </a:p>
        </p:txBody>
      </p:sp>
      <p:sp>
        <p:nvSpPr>
          <p:cNvPr id="3" name="Inhaltsplatzhalter 2">
            <a:extLst>
              <a:ext uri="{FF2B5EF4-FFF2-40B4-BE49-F238E27FC236}">
                <a16:creationId xmlns:a16="http://schemas.microsoft.com/office/drawing/2014/main" id="{D8B132A8-2F54-364C-B48E-683A45982960}"/>
              </a:ext>
            </a:extLst>
          </p:cNvPr>
          <p:cNvSpPr>
            <a:spLocks noGrp="1"/>
          </p:cNvSpPr>
          <p:nvPr>
            <p:ph idx="1"/>
          </p:nvPr>
        </p:nvSpPr>
        <p:spPr>
          <a:xfrm>
            <a:off x="650692" y="1883229"/>
            <a:ext cx="6168787" cy="4528661"/>
          </a:xfrm>
        </p:spPr>
        <p:txBody>
          <a:bodyPr vert="horz" lIns="91440" tIns="45720" rIns="91440" bIns="45720" rtlCol="0">
            <a:normAutofit fontScale="92500"/>
          </a:bodyPr>
          <a:lstStyle/>
          <a:p>
            <a:r>
              <a:rPr lang="de-DE" sz="1400" b="1"/>
              <a:t>Was ist das Eigenkapital?</a:t>
            </a:r>
            <a:r>
              <a:rPr lang="de-DE" sz="1400" b="1">
                <a:ea typeface="+mn-lt"/>
                <a:cs typeface="+mn-lt"/>
              </a:rPr>
              <a:t> </a:t>
            </a:r>
            <a:r>
              <a:rPr lang="de-DE" sz="1400">
                <a:ea typeface="+mn-lt"/>
                <a:cs typeface="+mn-lt"/>
              </a:rPr>
              <a:t>Eigenkapital ist der Kapitalteil eines Unternehmens, der sich aus eigenen finanziellen Mitteln zusammensetzt. Eigenkapital und Fremdkapital bilden zusammen das Gesamtkapital.</a:t>
            </a:r>
          </a:p>
          <a:p>
            <a:endParaRPr lang="de-DE" sz="1400">
              <a:cs typeface="Calibri"/>
            </a:endParaRPr>
          </a:p>
          <a:p>
            <a:r>
              <a:rPr lang="de-DE" sz="1400">
                <a:ea typeface="+mn-lt"/>
                <a:cs typeface="+mn-lt"/>
              </a:rPr>
              <a:t>Eigenkapital = Gegenteil von Fremdkapital. Es wird vom Eigentümer des Unternehmens, beispielsweise den Gesellschaftern, selbst eingebracht.</a:t>
            </a:r>
          </a:p>
          <a:p>
            <a:endParaRPr lang="de-DE" sz="1400">
              <a:cs typeface="Calibri"/>
            </a:endParaRPr>
          </a:p>
          <a:p>
            <a:r>
              <a:rPr lang="de-DE" sz="1400"/>
              <a:t>In der </a:t>
            </a:r>
            <a:r>
              <a:rPr lang="de-DE" sz="1400" b="1"/>
              <a:t>Bilanz </a:t>
            </a:r>
            <a:r>
              <a:rPr lang="de-DE" sz="1400"/>
              <a:t>steht das Eigenkapital auf der Passivseite.</a:t>
            </a:r>
          </a:p>
          <a:p>
            <a:endParaRPr lang="de-DE" sz="1400">
              <a:cs typeface="Calibri"/>
            </a:endParaRPr>
          </a:p>
          <a:p>
            <a:r>
              <a:rPr lang="de-DE" sz="1400"/>
              <a:t>Auskunft</a:t>
            </a:r>
            <a:r>
              <a:rPr lang="de-DE" sz="1400">
                <a:ea typeface="+mn-lt"/>
                <a:cs typeface="+mn-lt"/>
              </a:rPr>
              <a:t> über den wirtschaftlichen Aufschwung eines Unternehmens geben die </a:t>
            </a:r>
            <a:r>
              <a:rPr lang="de-DE" sz="1400" b="1">
                <a:ea typeface="+mn-lt"/>
                <a:cs typeface="+mn-lt"/>
              </a:rPr>
              <a:t>betriebswirtschaftlichen Kennzahlen</a:t>
            </a:r>
            <a:r>
              <a:rPr lang="de-DE" sz="1400">
                <a:ea typeface="+mn-lt"/>
                <a:cs typeface="+mn-lt"/>
              </a:rPr>
              <a:t> wie der Cashflow. Das Eigenkapital ist Teil einiger Kennzahlen:</a:t>
            </a:r>
            <a:endParaRPr lang="de-DE" sz="1400">
              <a:cs typeface="Calibri"/>
            </a:endParaRPr>
          </a:p>
          <a:p>
            <a:pPr lvl="1"/>
            <a:r>
              <a:rPr lang="de-DE" sz="1400"/>
              <a:t>Die</a:t>
            </a:r>
            <a:r>
              <a:rPr lang="de-DE" sz="1400">
                <a:ea typeface="+mn-lt"/>
                <a:cs typeface="+mn-lt"/>
              </a:rPr>
              <a:t> </a:t>
            </a:r>
            <a:r>
              <a:rPr lang="de-DE" sz="1400" b="1">
                <a:ea typeface="+mn-lt"/>
                <a:cs typeface="+mn-lt"/>
              </a:rPr>
              <a:t>Eigenkapitalquote </a:t>
            </a:r>
            <a:r>
              <a:rPr lang="de-DE" sz="1400">
                <a:ea typeface="+mn-lt"/>
                <a:cs typeface="+mn-lt"/>
              </a:rPr>
              <a:t>sagt aus, wie hoch der Anteil des Eigenkapitals am Gesamtkapital ist. Hohe Eigenkapitalquote → positiv</a:t>
            </a:r>
          </a:p>
          <a:p>
            <a:pPr lvl="1"/>
            <a:r>
              <a:rPr lang="de-DE" sz="1400"/>
              <a:t>Die</a:t>
            </a:r>
            <a:r>
              <a:rPr lang="de-DE" sz="1400">
                <a:ea typeface="+mn-lt"/>
                <a:cs typeface="+mn-lt"/>
              </a:rPr>
              <a:t> </a:t>
            </a:r>
            <a:r>
              <a:rPr lang="de-DE" sz="1400" b="1">
                <a:ea typeface="+mn-lt"/>
                <a:cs typeface="+mn-lt"/>
              </a:rPr>
              <a:t>Eigenkapitalrentabilität </a:t>
            </a:r>
            <a:r>
              <a:rPr lang="de-DE" sz="1400">
                <a:ea typeface="+mn-lt"/>
                <a:cs typeface="+mn-lt"/>
              </a:rPr>
              <a:t>zeigt auf, ob eine Investition in Unternehmen rentabel war. Ü</a:t>
            </a:r>
            <a:r>
              <a:rPr lang="de-DE" sz="1400"/>
              <a:t>ber dem aktuellen Zinssatz </a:t>
            </a:r>
            <a:r>
              <a:rPr lang="de-DE" sz="1400">
                <a:ea typeface="+mn-lt"/>
                <a:cs typeface="+mn-lt"/>
              </a:rPr>
              <a:t>→ Investition gelohnt</a:t>
            </a:r>
          </a:p>
          <a:p>
            <a:pPr lvl="1"/>
            <a:r>
              <a:rPr lang="de-DE" sz="1400"/>
              <a:t>Der </a:t>
            </a:r>
            <a:r>
              <a:rPr lang="de-DE" sz="1400" b="1"/>
              <a:t>Anlagendeckungsgrad</a:t>
            </a:r>
            <a:r>
              <a:rPr lang="de-DE" sz="1400"/>
              <a:t> setzt das Eigenkapital in Verhältnis zum Anlagevermögen eines Unternehmens. Hoher Anlagendeckungsgrad </a:t>
            </a:r>
            <a:r>
              <a:rPr lang="de-DE" sz="1400">
                <a:ea typeface="+mn-lt"/>
                <a:cs typeface="+mn-lt"/>
              </a:rPr>
              <a:t>→ große Teile des Anlagevermögens über Eigenkapital und nicht per Kredit finanziert</a:t>
            </a:r>
          </a:p>
          <a:p>
            <a:pPr marL="0" indent="0">
              <a:buNone/>
            </a:pPr>
            <a:endParaRPr lang="de-DE" sz="1100"/>
          </a:p>
          <a:p>
            <a:endParaRPr lang="de-DE" sz="1100">
              <a:cs typeface="Calibri"/>
            </a:endParaRPr>
          </a:p>
          <a:p>
            <a:endParaRPr lang="de-DE" sz="1100">
              <a:cs typeface="Calibri"/>
            </a:endParaRPr>
          </a:p>
          <a:p>
            <a:endParaRPr lang="de-DE" sz="1100">
              <a:cs typeface="Calibri"/>
            </a:endParaRPr>
          </a:p>
        </p:txBody>
      </p:sp>
      <p:pic>
        <p:nvPicPr>
          <p:cNvPr id="8" name="Grafik 4">
            <a:extLst>
              <a:ext uri="{FF2B5EF4-FFF2-40B4-BE49-F238E27FC236}">
                <a16:creationId xmlns:a16="http://schemas.microsoft.com/office/drawing/2014/main" id="{77BE7CF6-034C-4684-8B5A-FE7B7C7E2E4E}"/>
              </a:ext>
            </a:extLst>
          </p:cNvPr>
          <p:cNvPicPr>
            <a:picLocks noChangeAspect="1"/>
          </p:cNvPicPr>
          <p:nvPr/>
        </p:nvPicPr>
        <p:blipFill rotWithShape="1">
          <a:blip r:embed="rId2"/>
          <a:srcRect l="23673" r="19814" b="14435"/>
          <a:stretch/>
        </p:blipFill>
        <p:spPr>
          <a:xfrm>
            <a:off x="8114676" y="582681"/>
            <a:ext cx="2860240" cy="3020638"/>
          </a:xfrm>
          <a:prstGeom prst="rect">
            <a:avLst/>
          </a:prstGeom>
        </p:spPr>
      </p:pic>
      <p:graphicFrame>
        <p:nvGraphicFramePr>
          <p:cNvPr id="26" name="Tabelle 7">
            <a:extLst>
              <a:ext uri="{FF2B5EF4-FFF2-40B4-BE49-F238E27FC236}">
                <a16:creationId xmlns:a16="http://schemas.microsoft.com/office/drawing/2014/main" id="{D32F7CEA-8045-4649-A0A6-84C4A9FFF3C5}"/>
              </a:ext>
            </a:extLst>
          </p:cNvPr>
          <p:cNvGraphicFramePr>
            <a:graphicFrameLocks noGrp="1"/>
          </p:cNvGraphicFramePr>
          <p:nvPr>
            <p:extLst>
              <p:ext uri="{D42A27DB-BD31-4B8C-83A1-F6EECF244321}">
                <p14:modId xmlns:p14="http://schemas.microsoft.com/office/powerpoint/2010/main" val="3436085565"/>
              </p:ext>
            </p:extLst>
          </p:nvPr>
        </p:nvGraphicFramePr>
        <p:xfrm>
          <a:off x="7086600" y="3757747"/>
          <a:ext cx="4911794" cy="2654144"/>
        </p:xfrm>
        <a:graphic>
          <a:graphicData uri="http://schemas.openxmlformats.org/drawingml/2006/table">
            <a:tbl>
              <a:tblPr firstRow="1" bandRow="1">
                <a:tableStyleId>{5A111915-BE36-4E01-A7E5-04B1672EAD32}</a:tableStyleId>
              </a:tblPr>
              <a:tblGrid>
                <a:gridCol w="2455897">
                  <a:extLst>
                    <a:ext uri="{9D8B030D-6E8A-4147-A177-3AD203B41FA5}">
                      <a16:colId xmlns:a16="http://schemas.microsoft.com/office/drawing/2014/main" val="2482513714"/>
                    </a:ext>
                  </a:extLst>
                </a:gridCol>
                <a:gridCol w="2455897">
                  <a:extLst>
                    <a:ext uri="{9D8B030D-6E8A-4147-A177-3AD203B41FA5}">
                      <a16:colId xmlns:a16="http://schemas.microsoft.com/office/drawing/2014/main" val="4026178803"/>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800">
                          <a:ln>
                            <a:solidFill>
                              <a:schemeClr val="accent6">
                                <a:lumMod val="50000"/>
                              </a:schemeClr>
                            </a:solidFill>
                          </a:ln>
                          <a:solidFill>
                            <a:schemeClr val="accent6"/>
                          </a:solidFill>
                        </a:rPr>
                        <a:t>+</a:t>
                      </a:r>
                      <a:endParaRPr lang="de-AT" sz="1800">
                        <a:ln>
                          <a:solidFill>
                            <a:schemeClr val="accent6">
                              <a:lumMod val="50000"/>
                            </a:schemeClr>
                          </a:solidFill>
                        </a:ln>
                        <a:solidFill>
                          <a:schemeClr val="accent6"/>
                        </a:solidFill>
                      </a:endParaRPr>
                    </a:p>
                  </a:txBody>
                  <a:tcPr marL="0" marR="0"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800">
                          <a:ln>
                            <a:solidFill>
                              <a:srgbClr val="910707"/>
                            </a:solidFill>
                          </a:ln>
                          <a:solidFill>
                            <a:srgbClr val="C70808"/>
                          </a:solidFill>
                        </a:rPr>
                        <a:t>-</a:t>
                      </a:r>
                      <a:endParaRPr lang="de-AT" sz="1800">
                        <a:ln>
                          <a:solidFill>
                            <a:srgbClr val="910707"/>
                          </a:solidFill>
                        </a:ln>
                        <a:solidFill>
                          <a:srgbClr val="C70808"/>
                        </a:solidFill>
                      </a:endParaRPr>
                    </a:p>
                  </a:txBody>
                  <a:tcPr marL="0" marR="0"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057847"/>
                  </a:ext>
                </a:extLst>
              </a:tr>
              <a:tr h="855824">
                <a:tc>
                  <a:txBody>
                    <a:bodyPr/>
                    <a:lstStyle/>
                    <a:p>
                      <a:r>
                        <a:rPr lang="de-AT" sz="1200"/>
                        <a:t>Hohe </a:t>
                      </a:r>
                      <a:r>
                        <a:rPr lang="de-AT" sz="1200" err="1"/>
                        <a:t>Eigenkapitalsquote</a:t>
                      </a:r>
                      <a:r>
                        <a:rPr lang="de-AT" sz="1200"/>
                        <a:t>: wenig Schulden</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tc>
                  <a:txBody>
                    <a:bodyPr/>
                    <a:lstStyle/>
                    <a:p>
                      <a:r>
                        <a:rPr lang="de-AT" sz="1200"/>
                        <a:t>Eigenkapitalfinanzierung kann </a:t>
                      </a:r>
                      <a:r>
                        <a:rPr lang="de-DE" sz="1200"/>
                        <a:t>die Aufnahme neuer Gesellschafter bedingen → Gesellschafter verlieren Einfluss und Mitbestimmungsrechte</a:t>
                      </a:r>
                      <a:endParaRPr lang="de-AT" sz="1200"/>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18172398"/>
                  </a:ext>
                </a:extLst>
              </a:tr>
              <a:tr h="342330">
                <a:tc>
                  <a:txBody>
                    <a:bodyPr/>
                    <a:lstStyle/>
                    <a:p>
                      <a:r>
                        <a:rPr lang="de-DE" sz="1200"/>
                        <a:t>Wird vorwiegend aus eigenen Mitteln finanziert </a:t>
                      </a:r>
                      <a:endParaRPr lang="de-AT" sz="1200"/>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tc rowSpan="3">
                  <a:txBody>
                    <a:bodyPr/>
                    <a:lstStyle/>
                    <a:p>
                      <a:r>
                        <a:rPr lang="de-DE" sz="1200"/>
                        <a:t>Eigenkapital gilt als teurer, als FK → FK lassen sich Zinsen absetzen, EK muss versteuert werden</a:t>
                      </a:r>
                      <a:endParaRPr lang="de-AT" sz="1200"/>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203066204"/>
                  </a:ext>
                </a:extLst>
              </a:tr>
              <a:tr h="342330">
                <a:tc>
                  <a:txBody>
                    <a:bodyPr/>
                    <a:lstStyle/>
                    <a:p>
                      <a:r>
                        <a:rPr lang="de-DE" sz="1200"/>
                        <a:t>Kreditwürdigkeit / Bonität bei Banken erhöht sich</a:t>
                      </a:r>
                      <a:endParaRPr lang="de-AT" sz="1200"/>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tc vMerge="1">
                  <a:txBody>
                    <a:bodyPr/>
                    <a:lstStyle/>
                    <a:p>
                      <a:endParaRPr lang="de-AT"/>
                    </a:p>
                  </a:txBody>
                  <a:tcPr marL="0" marR="0" marT="0" marB="0">
                    <a:lnL w="635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3533690"/>
                  </a:ext>
                </a:extLst>
              </a:tr>
              <a:tr h="342330">
                <a:tc>
                  <a:txBody>
                    <a:bodyPr/>
                    <a:lstStyle/>
                    <a:p>
                      <a:r>
                        <a:rPr lang="de-DE" sz="1200"/>
                        <a:t> Unabhängigkeit gegenüber fremden Kapitalgebern</a:t>
                      </a:r>
                      <a:endParaRPr lang="de-AT" sz="1200"/>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tc vMerge="1">
                  <a:txBody>
                    <a:bodyPr/>
                    <a:lstStyle/>
                    <a:p>
                      <a:endParaRPr lang="de-DE"/>
                    </a:p>
                  </a:txBody>
                  <a:tcPr marL="0" marR="0" marT="0" marB="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568381836"/>
                  </a:ext>
                </a:extLst>
              </a:tr>
            </a:tbl>
          </a:graphicData>
        </a:graphic>
      </p:graphicFrame>
      <p:sp>
        <p:nvSpPr>
          <p:cNvPr id="4" name="Textfeld 3">
            <a:extLst>
              <a:ext uri="{FF2B5EF4-FFF2-40B4-BE49-F238E27FC236}">
                <a16:creationId xmlns:a16="http://schemas.microsoft.com/office/drawing/2014/main" id="{BE699D42-52C4-4C92-A18E-7840FF33BAC8}"/>
              </a:ext>
            </a:extLst>
          </p:cNvPr>
          <p:cNvSpPr txBox="1"/>
          <p:nvPr/>
        </p:nvSpPr>
        <p:spPr>
          <a:xfrm>
            <a:off x="11273971" y="-1815"/>
            <a:ext cx="8654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cs typeface="Calibri"/>
              </a:rPr>
              <a:t>Sophie</a:t>
            </a:r>
          </a:p>
        </p:txBody>
      </p:sp>
    </p:spTree>
    <p:extLst>
      <p:ext uri="{BB962C8B-B14F-4D97-AF65-F5344CB8AC3E}">
        <p14:creationId xmlns:p14="http://schemas.microsoft.com/office/powerpoint/2010/main" val="34931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7">
            <a:extLst>
              <a:ext uri="{FF2B5EF4-FFF2-40B4-BE49-F238E27FC236}">
                <a16:creationId xmlns:a16="http://schemas.microsoft.com/office/drawing/2014/main" id="{0AB0862E-6471-4ECE-BB17-647DC199A1C9}"/>
              </a:ext>
            </a:extLst>
          </p:cNvPr>
          <p:cNvPicPr>
            <a:picLocks noGrp="1" noChangeAspect="1"/>
          </p:cNvPicPr>
          <p:nvPr>
            <p:ph idx="1"/>
          </p:nvPr>
        </p:nvPicPr>
        <p:blipFill>
          <a:blip r:embed="rId2"/>
          <a:stretch>
            <a:fillRect/>
          </a:stretch>
        </p:blipFill>
        <p:spPr>
          <a:xfrm>
            <a:off x="549165" y="376592"/>
            <a:ext cx="11119944" cy="1389888"/>
          </a:xfrm>
        </p:spPr>
      </p:pic>
      <p:pic>
        <p:nvPicPr>
          <p:cNvPr id="8" name="Grafik 8" descr="Ein Bild, das Text enthält.&#10;&#10;Beschreibung automatisch generiert.">
            <a:extLst>
              <a:ext uri="{FF2B5EF4-FFF2-40B4-BE49-F238E27FC236}">
                <a16:creationId xmlns:a16="http://schemas.microsoft.com/office/drawing/2014/main" id="{AC24D365-5E5F-482F-BDBA-0EE4A9D1728F}"/>
              </a:ext>
            </a:extLst>
          </p:cNvPr>
          <p:cNvPicPr>
            <a:picLocks noChangeAspect="1"/>
          </p:cNvPicPr>
          <p:nvPr/>
        </p:nvPicPr>
        <p:blipFill>
          <a:blip r:embed="rId3"/>
          <a:stretch>
            <a:fillRect/>
          </a:stretch>
        </p:blipFill>
        <p:spPr>
          <a:xfrm>
            <a:off x="834085" y="1830292"/>
            <a:ext cx="7214558" cy="1087413"/>
          </a:xfrm>
          <a:prstGeom prst="rect">
            <a:avLst/>
          </a:prstGeom>
        </p:spPr>
      </p:pic>
      <p:pic>
        <p:nvPicPr>
          <p:cNvPr id="9" name="Grafik 9">
            <a:extLst>
              <a:ext uri="{FF2B5EF4-FFF2-40B4-BE49-F238E27FC236}">
                <a16:creationId xmlns:a16="http://schemas.microsoft.com/office/drawing/2014/main" id="{E26D3454-C1A2-44BA-8974-D896C557B61D}"/>
              </a:ext>
            </a:extLst>
          </p:cNvPr>
          <p:cNvPicPr>
            <a:picLocks noChangeAspect="1"/>
          </p:cNvPicPr>
          <p:nvPr/>
        </p:nvPicPr>
        <p:blipFill>
          <a:blip r:embed="rId4"/>
          <a:stretch>
            <a:fillRect/>
          </a:stretch>
        </p:blipFill>
        <p:spPr>
          <a:xfrm>
            <a:off x="914565" y="2544654"/>
            <a:ext cx="2085975" cy="428625"/>
          </a:xfrm>
          <a:prstGeom prst="rect">
            <a:avLst/>
          </a:prstGeom>
        </p:spPr>
      </p:pic>
      <p:pic>
        <p:nvPicPr>
          <p:cNvPr id="10" name="Grafik 10" descr="Ein Bild, das drinnen, Vogel, Blume, Baum enthält.&#10;&#10;Beschreibung automatisch generiert.">
            <a:extLst>
              <a:ext uri="{FF2B5EF4-FFF2-40B4-BE49-F238E27FC236}">
                <a16:creationId xmlns:a16="http://schemas.microsoft.com/office/drawing/2014/main" id="{BF4914B1-4C88-4A52-BF76-F77E68900E4C}"/>
              </a:ext>
            </a:extLst>
          </p:cNvPr>
          <p:cNvPicPr>
            <a:picLocks noChangeAspect="1"/>
          </p:cNvPicPr>
          <p:nvPr/>
        </p:nvPicPr>
        <p:blipFill>
          <a:blip r:embed="rId5"/>
          <a:stretch>
            <a:fillRect/>
          </a:stretch>
        </p:blipFill>
        <p:spPr>
          <a:xfrm>
            <a:off x="829874" y="2842412"/>
            <a:ext cx="5764922" cy="2179592"/>
          </a:xfrm>
          <a:prstGeom prst="rect">
            <a:avLst/>
          </a:prstGeom>
        </p:spPr>
      </p:pic>
      <p:pic>
        <p:nvPicPr>
          <p:cNvPr id="11" name="Grafik 11">
            <a:extLst>
              <a:ext uri="{FF2B5EF4-FFF2-40B4-BE49-F238E27FC236}">
                <a16:creationId xmlns:a16="http://schemas.microsoft.com/office/drawing/2014/main" id="{D6498232-EC62-4E41-AD9E-0B4CD583B953}"/>
              </a:ext>
            </a:extLst>
          </p:cNvPr>
          <p:cNvPicPr>
            <a:picLocks noChangeAspect="1"/>
          </p:cNvPicPr>
          <p:nvPr/>
        </p:nvPicPr>
        <p:blipFill>
          <a:blip r:embed="rId6"/>
          <a:stretch>
            <a:fillRect/>
          </a:stretch>
        </p:blipFill>
        <p:spPr>
          <a:xfrm>
            <a:off x="953815" y="4967240"/>
            <a:ext cx="5252544" cy="904312"/>
          </a:xfrm>
          <a:prstGeom prst="rect">
            <a:avLst/>
          </a:prstGeom>
        </p:spPr>
      </p:pic>
      <p:pic>
        <p:nvPicPr>
          <p:cNvPr id="12" name="Grafik 12">
            <a:extLst>
              <a:ext uri="{FF2B5EF4-FFF2-40B4-BE49-F238E27FC236}">
                <a16:creationId xmlns:a16="http://schemas.microsoft.com/office/drawing/2014/main" id="{D322024B-252F-48E0-93D6-EBE282951267}"/>
              </a:ext>
            </a:extLst>
          </p:cNvPr>
          <p:cNvPicPr>
            <a:picLocks noChangeAspect="1"/>
          </p:cNvPicPr>
          <p:nvPr/>
        </p:nvPicPr>
        <p:blipFill>
          <a:blip r:embed="rId7"/>
          <a:stretch>
            <a:fillRect/>
          </a:stretch>
        </p:blipFill>
        <p:spPr>
          <a:xfrm>
            <a:off x="914401" y="5945647"/>
            <a:ext cx="6106510" cy="773671"/>
          </a:xfrm>
          <a:prstGeom prst="rect">
            <a:avLst/>
          </a:prstGeom>
        </p:spPr>
      </p:pic>
      <p:pic>
        <p:nvPicPr>
          <p:cNvPr id="14" name="Grafik 14" descr="Ein Bild, das drinnen, Objekt, Kuchen, Spielzeug enthält.&#10;&#10;Beschreibung automatisch generiert.">
            <a:extLst>
              <a:ext uri="{FF2B5EF4-FFF2-40B4-BE49-F238E27FC236}">
                <a16:creationId xmlns:a16="http://schemas.microsoft.com/office/drawing/2014/main" id="{DE735D84-2E3C-466E-BEE4-E444D1DC52B2}"/>
              </a:ext>
            </a:extLst>
          </p:cNvPr>
          <p:cNvPicPr>
            <a:picLocks noChangeAspect="1"/>
          </p:cNvPicPr>
          <p:nvPr/>
        </p:nvPicPr>
        <p:blipFill>
          <a:blip r:embed="rId8"/>
          <a:stretch>
            <a:fillRect/>
          </a:stretch>
        </p:blipFill>
        <p:spPr>
          <a:xfrm>
            <a:off x="7706711" y="1960388"/>
            <a:ext cx="3965027" cy="2083259"/>
          </a:xfrm>
          <a:prstGeom prst="rect">
            <a:avLst/>
          </a:prstGeom>
        </p:spPr>
      </p:pic>
      <p:pic>
        <p:nvPicPr>
          <p:cNvPr id="16" name="Grafik 16">
            <a:extLst>
              <a:ext uri="{FF2B5EF4-FFF2-40B4-BE49-F238E27FC236}">
                <a16:creationId xmlns:a16="http://schemas.microsoft.com/office/drawing/2014/main" id="{E1923FE3-8DF9-4B2C-8EEE-995554D2D29C}"/>
              </a:ext>
            </a:extLst>
          </p:cNvPr>
          <p:cNvPicPr>
            <a:picLocks noChangeAspect="1"/>
          </p:cNvPicPr>
          <p:nvPr/>
        </p:nvPicPr>
        <p:blipFill>
          <a:blip r:embed="rId9"/>
          <a:stretch>
            <a:fillRect/>
          </a:stretch>
        </p:blipFill>
        <p:spPr>
          <a:xfrm>
            <a:off x="11242620" y="67660"/>
            <a:ext cx="847725" cy="495300"/>
          </a:xfrm>
          <a:prstGeom prst="rect">
            <a:avLst/>
          </a:prstGeom>
        </p:spPr>
      </p:pic>
    </p:spTree>
    <p:extLst>
      <p:ext uri="{BB962C8B-B14F-4D97-AF65-F5344CB8AC3E}">
        <p14:creationId xmlns:p14="http://schemas.microsoft.com/office/powerpoint/2010/main" val="405885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3EB1DE0-FFE2-1E4E-928C-CBE1783E2AE9}"/>
              </a:ext>
            </a:extLst>
          </p:cNvPr>
          <p:cNvSpPr>
            <a:spLocks noGrp="1"/>
          </p:cNvSpPr>
          <p:nvPr>
            <p:ph type="title"/>
          </p:nvPr>
        </p:nvSpPr>
        <p:spPr>
          <a:xfrm>
            <a:off x="871220" y="860028"/>
            <a:ext cx="6006192" cy="1324907"/>
          </a:xfrm>
        </p:spPr>
        <p:txBody>
          <a:bodyPr>
            <a:normAutofit/>
          </a:bodyPr>
          <a:lstStyle/>
          <a:p>
            <a:r>
              <a:rPr lang="de-DE">
                <a:solidFill>
                  <a:srgbClr val="6D2A19"/>
                </a:solidFill>
              </a:rPr>
              <a:t>G… Gold (Max L.)</a:t>
            </a:r>
          </a:p>
        </p:txBody>
      </p:sp>
      <p:sp>
        <p:nvSpPr>
          <p:cNvPr id="3" name="Inhaltsplatzhalter 2">
            <a:extLst>
              <a:ext uri="{FF2B5EF4-FFF2-40B4-BE49-F238E27FC236}">
                <a16:creationId xmlns:a16="http://schemas.microsoft.com/office/drawing/2014/main" id="{BAEB8556-C692-354E-A243-43B0B2852F01}"/>
              </a:ext>
            </a:extLst>
          </p:cNvPr>
          <p:cNvSpPr>
            <a:spLocks noGrp="1"/>
          </p:cNvSpPr>
          <p:nvPr>
            <p:ph idx="1"/>
          </p:nvPr>
        </p:nvSpPr>
        <p:spPr>
          <a:xfrm>
            <a:off x="871220" y="2248823"/>
            <a:ext cx="6006192" cy="3928139"/>
          </a:xfrm>
        </p:spPr>
        <p:txBody>
          <a:bodyPr vert="horz" lIns="91440" tIns="45720" rIns="91440" bIns="45720" rtlCol="0">
            <a:normAutofit/>
          </a:bodyPr>
          <a:lstStyle/>
          <a:p>
            <a:r>
              <a:rPr lang="de-DE" sz="1900">
                <a:solidFill>
                  <a:srgbClr val="6D2A19"/>
                </a:solidFill>
                <a:cs typeface="Calibri"/>
              </a:rPr>
              <a:t>Wurde lange als Zahlungsmittel verwendet</a:t>
            </a:r>
          </a:p>
          <a:p>
            <a:r>
              <a:rPr lang="de-DE" sz="1900">
                <a:solidFill>
                  <a:srgbClr val="6D2A19"/>
                </a:solidFill>
                <a:cs typeface="Calibri"/>
              </a:rPr>
              <a:t>Wirft im Gegensatz zu Aktien keine Zinsen oder Dividenden ab</a:t>
            </a:r>
          </a:p>
          <a:p>
            <a:r>
              <a:rPr lang="de-DE" sz="1900">
                <a:solidFill>
                  <a:srgbClr val="6D2A19"/>
                </a:solidFill>
                <a:cs typeface="Calibri"/>
              </a:rPr>
              <a:t>175.000 Tonnen weltweit im Umlauf</a:t>
            </a:r>
          </a:p>
          <a:p>
            <a:r>
              <a:rPr lang="de-DE" sz="1900">
                <a:solidFill>
                  <a:srgbClr val="6D2A19"/>
                </a:solidFill>
                <a:cs typeface="Calibri"/>
              </a:rPr>
              <a:t>Gilt weltweit als Krisensicheres Investment</a:t>
            </a:r>
          </a:p>
          <a:p>
            <a:r>
              <a:rPr lang="de-DE" sz="1900">
                <a:solidFill>
                  <a:srgbClr val="6D2A19"/>
                </a:solidFill>
                <a:cs typeface="Calibri"/>
              </a:rPr>
              <a:t>Besitzt im Vergleich zu anderen Wertanlagen (Papier) einen physischen Wert</a:t>
            </a:r>
          </a:p>
          <a:p>
            <a:r>
              <a:rPr lang="de-DE" sz="1900">
                <a:solidFill>
                  <a:srgbClr val="6D2A19"/>
                </a:solidFill>
                <a:cs typeface="Calibri"/>
              </a:rPr>
              <a:t>Unabhängig von Banken und Finanzinstituten </a:t>
            </a:r>
          </a:p>
          <a:p>
            <a:r>
              <a:rPr lang="de-DE" sz="1900">
                <a:solidFill>
                  <a:srgbClr val="6D2A19"/>
                </a:solidFill>
                <a:cs typeface="Calibri"/>
              </a:rPr>
              <a:t>Auch als Tauschmittel einsetzbar</a:t>
            </a:r>
          </a:p>
          <a:p>
            <a:r>
              <a:rPr lang="de-DE" sz="1900">
                <a:solidFill>
                  <a:srgbClr val="6D2A19"/>
                </a:solidFill>
                <a:cs typeface="Calibri"/>
              </a:rPr>
              <a:t>Stützt das Finanzsystem (Hyperinflation von Währungen, starke Rezessionen</a:t>
            </a:r>
          </a:p>
          <a:p>
            <a:endParaRPr lang="de-DE" sz="1900">
              <a:solidFill>
                <a:srgbClr val="6D2A19"/>
              </a:solidFill>
              <a:cs typeface="Calibri"/>
            </a:endParaRPr>
          </a:p>
          <a:p>
            <a:endParaRPr lang="de-DE" sz="1900">
              <a:solidFill>
                <a:srgbClr val="6D2A19"/>
              </a:solidFill>
              <a:cs typeface="Calibri"/>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6D2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descr="Ein Bild, das drinnen, Tisch, sitzend, hängend enthält.&#10;&#10;Beschreibung automatisch generiert.">
            <a:extLst>
              <a:ext uri="{FF2B5EF4-FFF2-40B4-BE49-F238E27FC236}">
                <a16:creationId xmlns:a16="http://schemas.microsoft.com/office/drawing/2014/main" id="{D49F0A62-B9AE-465A-ADC6-8F7874BAC469}"/>
              </a:ext>
            </a:extLst>
          </p:cNvPr>
          <p:cNvPicPr>
            <a:picLocks noChangeAspect="1"/>
          </p:cNvPicPr>
          <p:nvPr/>
        </p:nvPicPr>
        <p:blipFill rotWithShape="1">
          <a:blip r:embed="rId2"/>
          <a:srcRect l="43778" r="14857"/>
          <a:stretch/>
        </p:blipFill>
        <p:spPr>
          <a:xfrm>
            <a:off x="7523826" y="862763"/>
            <a:ext cx="3788081" cy="5151142"/>
          </a:xfrm>
          <a:prstGeom prst="rect">
            <a:avLst/>
          </a:prstGeom>
        </p:spPr>
      </p:pic>
    </p:spTree>
    <p:extLst>
      <p:ext uri="{BB962C8B-B14F-4D97-AF65-F5344CB8AC3E}">
        <p14:creationId xmlns:p14="http://schemas.microsoft.com/office/powerpoint/2010/main" val="57428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4" descr="Ein Bild, das Text enthält.&#10;&#10;Beschreibung automatisch generiert.">
            <a:extLst>
              <a:ext uri="{FF2B5EF4-FFF2-40B4-BE49-F238E27FC236}">
                <a16:creationId xmlns:a16="http://schemas.microsoft.com/office/drawing/2014/main" id="{45B3E596-6873-4BA6-A99D-37D4565EDF86}"/>
              </a:ext>
            </a:extLst>
          </p:cNvPr>
          <p:cNvPicPr>
            <a:picLocks noGrp="1" noChangeAspect="1"/>
          </p:cNvPicPr>
          <p:nvPr>
            <p:ph idx="1"/>
          </p:nvPr>
        </p:nvPicPr>
        <p:blipFill rotWithShape="1">
          <a:blip r:embed="rId2"/>
          <a:srcRect b="19"/>
          <a:stretch/>
        </p:blipFill>
        <p:spPr>
          <a:xfrm>
            <a:off x="-432466" y="1282"/>
            <a:ext cx="12624466" cy="7103853"/>
          </a:xfrm>
          <a:prstGeom prst="rect">
            <a:avLst/>
          </a:prstGeom>
        </p:spPr>
      </p:pic>
    </p:spTree>
    <p:extLst>
      <p:ext uri="{BB962C8B-B14F-4D97-AF65-F5344CB8AC3E}">
        <p14:creationId xmlns:p14="http://schemas.microsoft.com/office/powerpoint/2010/main" val="377108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1F2878-EFCA-9A49-AA6D-76238E751168}"/>
              </a:ext>
            </a:extLst>
          </p:cNvPr>
          <p:cNvSpPr>
            <a:spLocks noGrp="1"/>
          </p:cNvSpPr>
          <p:nvPr>
            <p:ph type="title"/>
          </p:nvPr>
        </p:nvSpPr>
        <p:spPr>
          <a:xfrm>
            <a:off x="838200" y="365760"/>
            <a:ext cx="10515600" cy="1325563"/>
          </a:xfrm>
        </p:spPr>
        <p:txBody>
          <a:bodyPr>
            <a:normAutofit/>
          </a:bodyPr>
          <a:lstStyle/>
          <a:p>
            <a:r>
              <a:rPr lang="de-DE">
                <a:solidFill>
                  <a:schemeClr val="bg1"/>
                </a:solidFill>
              </a:rPr>
              <a:t>J… Junk Bonds (Viktoria)</a:t>
            </a:r>
          </a:p>
        </p:txBody>
      </p:sp>
      <p:sp>
        <p:nvSpPr>
          <p:cNvPr id="6" name="Inhaltsplatzhalter 5">
            <a:extLst>
              <a:ext uri="{FF2B5EF4-FFF2-40B4-BE49-F238E27FC236}">
                <a16:creationId xmlns:a16="http://schemas.microsoft.com/office/drawing/2014/main" id="{8CF6456E-7446-4A85-B923-0D9EF49802FE}"/>
              </a:ext>
            </a:extLst>
          </p:cNvPr>
          <p:cNvSpPr>
            <a:spLocks noGrp="1"/>
          </p:cNvSpPr>
          <p:nvPr>
            <p:ph idx="1"/>
          </p:nvPr>
        </p:nvSpPr>
        <p:spPr>
          <a:xfrm>
            <a:off x="841248" y="2276857"/>
            <a:ext cx="5015484" cy="3900106"/>
          </a:xfrm>
        </p:spPr>
        <p:txBody>
          <a:bodyPr vert="horz" lIns="91440" tIns="45720" rIns="91440" bIns="45720" rtlCol="0" anchor="ctr">
            <a:normAutofit/>
          </a:bodyPr>
          <a:lstStyle/>
          <a:p>
            <a:r>
              <a:rPr lang="de-DE" sz="2000">
                <a:ea typeface="+mn-lt"/>
                <a:cs typeface="+mn-lt"/>
              </a:rPr>
              <a:t>Steht für das Geschäftemachen mit Ramsch-Anleihen</a:t>
            </a:r>
            <a:endParaRPr lang="de-DE" sz="2000">
              <a:cs typeface="Calibri" panose="020F0502020204030204"/>
            </a:endParaRPr>
          </a:p>
          <a:p>
            <a:r>
              <a:rPr lang="de-DE" sz="2000">
                <a:ea typeface="+mn-lt"/>
                <a:cs typeface="+mn-lt"/>
              </a:rPr>
              <a:t>Junk Bonds: besonders risikoreich und lukrativ (=gewinnend)</a:t>
            </a:r>
            <a:endParaRPr lang="de-DE" sz="2000"/>
          </a:p>
          <a:p>
            <a:r>
              <a:rPr lang="de-DE" sz="2000">
                <a:ea typeface="+mn-lt"/>
                <a:cs typeface="+mn-lt"/>
              </a:rPr>
              <a:t>--&gt; werden von Ratingagenturen mit Double B bzw. schlechter geratet</a:t>
            </a:r>
            <a:endParaRPr lang="de-DE" sz="2000"/>
          </a:p>
          <a:p>
            <a:r>
              <a:rPr lang="de-DE" sz="2000">
                <a:ea typeface="+mn-lt"/>
                <a:cs typeface="+mn-lt"/>
              </a:rPr>
              <a:t>Auslöser der Finanzkrise: Ramschpapiere (Hypothekarkredite): gebündelt attraktiven Finanzprodukten, bewertet:  Triple A</a:t>
            </a:r>
            <a:endParaRPr lang="de-DE" sz="2000"/>
          </a:p>
          <a:p>
            <a:r>
              <a:rPr lang="de-DE" sz="2000">
                <a:ea typeface="+mn-lt"/>
                <a:cs typeface="+mn-lt"/>
              </a:rPr>
              <a:t>Im Finanzjargon genannt: Toxic Assets</a:t>
            </a:r>
            <a:endParaRPr lang="de-DE" sz="2000"/>
          </a:p>
        </p:txBody>
      </p:sp>
      <p:pic>
        <p:nvPicPr>
          <p:cNvPr id="7" name="Grafik 7" descr="Ein Bild, das Tisch, drinnen, sitzend, Stück enthält.&#10;&#10;Beschreibung automatisch generiert.">
            <a:extLst>
              <a:ext uri="{FF2B5EF4-FFF2-40B4-BE49-F238E27FC236}">
                <a16:creationId xmlns:a16="http://schemas.microsoft.com/office/drawing/2014/main" id="{D5966E38-676F-46FF-B738-F68D5A5F850E}"/>
              </a:ext>
            </a:extLst>
          </p:cNvPr>
          <p:cNvPicPr>
            <a:picLocks noChangeAspect="1"/>
          </p:cNvPicPr>
          <p:nvPr/>
        </p:nvPicPr>
        <p:blipFill rotWithShape="1">
          <a:blip r:embed="rId2"/>
          <a:srcRect r="18" b="4"/>
          <a:stretch/>
        </p:blipFill>
        <p:spPr>
          <a:xfrm>
            <a:off x="6335270" y="2276857"/>
            <a:ext cx="5015484" cy="3900106"/>
          </a:xfrm>
          <a:prstGeom prst="rect">
            <a:avLst/>
          </a:prstGeom>
        </p:spPr>
      </p:pic>
    </p:spTree>
    <p:extLst>
      <p:ext uri="{BB962C8B-B14F-4D97-AF65-F5344CB8AC3E}">
        <p14:creationId xmlns:p14="http://schemas.microsoft.com/office/powerpoint/2010/main" val="39188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1">
            <a:extLst>
              <a:ext uri="{FF2B5EF4-FFF2-40B4-BE49-F238E27FC236}">
                <a16:creationId xmlns:a16="http://schemas.microsoft.com/office/drawing/2014/main" id="{924357B4-A86A-485C-803E-0232B81DADC0}"/>
              </a:ext>
            </a:extLst>
          </p:cNvPr>
          <p:cNvPicPr>
            <a:picLocks noChangeAspect="1"/>
          </p:cNvPicPr>
          <p:nvPr/>
        </p:nvPicPr>
        <p:blipFill>
          <a:blip r:embed="rId2"/>
          <a:stretch>
            <a:fillRect/>
          </a:stretch>
        </p:blipFill>
        <p:spPr>
          <a:xfrm>
            <a:off x="6724" y="1681"/>
            <a:ext cx="12200963" cy="6899459"/>
          </a:xfrm>
          <a:prstGeom prst="rect">
            <a:avLst/>
          </a:prstGeom>
        </p:spPr>
      </p:pic>
    </p:spTree>
    <p:extLst>
      <p:ext uri="{BB962C8B-B14F-4D97-AF65-F5344CB8AC3E}">
        <p14:creationId xmlns:p14="http://schemas.microsoft.com/office/powerpoint/2010/main" val="14098256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709C688D02935468F0D43DFDD8A675F" ma:contentTypeVersion="6" ma:contentTypeDescription="Ein neues Dokument erstellen." ma:contentTypeScope="" ma:versionID="377ad5f2eea0549373bd54bf78d65840">
  <xsd:schema xmlns:xsd="http://www.w3.org/2001/XMLSchema" xmlns:xs="http://www.w3.org/2001/XMLSchema" xmlns:p="http://schemas.microsoft.com/office/2006/metadata/properties" xmlns:ns2="1d10296c-465b-4305-838e-1b59f99fde14" targetNamespace="http://schemas.microsoft.com/office/2006/metadata/properties" ma:root="true" ma:fieldsID="0a829a1e39b47a4b1df1444040cae5f5" ns2:_="">
    <xsd:import namespace="1d10296c-465b-4305-838e-1b59f99fde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0296c-465b-4305-838e-1b59f99fd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E5D21-DE04-4D2B-AEEF-7C62E085638A}">
  <ds:schemaRefs>
    <ds:schemaRef ds:uri="http://schemas.microsoft.com/sharepoint/v3/contenttype/forms"/>
  </ds:schemaRefs>
</ds:datastoreItem>
</file>

<file path=customXml/itemProps2.xml><?xml version="1.0" encoding="utf-8"?>
<ds:datastoreItem xmlns:ds="http://schemas.openxmlformats.org/officeDocument/2006/customXml" ds:itemID="{7A9792B7-0ECB-4E6A-8EFB-5D2B198BEC2E}">
  <ds:schemaRefs>
    <ds:schemaRef ds:uri="1d10296c-465b-4305-838e-1b59f99fde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F23A85-202D-4426-943F-0F3986AA7254}">
  <ds:schemaRefs>
    <ds:schemaRef ds:uri="1d10296c-465b-4305-838e-1b59f99fde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2738</Words>
  <Application>Microsoft Macintosh PowerPoint</Application>
  <PresentationFormat>Breitbild</PresentationFormat>
  <Paragraphs>454</Paragraphs>
  <Slides>18</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Abadi</vt:lpstr>
      <vt:lpstr>American Typewriter</vt:lpstr>
      <vt:lpstr>Arial</vt:lpstr>
      <vt:lpstr>Biome</vt:lpstr>
      <vt:lpstr>Calibri</vt:lpstr>
      <vt:lpstr>Calibri Light</vt:lpstr>
      <vt:lpstr>Grotesque</vt:lpstr>
      <vt:lpstr>Times</vt:lpstr>
      <vt:lpstr>Wingdings</vt:lpstr>
      <vt:lpstr>Office</vt:lpstr>
      <vt:lpstr>ABC der Finanzierung  Erstellt 1 Seite, Definition …und wesentliche Aspekte des jeweiligen Themas basierend auf dem Podcast ABC der Finanzwelt… verwendet dazu … Text, Bilder,  Wie könnte eine Kurzpräsentation spannend gestaltet werden…</vt:lpstr>
      <vt:lpstr>PowerPoint-Präsentation</vt:lpstr>
      <vt:lpstr>X… Index</vt:lpstr>
      <vt:lpstr>E… Eigenkapital</vt:lpstr>
      <vt:lpstr>PowerPoint-Präsentation</vt:lpstr>
      <vt:lpstr>G… Gold (Max L.)</vt:lpstr>
      <vt:lpstr>PowerPoint-Präsentation</vt:lpstr>
      <vt:lpstr>J… Junk Bonds (Viktoria)</vt:lpstr>
      <vt:lpstr>PowerPoint-Präsentation</vt:lpstr>
      <vt:lpstr>A … Aktie</vt:lpstr>
      <vt:lpstr>O… Optionen </vt:lpstr>
      <vt:lpstr>D… Derivate = bilden die Wertentwicklung eines anderen Finanzinstruments ab</vt:lpstr>
      <vt:lpstr>N… Nachhaltige Investments </vt:lpstr>
      <vt:lpstr>K... Kapitalverkehrskontrolle</vt:lpstr>
      <vt:lpstr>M … schwarzer Montag </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der Finanzierung  Erstellt 1 Seite, Definition …und wesentliche Aspekte des jeweiligen Themas basierend auf dem Podcast ABC der Finanzwelt… verwendet dazu … Text, Bilder,  Wie könnte eine Kurzpräsentation spannend gestaltet werden…</dc:title>
  <dc:creator>Zieger Nicolas</dc:creator>
  <cp:lastModifiedBy>Werner Holzheu</cp:lastModifiedBy>
  <cp:revision>118</cp:revision>
  <dcterms:created xsi:type="dcterms:W3CDTF">2021-01-12T15:42:02Z</dcterms:created>
  <dcterms:modified xsi:type="dcterms:W3CDTF">2021-02-17T08:29:57Z</dcterms:modified>
</cp:coreProperties>
</file>