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9" r:id="rId4"/>
    <p:sldId id="291" r:id="rId5"/>
    <p:sldId id="294" r:id="rId6"/>
    <p:sldId id="290" r:id="rId7"/>
    <p:sldId id="292" r:id="rId8"/>
    <p:sldId id="260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8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46A3-5DB0-D047-9BBF-7EB02BA915DF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D6B77-94D6-E24C-84BB-CB3FAFE6DE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3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00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DFB8E-253D-F348-ABEB-9B14F4FD7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890C83-C7F3-C04D-9DF6-2BA3F946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BF81B5-DB68-9C47-9846-D8108B2B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09FCA-3642-3A4F-9147-4436CA39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71DC5E-63E7-774E-8D45-333897DB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4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B825A-A612-C14C-90A2-A0AD7D54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AF9E99-D119-3B44-8D01-F0215086B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AE287-E770-9C49-8D6F-C60E8F6F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BDDC8-3FFD-F349-AE89-1EFB71B1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0B8FB-FAF9-204B-81EB-42ECE782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32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51BB54-A25F-234E-B1C9-65031FAC5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63287-9317-E445-B730-B57A954A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35EE5-1434-A143-A98D-98E451A8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E90B94-34A5-6C4B-9F81-C5A12A4B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C423B-6DA6-EB4E-9C76-81237A40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50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F0960-FFE8-BD44-A75C-E7FF60E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57E775-DA9D-E942-BAEE-6318C83C2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EDA7DA-911A-8A40-A3D0-D324772F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5A3556-3755-0940-989E-8543E9F3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7ACD57-4BB0-914E-A9E5-49EE21BA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18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DFDAE-216C-B440-B49E-C0762F96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7A98F6-8FC3-3246-B42C-AEA1B41E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03B8AB-F9E0-5845-A07C-472B3B23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482C51-5E0C-534D-BE2D-31024AD4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D9DDB8-1695-F941-B1E7-F8959B34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15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980FD-EC74-9444-99ED-FB05105E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74916A-29CF-D74E-A6A5-8A464A3A1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AA4B0-4E31-0844-944D-195E40FDC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B1EC26-11C1-B84E-A4F6-B99BFCB2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6F71C5-82B2-1048-9584-81AD6B79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4BA138-7499-0949-AC7D-2859F7BA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90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43E02-3F28-374A-9AFC-1C6E7A1C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5AE775-A95B-D440-881F-A2E36C685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F5C029-BB42-3140-B0D2-6E5DE72BA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99F63A-A24F-CC43-A050-A98D6B75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4DFFAB-2889-F540-9242-F8458B04B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C96569-D315-544C-8929-07FA8357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EAB4C1-78CC-5547-8241-D0AD3BD3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86D796-4672-D746-A471-C3BBB3F8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4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53D91-2DB0-B84B-AABF-E95824B4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E56BE8-36FA-7F4E-8A16-94C874BA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800474-A6DF-2740-8D1B-351F9096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F6E03D-BECD-2640-9FE7-A2361955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40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126CC1-F6B9-9C4A-9A2B-9C5BE56A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00364F-3F7D-DD4E-A4FD-7F5D96BE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9D9F85-5F61-4E40-A981-124FEC4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8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DBF9A-188F-364A-966F-90B87B40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A446E-71C6-134B-AA18-22861421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6AA5E3-3334-5142-9CC6-1CBEA0DBC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22FA62-0909-1249-BBD7-D6DCEFB2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BF85A5-8FBA-7042-8CD0-9463B174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3931F5-F1C1-9948-AD17-1AA4AD0D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58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90F80-9DDD-4841-8EAD-E86F1C8D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59D7C1-7464-9042-A827-AC091CEEE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AD10B5-3889-C242-BBA6-B8529D41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B37332-9F25-3141-9AA1-E9E883BD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19B7C7-AEF8-3741-9D32-1673207B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A87FB0-4AEC-0F42-AD59-5BF458E4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03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4A83AD-5664-6A47-B88B-4B5741AF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11DBDC-6202-A544-A0E6-9E50CF33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D82BA9-58EF-6145-8099-3E1AB4D7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6A42-8468-3246-9EF0-3C9D1BCC0F4C}" type="datetimeFigureOut">
              <a:rPr lang="de-DE" smtClean="0"/>
              <a:t>23.01.21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C2379-62EE-A14B-998B-B6808BFF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00681E-B83C-D045-950F-FD72DFBB0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8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1DE08-CDAA-894A-9028-63FB499F4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Versicherungen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19FC51-26A1-4044-94B8-96EAD9CE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4hlw</a:t>
            </a:r>
          </a:p>
        </p:txBody>
      </p:sp>
    </p:spTree>
    <p:extLst>
      <p:ext uri="{BB962C8B-B14F-4D97-AF65-F5344CB8AC3E}">
        <p14:creationId xmlns:p14="http://schemas.microsoft.com/office/powerpoint/2010/main" val="343266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432A670-2E43-7C4D-BB76-D1CF6D71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Quittung, Dokument enthält.&#10;&#10;Automatisch generierte Beschreibung">
            <a:extLst>
              <a:ext uri="{FF2B5EF4-FFF2-40B4-BE49-F238E27FC236}">
                <a16:creationId xmlns:a16="http://schemas.microsoft.com/office/drawing/2014/main" id="{E8F0B9B2-B08D-D647-8111-052DFABD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2" y="0"/>
            <a:ext cx="11843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283B96B-33E7-EF4E-8AC2-5F155999C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4" y="0"/>
            <a:ext cx="10056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D6C5E1-C79B-5C4F-BCDA-5E3F733F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7" y="0"/>
            <a:ext cx="11419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2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840AA-3E68-4544-8261-1E8EAE01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40" y="365125"/>
            <a:ext cx="11422283" cy="1084424"/>
          </a:xfrm>
          <a:solidFill>
            <a:srgbClr val="C70808">
              <a:alpha val="35000"/>
            </a:srgbClr>
          </a:solidFill>
        </p:spPr>
        <p:txBody>
          <a:bodyPr>
            <a:normAutofit/>
          </a:bodyPr>
          <a:lstStyle/>
          <a:p>
            <a:r>
              <a:rPr lang="de-DE">
                <a:ea typeface="+mj-lt"/>
                <a:cs typeface="+mj-lt"/>
              </a:rPr>
              <a:t>V…Versicherung </a:t>
            </a:r>
            <a:br>
              <a:rPr lang="de-DE">
                <a:ea typeface="+mj-lt"/>
                <a:cs typeface="+mj-lt"/>
              </a:rPr>
            </a:br>
            <a:r>
              <a:rPr lang="de-DE" sz="1600">
                <a:ea typeface="+mj-lt"/>
                <a:cs typeface="+mj-lt"/>
              </a:rPr>
              <a:t>Deckung eines im Einzelnen geschätzten Mittelbedarfs (Wert eines Gutes)  auf der Grundlage des Risikoausgleichs</a:t>
            </a:r>
            <a:endParaRPr lang="de-DE" sz="1600">
              <a:cs typeface="Calibri Light"/>
            </a:endParaRPr>
          </a:p>
        </p:txBody>
      </p:sp>
      <p:pic>
        <p:nvPicPr>
          <p:cNvPr id="12" name="Grafik 12">
            <a:extLst>
              <a:ext uri="{FF2B5EF4-FFF2-40B4-BE49-F238E27FC236}">
                <a16:creationId xmlns:a16="http://schemas.microsoft.com/office/drawing/2014/main" id="{272B087B-B947-4D73-A6A6-4859D896E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626" y="1700232"/>
            <a:ext cx="5423808" cy="4775744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FA21BCC-6068-4EDB-AF8A-209D8D1FA198}"/>
              </a:ext>
            </a:extLst>
          </p:cNvPr>
          <p:cNvSpPr txBox="1"/>
          <p:nvPr/>
        </p:nvSpPr>
        <p:spPr>
          <a:xfrm>
            <a:off x="760070" y="1560652"/>
            <a:ext cx="5260692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b="1">
                <a:ea typeface="+mn-lt"/>
                <a:cs typeface="+mn-lt"/>
              </a:rPr>
              <a:t>Kollektiv-Versicherungen </a:t>
            </a:r>
            <a:br>
              <a:rPr lang="de-DE" b="1">
                <a:ea typeface="+mn-lt"/>
                <a:cs typeface="+mn-lt"/>
              </a:rPr>
            </a:br>
            <a:r>
              <a:rPr lang="de-DE" i="1">
                <a:ea typeface="+mn-lt"/>
                <a:cs typeface="+mn-lt"/>
              </a:rPr>
              <a:t>(Klassische Versicherungsart) </a:t>
            </a:r>
          </a:p>
          <a:p>
            <a:pPr marL="342900" indent="-342900">
              <a:buFont typeface="Arial"/>
              <a:buChar char="•"/>
            </a:pPr>
            <a:r>
              <a:rPr lang="de-DE" sz="2000">
                <a:ea typeface="+mn-lt"/>
                <a:cs typeface="+mn-lt"/>
              </a:rPr>
              <a:t>Kollektiv zahlt in Versicherung ein </a:t>
            </a:r>
            <a:endParaRPr lang="de-DE" sz="2000">
              <a:cs typeface="Calibri"/>
            </a:endParaRPr>
          </a:p>
          <a:p>
            <a:r>
              <a:rPr lang="de-DE" sz="2000">
                <a:ea typeface="+mn-lt"/>
                <a:cs typeface="+mn-lt"/>
              </a:rPr>
              <a:t>      - Geschädigter bekommt Kapital </a:t>
            </a:r>
            <a:endParaRPr lang="de-DE" sz="2000">
              <a:cs typeface="Calibri"/>
            </a:endParaRPr>
          </a:p>
          <a:p>
            <a:endParaRPr lang="de-DE" sz="2000" b="1">
              <a:cs typeface="Calibri"/>
            </a:endParaRPr>
          </a:p>
          <a:p>
            <a:pPr algn="l"/>
            <a:endParaRPr lang="de-DE">
              <a:cs typeface="Calibri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87105C5-8925-422E-8803-74F4C074EF0D}"/>
              </a:ext>
            </a:extLst>
          </p:cNvPr>
          <p:cNvCxnSpPr/>
          <p:nvPr/>
        </p:nvCxnSpPr>
        <p:spPr>
          <a:xfrm>
            <a:off x="600194" y="3026055"/>
            <a:ext cx="5324354" cy="9645"/>
          </a:xfrm>
          <a:prstGeom prst="straightConnector1">
            <a:avLst/>
          </a:prstGeom>
          <a:ln w="57150">
            <a:solidFill>
              <a:srgbClr val="91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2B3030E8-3B23-4E15-B01F-B719F9FB8CC8}"/>
              </a:ext>
            </a:extLst>
          </p:cNvPr>
          <p:cNvSpPr/>
          <p:nvPr/>
        </p:nvSpPr>
        <p:spPr>
          <a:xfrm>
            <a:off x="4868307" y="1628322"/>
            <a:ext cx="665544" cy="472633"/>
          </a:xfrm>
          <a:prstGeom prst="rightArrow">
            <a:avLst/>
          </a:prstGeom>
          <a:solidFill>
            <a:srgbClr val="910707"/>
          </a:solidFill>
          <a:ln>
            <a:solidFill>
              <a:srgbClr val="91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FD54545-0D9B-4F7A-B9CC-0310E8AC8D5D}"/>
              </a:ext>
            </a:extLst>
          </p:cNvPr>
          <p:cNvSpPr txBox="1"/>
          <p:nvPr/>
        </p:nvSpPr>
        <p:spPr>
          <a:xfrm>
            <a:off x="729324" y="3131073"/>
            <a:ext cx="4778413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>
                <a:ea typeface="+mn-lt"/>
                <a:cs typeface="+mn-lt"/>
              </a:rPr>
              <a:t>Vorrausetzungen für eine Versicherung</a:t>
            </a:r>
            <a:r>
              <a:rPr lang="de-DE" sz="2000">
                <a:ea typeface="+mn-lt"/>
                <a:cs typeface="+mn-lt"/>
              </a:rPr>
              <a:t> </a:t>
            </a:r>
            <a:endParaRPr lang="de-DE" sz="2000"/>
          </a:p>
          <a:p>
            <a:pPr marL="285750" indent="-285750">
              <a:buFont typeface="Arial"/>
              <a:buChar char="•"/>
            </a:pPr>
            <a:r>
              <a:rPr lang="de-DE">
                <a:ea typeface="+mn-lt"/>
                <a:cs typeface="+mn-lt"/>
              </a:rPr>
              <a:t>Zu Versicherndes Wirtschaftsgut</a:t>
            </a:r>
            <a:endParaRPr lang="de-DE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-DE">
                <a:ea typeface="+mn-lt"/>
                <a:cs typeface="+mn-lt"/>
              </a:rPr>
              <a:t>bestehendes Risiko </a:t>
            </a:r>
            <a:endParaRPr lang="de-DE"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de-DE">
                <a:ea typeface="+mn-lt"/>
                <a:cs typeface="+mn-lt"/>
              </a:rPr>
              <a:t>Möglichkeit zur Absicherung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49C4647-2007-44B7-8BE3-9DF9940A64F1}"/>
              </a:ext>
            </a:extLst>
          </p:cNvPr>
          <p:cNvSpPr txBox="1"/>
          <p:nvPr/>
        </p:nvSpPr>
        <p:spPr>
          <a:xfrm>
            <a:off x="756453" y="5048732"/>
            <a:ext cx="319654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>
                <a:cs typeface="Calibri"/>
              </a:rPr>
              <a:t>Versicherungsanstalt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Calibri"/>
              </a:rPr>
              <a:t>Risiko wird Geprüft / Abgewogen 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Calibri"/>
              </a:rPr>
              <a:t>Risiko wird Übernommen 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Calibri"/>
              </a:rPr>
              <a:t>Im Schadensfall zahlt die Versicherungsanstalt </a:t>
            </a:r>
          </a:p>
          <a:p>
            <a:endParaRPr lang="de-DE">
              <a:cs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8FB4D84-FB3D-4800-9A82-04488C600A4A}"/>
              </a:ext>
            </a:extLst>
          </p:cNvPr>
          <p:cNvSpPr txBox="1"/>
          <p:nvPr/>
        </p:nvSpPr>
        <p:spPr>
          <a:xfrm>
            <a:off x="552089" y="4255986"/>
            <a:ext cx="391031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de-DE" sz="1400" i="1">
                <a:ea typeface="+mn-lt"/>
                <a:cs typeface="+mn-lt"/>
              </a:rPr>
              <a:t>z.B.: Auto - Autoversicherung </a:t>
            </a:r>
            <a:endParaRPr lang="en-US" sz="1400">
              <a:ea typeface="+mn-lt"/>
              <a:cs typeface="+mn-lt"/>
            </a:endParaRPr>
          </a:p>
          <a:p>
            <a:pPr lvl="1"/>
            <a:r>
              <a:rPr lang="de-DE" sz="1400" i="1">
                <a:ea typeface="+mn-lt"/>
                <a:cs typeface="+mn-lt"/>
              </a:rPr>
              <a:t>Leben - Lebensversicherung </a:t>
            </a:r>
            <a:endParaRPr lang="en-US" sz="1400">
              <a:ea typeface="+mn-lt"/>
              <a:cs typeface="+mn-lt"/>
            </a:endParaRPr>
          </a:p>
          <a:p>
            <a:pPr lvl="1"/>
            <a:r>
              <a:rPr lang="de-DE" sz="1400" i="1">
                <a:ea typeface="+mn-lt"/>
                <a:cs typeface="+mn-lt"/>
              </a:rPr>
              <a:t>Haus - Feuerschutzversicherung </a:t>
            </a:r>
            <a:endParaRPr lang="en-US" sz="1400">
              <a:ea typeface="+mn-lt"/>
              <a:cs typeface="+mn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E1DE9CE-FCBC-4FF8-9802-4C59550C26CB}"/>
              </a:ext>
            </a:extLst>
          </p:cNvPr>
          <p:cNvSpPr txBox="1"/>
          <p:nvPr/>
        </p:nvSpPr>
        <p:spPr>
          <a:xfrm>
            <a:off x="3955165" y="5045114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>
                <a:cs typeface="Calibri"/>
              </a:rPr>
              <a:t>Versicherter 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Calibri"/>
              </a:rPr>
              <a:t>Monatliche Beiträge 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Calibri"/>
              </a:rPr>
              <a:t>Kein Risiko 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1F5EC70-95C5-4E59-97D0-8B5E3342D582}"/>
              </a:ext>
            </a:extLst>
          </p:cNvPr>
          <p:cNvCxnSpPr/>
          <p:nvPr/>
        </p:nvCxnSpPr>
        <p:spPr>
          <a:xfrm flipH="1">
            <a:off x="3941782" y="5046199"/>
            <a:ext cx="9645" cy="1562581"/>
          </a:xfrm>
          <a:prstGeom prst="straightConnector1">
            <a:avLst/>
          </a:prstGeom>
          <a:ln w="28575">
            <a:solidFill>
              <a:srgbClr val="91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9D1C9B3A-DEED-4FFA-9964-B41DE5ED320D}"/>
              </a:ext>
            </a:extLst>
          </p:cNvPr>
          <p:cNvSpPr txBox="1"/>
          <p:nvPr/>
        </p:nvSpPr>
        <p:spPr>
          <a:xfrm>
            <a:off x="11311118" y="83674"/>
            <a:ext cx="6790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cs typeface="Calibri"/>
              </a:rPr>
              <a:t>Ines </a:t>
            </a:r>
          </a:p>
        </p:txBody>
      </p:sp>
    </p:spTree>
    <p:extLst>
      <p:ext uri="{BB962C8B-B14F-4D97-AF65-F5344CB8AC3E}">
        <p14:creationId xmlns:p14="http://schemas.microsoft.com/office/powerpoint/2010/main" val="424728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DD9F54-6548-A242-BE0F-64500627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7" y="4412156"/>
            <a:ext cx="5441547" cy="23328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DB24C0-3D6F-164B-9D35-ACAB6BFD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466" y="1068269"/>
            <a:ext cx="5532106" cy="27769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412DE1-52D8-534E-B1FA-0D4AD689A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5910536" cy="3084723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B69F0A81-48FE-8943-BD5E-B3241654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8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Versicherungen: Prinzip und Umgang mit Risiken</a:t>
            </a:r>
          </a:p>
        </p:txBody>
      </p:sp>
    </p:spTree>
    <p:extLst>
      <p:ext uri="{BB962C8B-B14F-4D97-AF65-F5344CB8AC3E}">
        <p14:creationId xmlns:p14="http://schemas.microsoft.com/office/powerpoint/2010/main" val="38284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99B092E-BB43-D94B-B353-C638F27B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" y="4065016"/>
            <a:ext cx="4788633" cy="27039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60AB81-1817-1A44-A3C3-F481D505B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8856"/>
            <a:ext cx="4700530" cy="316616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FFA16FA-19EF-484B-9B6F-B09E7697B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348" y="1458914"/>
            <a:ext cx="6216317" cy="422579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534215-F50A-F247-A94D-ACDD66D1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7" y="7823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Versicherungen</a:t>
            </a:r>
          </a:p>
        </p:txBody>
      </p:sp>
    </p:spTree>
    <p:extLst>
      <p:ext uri="{BB962C8B-B14F-4D97-AF65-F5344CB8AC3E}">
        <p14:creationId xmlns:p14="http://schemas.microsoft.com/office/powerpoint/2010/main" val="200528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F3B354E-C5F9-8C4E-8890-80D02034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77" y="1131909"/>
            <a:ext cx="8725360" cy="552349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534215-F50A-F247-A94D-ACDD66D1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7" y="7823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Individual - Versicherungsarten</a:t>
            </a:r>
          </a:p>
        </p:txBody>
      </p:sp>
    </p:spTree>
    <p:extLst>
      <p:ext uri="{BB962C8B-B14F-4D97-AF65-F5344CB8AC3E}">
        <p14:creationId xmlns:p14="http://schemas.microsoft.com/office/powerpoint/2010/main" val="186830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BF8F2CF-4AD4-6342-A2DE-91B5BBF2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12" y="1072313"/>
            <a:ext cx="5030577" cy="2245213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DEE063F-BFB9-E548-A04E-B3DEC2CB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12" y="3625292"/>
            <a:ext cx="4867248" cy="3094644"/>
          </a:xfrm>
          <a:prstGeom prst="rect">
            <a:avLst/>
          </a:prstGeom>
        </p:spPr>
      </p:pic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7DCA45C-609F-A442-BF70-BAC3F7B7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19" y="887828"/>
            <a:ext cx="4457700" cy="2878588"/>
          </a:xfrm>
          <a:prstGeom prst="rect">
            <a:avLst/>
          </a:prstGeom>
        </p:spPr>
      </p:pic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D39EFE6-D362-6640-91FA-B4233AF29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019" y="3429000"/>
            <a:ext cx="4558112" cy="293707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4627B9B-F9AD-954C-A0CF-A9D523C6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12" y="1730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Versicherungen im Lebenszyklus</a:t>
            </a:r>
          </a:p>
        </p:txBody>
      </p:sp>
    </p:spTree>
    <p:extLst>
      <p:ext uri="{BB962C8B-B14F-4D97-AF65-F5344CB8AC3E}">
        <p14:creationId xmlns:p14="http://schemas.microsoft.com/office/powerpoint/2010/main" val="210379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A1B474-C490-D34D-8E58-8DF5D4C1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53" y="1055478"/>
            <a:ext cx="8534094" cy="50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38480" y="14067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  <a:cs typeface="Chalkduster"/>
              </a:rPr>
              <a:t>Versicherungen </a:t>
            </a:r>
          </a:p>
          <a:p>
            <a:r>
              <a:rPr lang="de-DE" sz="900" b="1" dirty="0">
                <a:latin typeface="+mj-lt"/>
                <a:cs typeface="Chalkduster"/>
              </a:rPr>
              <a:t>im Unternehmens- und Privatbereich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69244" y="14066"/>
            <a:ext cx="57987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Risiken erkennen können, Mit Risiken umgehen können, Risiken versichern können, Versicherungen unterscheiden können, Versicherungen beurteilen und auswählen können, Versicherungsverträge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1180" y="542572"/>
            <a:ext cx="3616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1) Risiken erkennen damit umgehen / Versicherungsprinzip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540932" y="748688"/>
            <a:ext cx="363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  <a:cs typeface="Chalkduster"/>
              </a:rPr>
              <a:t>Gefahr= Situation mit potentieller  schädlicher Wirkung </a:t>
            </a:r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Vorgehensweise im Umgang mit Risiken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vermeiden (vollständiger/ teilweiser Verzicht auf das selbst gesetzte Ziel)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vermindern (Maßnahmen zur Gefahrenverhütung setzen)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absichern (Abschluss eines Versicherungsvertrages)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selbst tragen (bei unvermeidlichen, nicht verminderbaren oder nicht absicherbaren Risiken) </a:t>
            </a:r>
          </a:p>
          <a:p>
            <a:r>
              <a:rPr lang="de-DE" sz="800" b="1" dirty="0">
                <a:latin typeface="+mj-lt"/>
                <a:cs typeface="Chalkduster"/>
              </a:rPr>
              <a:t>Ziel:  </a:t>
            </a:r>
            <a:r>
              <a:rPr lang="de-DE" sz="800" dirty="0">
                <a:latin typeface="+mj-lt"/>
                <a:cs typeface="Chalkduster"/>
              </a:rPr>
              <a:t>kontrolliert und bewusst mit Risiken umgehen, ohne sie vollkommen auszuschalten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5184492" y="487077"/>
            <a:ext cx="5374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2) Risiken versichern / Versicherungen im Lebenszyklus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549400" y="748687"/>
            <a:ext cx="3635092" cy="11758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538479" y="2823952"/>
            <a:ext cx="2219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3) Sozialversicherung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5184492" y="748688"/>
          <a:ext cx="5374866" cy="3242947"/>
        </p:xfrm>
        <a:graphic>
          <a:graphicData uri="http://schemas.openxmlformats.org/drawingml/2006/table">
            <a:tbl>
              <a:tblPr/>
              <a:tblGrid>
                <a:gridCol w="132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Versicherungsart</a:t>
                      </a:r>
                    </a:p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für Untern. u/o Private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SchülerIn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 Lehrling</a:t>
                      </a:r>
                      <a:endParaRPr lang="sk-S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StudentIn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als ArbeitnehmerIn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700" dirty="0"/>
                        <a:t>als neu/e Selbstständige/r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700" dirty="0"/>
                        <a:t> als SeniorIn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3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Familie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700" dirty="0"/>
                        <a:t>mit Familie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9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Sozialversicherung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7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Krankenversicherung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10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10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88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Unfallversicherung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10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10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7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Pensionsversicherung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6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Arbeitslosenversicherung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A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**</a:t>
                      </a:r>
                      <a:endParaRPr lang="de-AT" sz="10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2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351">
                <a:tc grid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Individualversicherung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478">
                <a:tc>
                  <a:txBody>
                    <a:bodyPr/>
                    <a:lstStyle/>
                    <a:p>
                      <a:r>
                        <a:rPr lang="de-AT" sz="700" baseline="0" dirty="0"/>
                        <a:t>KFZ-Haftpflicht</a:t>
                      </a:r>
                      <a:endParaRPr lang="de-AT" sz="70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533">
                <a:tc>
                  <a:txBody>
                    <a:bodyPr/>
                    <a:lstStyle/>
                    <a:p>
                      <a:r>
                        <a:rPr lang="de-AT" sz="700" dirty="0"/>
                        <a:t>Private Haftpflichtversicherung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272">
                <a:tc>
                  <a:txBody>
                    <a:bodyPr/>
                    <a:lstStyle/>
                    <a:p>
                      <a:r>
                        <a:rPr lang="de-AT" sz="700" dirty="0"/>
                        <a:t>Private Freizeit-Unfallversicherung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272">
                <a:tc>
                  <a:txBody>
                    <a:bodyPr/>
                    <a:lstStyle/>
                    <a:p>
                      <a:r>
                        <a:rPr lang="de-AT" sz="700" dirty="0"/>
                        <a:t>Haushalts-/Eigenheimversicherung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10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272">
                <a:tc>
                  <a:txBody>
                    <a:bodyPr/>
                    <a:lstStyle/>
                    <a:p>
                      <a:r>
                        <a:rPr lang="de-AT" sz="700" dirty="0"/>
                        <a:t>Berufsunfähigkeitsversicherung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7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Risikolebensversicherung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27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Rechtsschutzversicherung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>
                        <a:solidFill>
                          <a:srgbClr val="92D050"/>
                        </a:solidFill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12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4392">
                <a:tc gridSpan="9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Notwendig oder gesetzlich vorgeschrieben  </a:t>
                      </a:r>
                      <a:r>
                        <a:rPr lang="de-DE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Sinnvoll bzw. empfehlenswert  </a:t>
                      </a:r>
                      <a:r>
                        <a:rPr lang="de-DE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1000" b="1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de-DE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Überflüssig bzw. unrentabel</a:t>
                      </a:r>
                      <a:endParaRPr lang="de-DE" sz="700" b="0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de-DE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de-DE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mitversichert, </a:t>
                      </a:r>
                      <a:r>
                        <a:rPr lang="de-DE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r>
                        <a:rPr lang="de-DE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eigenem Fahrzeug </a:t>
                      </a:r>
                      <a:r>
                        <a:rPr lang="de-DE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  <a:r>
                        <a:rPr lang="de-DE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freiwillig möglich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78" y="1949016"/>
            <a:ext cx="2519172" cy="8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561426" y="3085562"/>
            <a:ext cx="362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AT" sz="800" dirty="0"/>
              <a:t>Pflichtversicherung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Basisschutz: Kranken-,  Pensions-, Unfall-, Arbeitslosenversicherung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Betragshöhe richtet sich nach Einkommen (Solidaritätsprinzip)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Gesetzlich geregelter Leistungsumfang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Zusätzliche staatliche Zuschüsse zur Deckung der Kosten der Versicherung</a:t>
            </a:r>
          </a:p>
        </p:txBody>
      </p:sp>
      <p:sp>
        <p:nvSpPr>
          <p:cNvPr id="26" name="Rechteck 25"/>
          <p:cNvSpPr/>
          <p:nvPr/>
        </p:nvSpPr>
        <p:spPr>
          <a:xfrm>
            <a:off x="1524000" y="3085563"/>
            <a:ext cx="3650246" cy="7218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524000" y="3860262"/>
            <a:ext cx="2219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4) Individualversicherung</a:t>
            </a:r>
          </a:p>
        </p:txBody>
      </p:sp>
      <p:sp>
        <p:nvSpPr>
          <p:cNvPr id="29" name="Rechteck 28"/>
          <p:cNvSpPr/>
          <p:nvPr/>
        </p:nvSpPr>
        <p:spPr>
          <a:xfrm>
            <a:off x="1524000" y="4121872"/>
            <a:ext cx="3650246" cy="634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530350" y="4125862"/>
            <a:ext cx="363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AT" sz="800" dirty="0"/>
              <a:t>Private Versicherung (erwerbswirtschaftlich), Vertragsgrundlage lt. Vertrag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Vertraglich festgelegter Leistungsumfang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Betragshöhe richtet sich nach dem Risiko (Äquivalenzprinzip)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Prämien decken alle Kosten der Versicherung</a:t>
            </a:r>
          </a:p>
          <a:p>
            <a:pPr marL="171450" indent="-171450">
              <a:buFontTx/>
              <a:buChar char="-"/>
            </a:pPr>
            <a:endParaRPr lang="de-AT" sz="800" dirty="0"/>
          </a:p>
          <a:p>
            <a:r>
              <a:rPr lang="de-AT" sz="800" b="1" dirty="0"/>
              <a:t>Versicherungsarten nach dem Risiko (Individualversicherung)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1530351" y="4956858"/>
          <a:ext cx="3746499" cy="190905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24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658">
                <a:tc>
                  <a:txBody>
                    <a:bodyPr/>
                    <a:lstStyle/>
                    <a:p>
                      <a:pPr algn="ctr"/>
                      <a:r>
                        <a:rPr lang="de-AT" sz="800" dirty="0"/>
                        <a:t>Personenversicherung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/>
                        <a:t>Sachversicherung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/>
                        <a:t>Vermögensversicherung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34">
                <a:tc>
                  <a:txBody>
                    <a:bodyPr/>
                    <a:lstStyle/>
                    <a:p>
                      <a:r>
                        <a:rPr lang="de-AT" sz="700" dirty="0"/>
                        <a:t>Ergänzung zur Versorgungsleistung</a:t>
                      </a:r>
                      <a:r>
                        <a:rPr lang="de-AT" sz="700" baseline="0" dirty="0"/>
                        <a:t> der Sozialvers.</a:t>
                      </a:r>
                      <a:endParaRPr lang="de-AT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AT" sz="700" dirty="0"/>
                        <a:t>Versicherungsschutz für Sachwerte (Schadensvers.)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AT" sz="700" dirty="0"/>
                        <a:t>Bündelvers.= Paket aus mehreren Sachvers.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700" dirty="0"/>
                        <a:t>Absicherung von drohenden Aufwenden oder Einnahmeausfällen (finanzielle Mittel)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550">
                <a:tc>
                  <a:txBody>
                    <a:bodyPr/>
                    <a:lstStyle/>
                    <a:p>
                      <a:r>
                        <a:rPr lang="de-AT" sz="700" u="sng" dirty="0"/>
                        <a:t>Lebensvers.: </a:t>
                      </a:r>
                      <a:r>
                        <a:rPr lang="de-AT" sz="700" dirty="0"/>
                        <a:t>Versicherer zahlt vereinbarte Summe mit Erreichen des Zeitpunktes (Tod,</a:t>
                      </a:r>
                      <a:r>
                        <a:rPr lang="de-AT" sz="700" baseline="0" dirty="0"/>
                        <a:t> Alter) an Begünstigte.</a:t>
                      </a:r>
                    </a:p>
                    <a:p>
                      <a:r>
                        <a:rPr lang="de-AT" sz="700" u="sng" baseline="0" dirty="0"/>
                        <a:t>Priv. Krankenvers.: </a:t>
                      </a:r>
                      <a:r>
                        <a:rPr lang="de-AT" sz="700" baseline="0" dirty="0"/>
                        <a:t>Krankengeld bei Invalidität, Pflegegeld,…</a:t>
                      </a:r>
                    </a:p>
                    <a:p>
                      <a:r>
                        <a:rPr lang="de-AT" sz="700" u="sng" baseline="0" dirty="0"/>
                        <a:t>Priv. Unfallvers.: </a:t>
                      </a:r>
                      <a:r>
                        <a:rPr lang="de-AT" sz="700" baseline="0" dirty="0"/>
                        <a:t>schützt vor finanziellen Folgeneins Unfalls in der Freizeit </a:t>
                      </a:r>
                      <a:endParaRPr lang="de-AT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700" u="sng" dirty="0"/>
                        <a:t>Haushaltsvers.: </a:t>
                      </a:r>
                      <a:r>
                        <a:rPr lang="de-AT" sz="700" dirty="0"/>
                        <a:t>gesamter Hausrat versichert</a:t>
                      </a:r>
                    </a:p>
                    <a:p>
                      <a:r>
                        <a:rPr lang="de-AT" sz="700" u="sng" dirty="0"/>
                        <a:t>Kaskovers.: </a:t>
                      </a:r>
                      <a:r>
                        <a:rPr lang="de-AT" sz="700" dirty="0"/>
                        <a:t>deckt Schäden am eigenen Fahrzeug durch z.B. Brand, Diebstahl, Hagel…</a:t>
                      </a:r>
                    </a:p>
                    <a:p>
                      <a:r>
                        <a:rPr lang="de-AT" sz="700" u="sng" dirty="0"/>
                        <a:t>Reisegepäckvers.:</a:t>
                      </a:r>
                      <a:r>
                        <a:rPr lang="de-AT" sz="700" u="none" baseline="0" dirty="0"/>
                        <a:t> </a:t>
                      </a:r>
                      <a:r>
                        <a:rPr lang="de-AT" sz="700" baseline="0" dirty="0"/>
                        <a:t>gesamtes Reisegepäck versichert</a:t>
                      </a:r>
                      <a:endParaRPr lang="de-AT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700" u="sng" dirty="0"/>
                        <a:t> Kfz-</a:t>
                      </a:r>
                      <a:r>
                        <a:rPr lang="de-AT" sz="700" u="sng" dirty="0" err="1"/>
                        <a:t>Haftpflichtvers</a:t>
                      </a:r>
                      <a:r>
                        <a:rPr lang="de-AT" sz="700" u="sng" dirty="0"/>
                        <a:t>.:  </a:t>
                      </a:r>
                      <a:r>
                        <a:rPr lang="de-AT" sz="700" u="none" dirty="0" err="1"/>
                        <a:t>Pflichtvers</a:t>
                      </a:r>
                      <a:r>
                        <a:rPr lang="de-AT" sz="700" u="none" dirty="0"/>
                        <a:t>.</a:t>
                      </a:r>
                      <a:r>
                        <a:rPr lang="de-AT" sz="700" u="none" baseline="0" dirty="0"/>
                        <a:t> für alle Fahrzeuge</a:t>
                      </a:r>
                    </a:p>
                    <a:p>
                      <a:r>
                        <a:rPr lang="de-AT" sz="700" u="sng" baseline="0" dirty="0"/>
                        <a:t>Allg. </a:t>
                      </a:r>
                      <a:r>
                        <a:rPr lang="de-AT" sz="700" u="sng" baseline="0" dirty="0" err="1"/>
                        <a:t>Haftpflichtvers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 dirty="0"/>
                        <a:t>-Private</a:t>
                      </a:r>
                    </a:p>
                    <a:p>
                      <a:r>
                        <a:rPr lang="de-AT" sz="700" u="sng" baseline="0" dirty="0" err="1"/>
                        <a:t>Betriebshaftpflichtv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 dirty="0"/>
                        <a:t>-Firmen</a:t>
                      </a:r>
                    </a:p>
                    <a:p>
                      <a:r>
                        <a:rPr lang="de-AT" sz="700" u="sng" baseline="0" dirty="0" err="1"/>
                        <a:t>Rechtsschutzvers</a:t>
                      </a:r>
                      <a:r>
                        <a:rPr lang="de-AT" sz="700" u="sng" baseline="0" dirty="0"/>
                        <a:t>.:  </a:t>
                      </a:r>
                      <a:r>
                        <a:rPr lang="de-AT" sz="700" u="none" baseline="0" dirty="0"/>
                        <a:t>deckt Kosten bei Gerichtsfällen ab</a:t>
                      </a:r>
                    </a:p>
                    <a:p>
                      <a:r>
                        <a:rPr lang="de-AT" sz="700" u="sng" baseline="0" dirty="0" err="1"/>
                        <a:t>Kreditvers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 dirty="0"/>
                        <a:t>um sich vor Zahlungsausfällen zu schützen</a:t>
                      </a:r>
                    </a:p>
                    <a:p>
                      <a:r>
                        <a:rPr lang="de-AT" sz="700" u="sng" baseline="0" dirty="0" err="1"/>
                        <a:t>Betriebsunterbrechungsvers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/>
                        <a:t>bei Betriebsstillstand</a:t>
                      </a:r>
                      <a:endParaRPr lang="de-AT" sz="700" u="sng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057650" y="1924553"/>
            <a:ext cx="112684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ym typeface="Symbol"/>
              </a:rPr>
              <a:t></a:t>
            </a:r>
            <a:r>
              <a:rPr lang="de-AT" sz="700" dirty="0"/>
              <a:t>Viele Personen zahlen Beiträge an die Versicherung, um das Risiko abzuwälzen. Im Versicherungsfall zahlt die Versicherung den Schaden.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42856" y="4314476"/>
            <a:ext cx="4094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>
                <a:latin typeface="+mj-lt"/>
              </a:rPr>
              <a:t>5) Versicherungsverträge abschließen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49434" y="4576087"/>
            <a:ext cx="52825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b="1" dirty="0"/>
              <a:t>Vertrag </a:t>
            </a:r>
            <a:r>
              <a:rPr lang="de-AT" sz="700" b="1" dirty="0">
                <a:sym typeface="Symbol"/>
              </a:rPr>
              <a:t> </a:t>
            </a:r>
            <a:r>
              <a:rPr lang="de-AT" sz="700" dirty="0">
                <a:sym typeface="Symbol"/>
              </a:rPr>
              <a:t> regelt das Verhältnis zwischen Versicherer und Versichertem</a:t>
            </a:r>
            <a:endParaRPr lang="de-AT" sz="700" b="1" dirty="0"/>
          </a:p>
          <a:p>
            <a:r>
              <a:rPr lang="de-AT" sz="700" b="1" dirty="0"/>
              <a:t>Bestandteile eines Vertrags: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Versicherungspolizze (beinhaltet wichtige Informationen z.B. Polizzen-Nummer, genaue Bezeichnung der Versicherung, Höhe der Prämie, Versicherungsumfang,…)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Allgemeine und besondere Versicherungsbedingungen</a:t>
            </a:r>
          </a:p>
          <a:p>
            <a:r>
              <a:rPr lang="de-AT" sz="700" b="1" dirty="0"/>
              <a:t>Pflichten des Versicherten: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Pflicht zur Zahlung der Versicherungsprämie (Sonst geht der Schutz verloren)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Anzeigepflicht (Jeden Versicherungsfall sofort melden)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Auskunftspflicht (Alle notwendigen Auskünfte zum Versicherungsfall müssen gegeben werden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Mitteilungspflicht (wenn das gleiche Risiko bei verschiedenen Versicherungen versichert wurde)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5405" r="10284" b="5514"/>
          <a:stretch/>
        </p:blipFill>
        <p:spPr bwMode="auto">
          <a:xfrm>
            <a:off x="9437403" y="5216837"/>
            <a:ext cx="773155" cy="78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349433" y="5745637"/>
            <a:ext cx="309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/>
              <a:t>6) Verhaltensweise nach einem Verkehrsunfall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49434" y="6005325"/>
            <a:ext cx="50581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de-AT" sz="700" dirty="0"/>
              <a:t>Unfallstelle absichern – Warnblinkanlage einschalten, Warnweste überziehen, Warndreieck aufstellen</a:t>
            </a:r>
          </a:p>
          <a:p>
            <a:pPr marL="228600" indent="-228600">
              <a:buAutoNum type="arabicPeriod"/>
            </a:pPr>
            <a:r>
              <a:rPr lang="de-AT" sz="700" dirty="0"/>
              <a:t>Überblick über den Unfallort verschaffen – Ist jemand verletzt? Liegt lediglich ein Blechschaden vor?</a:t>
            </a:r>
          </a:p>
          <a:p>
            <a:pPr marL="228600" indent="-228600">
              <a:buAutoNum type="arabicPeriod"/>
            </a:pPr>
            <a:r>
              <a:rPr lang="de-AT" sz="700" dirty="0"/>
              <a:t>Erste Hilfe</a:t>
            </a:r>
          </a:p>
          <a:p>
            <a:pPr marL="228600" indent="-228600">
              <a:buAutoNum type="arabicPeriod"/>
            </a:pPr>
            <a:r>
              <a:rPr lang="de-AT" sz="700" dirty="0"/>
              <a:t>Kontaktieren von Notarzt und Polizei</a:t>
            </a:r>
          </a:p>
          <a:p>
            <a:pPr marL="228600" indent="-228600">
              <a:buAutoNum type="arabicPeriod"/>
            </a:pPr>
            <a:r>
              <a:rPr lang="de-AT" sz="700" dirty="0"/>
              <a:t>Daten mit Personen austauschen, die am Unfall beteiligt sind</a:t>
            </a:r>
          </a:p>
          <a:p>
            <a:pPr marL="228600" indent="-228600">
              <a:buAutoNum type="arabicPeriod"/>
            </a:pPr>
            <a:r>
              <a:rPr lang="de-AT" sz="700" dirty="0"/>
              <a:t>Anfertigen von Beweisfotos und einem Unfallbericht</a:t>
            </a:r>
          </a:p>
          <a:p>
            <a:pPr marL="228600" indent="-228600">
              <a:buAutoNum type="arabicPeriod"/>
            </a:pP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41291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" grpId="0"/>
      <p:bldP spid="17" grpId="0"/>
      <p:bldP spid="3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80F8752-135E-7346-97EF-5B79D91A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58"/>
            <a:ext cx="9458876" cy="6327276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161509-F6C4-C44E-90FA-E0ECF6981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632" y="1608463"/>
            <a:ext cx="3341368" cy="45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Macintosh PowerPoint</Application>
  <PresentationFormat>Breitbild</PresentationFormat>
  <Paragraphs>193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</vt:lpstr>
      <vt:lpstr>Versicherungen</vt:lpstr>
      <vt:lpstr>V…Versicherung  Deckung eines im Einzelnen geschätzten Mittelbedarfs (Wert eines Gutes)  auf der Grundlage des Risikoausgleichs</vt:lpstr>
      <vt:lpstr>Versicherungen: Prinzip und Umgang mit Risiken</vt:lpstr>
      <vt:lpstr>Versicherungen</vt:lpstr>
      <vt:lpstr>Individual - Versicherungsarten</vt:lpstr>
      <vt:lpstr>Versicherungen im Lebenszyklus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Versicherungen</dc:title>
  <dc:creator>Werner Holzheu</dc:creator>
  <cp:lastModifiedBy>Werner Holzheu</cp:lastModifiedBy>
  <cp:revision>5</cp:revision>
  <dcterms:created xsi:type="dcterms:W3CDTF">2021-01-23T09:01:05Z</dcterms:created>
  <dcterms:modified xsi:type="dcterms:W3CDTF">2021-01-23T09:40:40Z</dcterms:modified>
</cp:coreProperties>
</file>