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64" autoAdjust="0"/>
  </p:normalViewPr>
  <p:slideViewPr>
    <p:cSldViewPr snapToGrid="0" snapToObjects="1">
      <p:cViewPr>
        <p:scale>
          <a:sx n="100" d="100"/>
          <a:sy n="100" d="100"/>
        </p:scale>
        <p:origin x="-960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3FD8-9EC0-6643-B0D0-EA5F9099F942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6798-7C36-BA4E-897E-36007DA77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69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798-7C36-BA4E-897E-36007DA77D1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29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479" y="14066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Finanzierung </a:t>
            </a:r>
          </a:p>
          <a:p>
            <a:r>
              <a:rPr lang="de-DE" sz="900" dirty="0">
                <a:latin typeface="+mj-lt"/>
                <a:cs typeface="Chalkduster"/>
              </a:rPr>
              <a:t>i</a:t>
            </a:r>
            <a:r>
              <a:rPr lang="de-DE" sz="900" dirty="0" smtClean="0">
                <a:latin typeface="+mj-lt"/>
                <a:cs typeface="Chalkduster"/>
              </a:rPr>
              <a:t>m </a:t>
            </a:r>
            <a:r>
              <a:rPr lang="de-DE" sz="900" b="1" dirty="0" smtClean="0">
                <a:latin typeface="+mj-lt"/>
                <a:cs typeface="Chalkduster"/>
              </a:rPr>
              <a:t>Unternehmens</a:t>
            </a:r>
            <a:r>
              <a:rPr lang="de-DE" sz="900" dirty="0" smtClean="0">
                <a:latin typeface="+mj-lt"/>
                <a:cs typeface="Chalkduster"/>
              </a:rPr>
              <a:t>- und Privatbereich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45244" y="14066"/>
            <a:ext cx="579875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Finanzierung generell erklären können, Finanzierungsformen im Detail beschreiben und anwenden können, Abläufe von typischen Finanzierungsgeschäften </a:t>
            </a:r>
            <a:r>
              <a:rPr lang="de-DE" sz="900" smtClean="0">
                <a:latin typeface="+mj-lt"/>
                <a:cs typeface="Chalkduster"/>
              </a:rPr>
              <a:t>darstellen können, </a:t>
            </a:r>
            <a:r>
              <a:rPr lang="de-DE" sz="900" dirty="0" smtClean="0">
                <a:latin typeface="+mj-lt"/>
                <a:cs typeface="Chalkduster"/>
              </a:rPr>
              <a:t>Sicherheiten erklären können, Finanzierungsbegriffe erläutern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179" y="609396"/>
            <a:ext cx="216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+mj-lt"/>
                <a:cs typeface="Chalkduster"/>
              </a:rPr>
              <a:t>1)Was? Wozu? Um </a:t>
            </a:r>
            <a:r>
              <a:rPr lang="de-DE" sz="1100" b="1" dirty="0" err="1" smtClean="0">
                <a:latin typeface="+mj-lt"/>
                <a:cs typeface="Chalkduster"/>
              </a:rPr>
              <a:t>wieviel</a:t>
            </a:r>
            <a:r>
              <a:rPr lang="de-DE" sz="1100" b="1" dirty="0" smtClean="0">
                <a:latin typeface="+mj-lt"/>
                <a:cs typeface="Chalkduster"/>
              </a:rPr>
              <a:t>?</a:t>
            </a:r>
            <a:endParaRPr lang="de-DE" sz="1100" b="1" dirty="0">
              <a:latin typeface="+mj-lt"/>
              <a:cs typeface="Chalkduster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7177" y="748687"/>
            <a:ext cx="1738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+mj-lt"/>
                <a:cs typeface="Chalkduster"/>
              </a:rPr>
              <a:t>Mittelherkunft /</a:t>
            </a:r>
          </a:p>
          <a:p>
            <a:r>
              <a:rPr lang="de-DE" sz="800" b="1" dirty="0" smtClean="0">
                <a:latin typeface="+mj-lt"/>
                <a:cs typeface="Chalkduster"/>
              </a:rPr>
              <a:t>Mittel Aufbringung</a:t>
            </a:r>
            <a:endParaRPr lang="de-DE" sz="800" dirty="0" smtClean="0">
              <a:latin typeface="+mj-lt"/>
              <a:cs typeface="Chalkduster"/>
            </a:endParaRPr>
          </a:p>
          <a:p>
            <a:r>
              <a:rPr lang="de-DE" sz="800" u="sng" dirty="0" smtClean="0">
                <a:latin typeface="+mj-lt"/>
                <a:cs typeface="Chalkduster"/>
              </a:rPr>
              <a:t>Ziele:</a:t>
            </a:r>
          </a:p>
          <a:p>
            <a:r>
              <a:rPr lang="de-DE" sz="800" dirty="0" smtClean="0">
                <a:latin typeface="+mj-lt"/>
                <a:cs typeface="Chalkduster"/>
              </a:rPr>
              <a:t>1) Bereitstellung </a:t>
            </a:r>
            <a:r>
              <a:rPr lang="de-DE" sz="800" dirty="0" smtClean="0">
                <a:latin typeface="+mj-lt"/>
                <a:cs typeface="Chalkduster"/>
              </a:rPr>
              <a:t>von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finanziellen </a:t>
            </a:r>
            <a:r>
              <a:rPr lang="de-DE" sz="800" dirty="0" err="1" smtClean="0">
                <a:solidFill>
                  <a:srgbClr val="FF0000"/>
                </a:solidFill>
                <a:latin typeface="+mj-lt"/>
                <a:cs typeface="Chalkduster"/>
              </a:rPr>
              <a:t>Ressourcen</a:t>
            </a:r>
            <a:r>
              <a:rPr lang="de-DE" sz="800" dirty="0" err="1" smtClean="0">
                <a:latin typeface="+mj-lt"/>
                <a:cs typeface="Chalkduster"/>
              </a:rPr>
              <a:t>.zur</a:t>
            </a:r>
            <a:r>
              <a:rPr lang="de-DE" sz="800" dirty="0" smtClean="0">
                <a:latin typeface="+mj-lt"/>
                <a:cs typeface="Chalkduster"/>
              </a:rPr>
              <a:t> Sicherstellung der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Zahlungsfähigkeit </a:t>
            </a:r>
            <a:r>
              <a:rPr lang="de-DE" sz="800" b="1" dirty="0" smtClean="0">
                <a:solidFill>
                  <a:srgbClr val="FF0000"/>
                </a:solidFill>
                <a:latin typeface="+mj-lt"/>
                <a:cs typeface="Chalkduster"/>
              </a:rPr>
              <a:t>(Liquidität)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, </a:t>
            </a:r>
          </a:p>
          <a:p>
            <a:r>
              <a:rPr lang="de-DE" sz="800" dirty="0">
                <a:latin typeface="+mj-lt"/>
                <a:cs typeface="Chalkduster"/>
              </a:rPr>
              <a:t>u</a:t>
            </a:r>
            <a:r>
              <a:rPr lang="de-DE" sz="800" dirty="0" smtClean="0">
                <a:latin typeface="+mj-lt"/>
                <a:cs typeface="Chalkduster"/>
              </a:rPr>
              <a:t>m das langfristige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Überleben</a:t>
            </a:r>
            <a:r>
              <a:rPr lang="de-DE" sz="800" dirty="0" smtClean="0">
                <a:latin typeface="+mj-lt"/>
                <a:cs typeface="Chalkduster"/>
              </a:rPr>
              <a:t> des Unternehmens zu gewährleisten)</a:t>
            </a:r>
          </a:p>
          <a:p>
            <a:r>
              <a:rPr lang="de-DE" sz="800" dirty="0" smtClean="0">
                <a:latin typeface="+mj-lt"/>
                <a:cs typeface="Chalkduster"/>
              </a:rPr>
              <a:t>gegen Kosten: </a:t>
            </a:r>
            <a:r>
              <a:rPr lang="de-DE" sz="800" dirty="0" err="1" smtClean="0">
                <a:latin typeface="+mj-lt"/>
                <a:cs typeface="Chalkduster"/>
              </a:rPr>
              <a:t>idR</a:t>
            </a:r>
            <a:r>
              <a:rPr lang="de-DE" sz="800" dirty="0">
                <a:latin typeface="+mj-lt"/>
                <a:cs typeface="Chalkduster"/>
              </a:rPr>
              <a:t>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Zinsen</a:t>
            </a:r>
            <a:r>
              <a:rPr lang="de-DE" sz="800" dirty="0" smtClean="0">
                <a:latin typeface="+mj-lt"/>
                <a:cs typeface="Chalkduster"/>
              </a:rPr>
              <a:t> </a:t>
            </a:r>
            <a:r>
              <a:rPr lang="de-DE" sz="800" dirty="0" smtClean="0">
                <a:latin typeface="+mj-lt"/>
                <a:cs typeface="Chalkduster"/>
              </a:rPr>
              <a:t> für FK</a:t>
            </a:r>
          </a:p>
          <a:p>
            <a:r>
              <a:rPr lang="de-DE" sz="800" i="1" dirty="0" smtClean="0">
                <a:latin typeface="+mj-lt"/>
                <a:cs typeface="Chalkduster"/>
              </a:rPr>
              <a:t>(Basis: </a:t>
            </a:r>
            <a:r>
              <a:rPr lang="de-DE" sz="800" i="1" dirty="0" smtClean="0">
                <a:solidFill>
                  <a:srgbClr val="FF0000"/>
                </a:solidFill>
                <a:latin typeface="+mj-lt"/>
                <a:cs typeface="Chalkduster"/>
              </a:rPr>
              <a:t>Leitzinsen</a:t>
            </a:r>
            <a:r>
              <a:rPr lang="de-DE" sz="800" i="1" dirty="0" smtClean="0">
                <a:latin typeface="+mj-lt"/>
                <a:cs typeface="Chalkduster"/>
              </a:rPr>
              <a:t> der </a:t>
            </a:r>
            <a:r>
              <a:rPr lang="de-DE" sz="800" i="1" dirty="0" smtClean="0">
                <a:solidFill>
                  <a:srgbClr val="FF0000"/>
                </a:solidFill>
                <a:latin typeface="+mj-lt"/>
                <a:cs typeface="Chalkduster"/>
              </a:rPr>
              <a:t>EZB</a:t>
            </a:r>
            <a:r>
              <a:rPr lang="de-DE" sz="800" i="1" dirty="0" smtClean="0">
                <a:latin typeface="+mj-lt"/>
                <a:cs typeface="Chalkduster"/>
              </a:rPr>
              <a:t>)</a:t>
            </a:r>
            <a:endParaRPr lang="de-DE" sz="800" i="1" dirty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 </a:t>
            </a:r>
            <a:r>
              <a:rPr lang="de-DE" sz="800" dirty="0" smtClean="0">
                <a:latin typeface="+mj-lt"/>
                <a:cs typeface="Chalkduster"/>
              </a:rPr>
              <a:t>oder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Gewinnanteile</a:t>
            </a:r>
            <a:r>
              <a:rPr lang="de-DE" sz="800" dirty="0" smtClean="0">
                <a:latin typeface="+mj-lt"/>
                <a:cs typeface="Chalkduster"/>
              </a:rPr>
              <a:t> </a:t>
            </a:r>
            <a:r>
              <a:rPr lang="de-DE" sz="800" dirty="0" smtClean="0">
                <a:latin typeface="+mj-lt"/>
                <a:cs typeface="Chalkduster"/>
              </a:rPr>
              <a:t>für EK</a:t>
            </a:r>
            <a:endParaRPr lang="de-DE" sz="800" dirty="0" smtClean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u</a:t>
            </a:r>
            <a:r>
              <a:rPr lang="de-DE" sz="800" dirty="0" smtClean="0">
                <a:latin typeface="+mj-lt"/>
                <a:cs typeface="Chalkduster"/>
              </a:rPr>
              <a:t>nd </a:t>
            </a:r>
            <a:r>
              <a:rPr lang="de-DE" sz="800" dirty="0" smtClean="0">
                <a:latin typeface="+mj-lt"/>
                <a:cs typeface="Chalkduster"/>
              </a:rPr>
              <a:t>zusätzliche Sicherheiten...</a:t>
            </a:r>
          </a:p>
          <a:p>
            <a:r>
              <a:rPr lang="de-DE" sz="800" dirty="0" smtClean="0">
                <a:latin typeface="+mj-lt"/>
                <a:cs typeface="Chalkduster"/>
              </a:rPr>
              <a:t>2) </a:t>
            </a:r>
            <a:r>
              <a:rPr lang="de-DE" sz="800" b="1" dirty="0" smtClean="0">
                <a:solidFill>
                  <a:srgbClr val="FF0000"/>
                </a:solidFill>
                <a:latin typeface="+mj-lt"/>
                <a:cs typeface="Chalkduster"/>
              </a:rPr>
              <a:t>Rentabilität</a:t>
            </a:r>
            <a:r>
              <a:rPr lang="de-DE" sz="800" b="1" dirty="0" smtClean="0">
                <a:solidFill>
                  <a:srgbClr val="FF0000"/>
                </a:solidFill>
                <a:latin typeface="+mj-lt"/>
                <a:cs typeface="Chalkduster"/>
              </a:rPr>
              <a:t>: </a:t>
            </a:r>
            <a:r>
              <a:rPr lang="de-DE" sz="800" dirty="0" smtClean="0">
                <a:latin typeface="+mj-lt"/>
                <a:cs typeface="Chalkduster"/>
              </a:rPr>
              <a:t>Rendite = Verzinsung des eingesetzten Kapitals</a:t>
            </a:r>
          </a:p>
          <a:p>
            <a:r>
              <a:rPr lang="de-DE" sz="800" dirty="0" smtClean="0">
                <a:solidFill>
                  <a:srgbClr val="000000"/>
                </a:solidFill>
                <a:latin typeface="+mj-lt"/>
                <a:cs typeface="Chalkduster"/>
              </a:rPr>
              <a:t>3) </a:t>
            </a:r>
            <a:r>
              <a:rPr lang="de-DE" sz="800" b="1" dirty="0" smtClean="0">
                <a:solidFill>
                  <a:srgbClr val="FF0000"/>
                </a:solidFill>
                <a:latin typeface="+mj-lt"/>
                <a:cs typeface="Chalkduster"/>
              </a:rPr>
              <a:t>Unabhängigkeit</a:t>
            </a:r>
            <a:r>
              <a:rPr lang="de-DE" sz="800" b="1" dirty="0" smtClean="0">
                <a:solidFill>
                  <a:srgbClr val="FF0000"/>
                </a:solidFill>
                <a:latin typeface="+mj-lt"/>
                <a:cs typeface="Chalkduster"/>
              </a:rPr>
              <a:t>:</a:t>
            </a:r>
            <a:r>
              <a:rPr lang="de-DE" sz="800" dirty="0" smtClean="0">
                <a:latin typeface="+mj-lt"/>
                <a:cs typeface="Chalkduster"/>
              </a:rPr>
              <a:t> hoher EK Anteil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63738"/>
              </p:ext>
            </p:extLst>
          </p:nvPr>
        </p:nvGraphicFramePr>
        <p:xfrm>
          <a:off x="52576" y="2751606"/>
          <a:ext cx="1215802" cy="838200"/>
        </p:xfrm>
        <a:graphic>
          <a:graphicData uri="http://schemas.openxmlformats.org/drawingml/2006/table">
            <a:tbl>
              <a:tblPr/>
              <a:tblGrid>
                <a:gridCol w="607901"/>
                <a:gridCol w="607901"/>
              </a:tblGrid>
              <a:tr h="139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             Bilanz             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Mezzaninkap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Vorräte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Kredit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Ford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Anleihen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Mittel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Lieferanten,...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48" name="Textfeld 47"/>
          <p:cNvSpPr txBox="1"/>
          <p:nvPr/>
        </p:nvSpPr>
        <p:spPr>
          <a:xfrm>
            <a:off x="7080504" y="4400678"/>
            <a:ext cx="2063496" cy="2477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+mj-lt"/>
                <a:cs typeface="Chalkduster"/>
              </a:rPr>
              <a:t>5) ABC der Finanzierung</a:t>
            </a:r>
          </a:p>
          <a:p>
            <a:r>
              <a:rPr lang="de-DE" sz="600" dirty="0" smtClean="0">
                <a:latin typeface="+mj-lt"/>
                <a:cs typeface="Chalkduster"/>
              </a:rPr>
              <a:t>Aktie (EK), Anleihe (FK), Annuität (</a:t>
            </a:r>
            <a:r>
              <a:rPr lang="de-DE" sz="600" dirty="0" err="1" smtClean="0">
                <a:latin typeface="+mj-lt"/>
                <a:cs typeface="Chalkduster"/>
              </a:rPr>
              <a:t>regelm</a:t>
            </a:r>
            <a:r>
              <a:rPr lang="de-DE" sz="600" dirty="0" smtClean="0">
                <a:latin typeface="+mj-lt"/>
                <a:cs typeface="Chalkduster"/>
              </a:rPr>
              <a:t>. Zahlungen)</a:t>
            </a:r>
          </a:p>
          <a:p>
            <a:r>
              <a:rPr lang="de-DE" sz="600" dirty="0" smtClean="0">
                <a:latin typeface="+mj-lt"/>
                <a:cs typeface="Chalkduster"/>
              </a:rPr>
              <a:t>Bonität (Kreditwürdigkeit), Bürgschaft  (Sicherheit Formen)</a:t>
            </a:r>
          </a:p>
          <a:p>
            <a:r>
              <a:rPr lang="de-DE" sz="600" dirty="0" smtClean="0">
                <a:latin typeface="+mj-lt"/>
                <a:cs typeface="Chalkduster"/>
              </a:rPr>
              <a:t>Business Angel (Risikokapital) Basiszinssatz (Libor, </a:t>
            </a:r>
            <a:r>
              <a:rPr lang="de-DE" sz="600" dirty="0" err="1" smtClean="0">
                <a:latin typeface="+mj-lt"/>
                <a:cs typeface="Chalkduster"/>
              </a:rPr>
              <a:t>Euribor</a:t>
            </a:r>
            <a:r>
              <a:rPr lang="de-DE" sz="600" dirty="0" smtClean="0">
                <a:latin typeface="+mj-lt"/>
                <a:cs typeface="Chalkduster"/>
              </a:rPr>
              <a:t>)</a:t>
            </a:r>
          </a:p>
          <a:p>
            <a:r>
              <a:rPr lang="de-DE" sz="600" dirty="0" smtClean="0">
                <a:latin typeface="+mj-lt"/>
                <a:cs typeface="Chalkduster"/>
              </a:rPr>
              <a:t>Cash Flow (Bar-überschuss), </a:t>
            </a:r>
            <a:r>
              <a:rPr lang="de-DE" sz="600" dirty="0" err="1" smtClean="0">
                <a:latin typeface="+mj-lt"/>
                <a:cs typeface="Chalkduster"/>
              </a:rPr>
              <a:t>Crowd</a:t>
            </a:r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(Schwarm) Finanzierung </a:t>
            </a:r>
          </a:p>
          <a:p>
            <a:r>
              <a:rPr lang="de-DE" sz="600" dirty="0" smtClean="0">
                <a:latin typeface="+mj-lt"/>
                <a:cs typeface="Chalkduster"/>
              </a:rPr>
              <a:t>Darlehen (langfristige Kreditform), Dividende (Gewinnanteil)</a:t>
            </a:r>
          </a:p>
          <a:p>
            <a:r>
              <a:rPr lang="de-DE" sz="600" dirty="0" smtClean="0">
                <a:latin typeface="+mj-lt"/>
                <a:cs typeface="Chalkduster"/>
              </a:rPr>
              <a:t>Effektivzinssatz, </a:t>
            </a:r>
            <a:r>
              <a:rPr lang="de-DE" sz="600" dirty="0" err="1" smtClean="0">
                <a:latin typeface="+mj-lt"/>
                <a:cs typeface="Chalkduster"/>
              </a:rPr>
              <a:t>Euribor</a:t>
            </a:r>
            <a:r>
              <a:rPr lang="de-DE" sz="600" dirty="0" smtClean="0">
                <a:latin typeface="+mj-lt"/>
                <a:cs typeface="Chalkduster"/>
              </a:rPr>
              <a:t> (Europe </a:t>
            </a:r>
            <a:r>
              <a:rPr lang="de-DE" sz="600" dirty="0" err="1" smtClean="0">
                <a:latin typeface="+mj-lt"/>
                <a:cs typeface="Chalkduster"/>
              </a:rPr>
              <a:t>Inter</a:t>
            </a:r>
            <a:r>
              <a:rPr lang="de-DE" sz="600" dirty="0" smtClean="0">
                <a:latin typeface="+mj-lt"/>
                <a:cs typeface="Chalkduster"/>
              </a:rPr>
              <a:t> Bank </a:t>
            </a:r>
            <a:r>
              <a:rPr lang="de-DE" sz="600" dirty="0" err="1" smtClean="0">
                <a:latin typeface="+mj-lt"/>
                <a:cs typeface="Chalkduster"/>
              </a:rPr>
              <a:t>offered</a:t>
            </a:r>
            <a:r>
              <a:rPr lang="de-DE" sz="600" dirty="0" smtClean="0">
                <a:latin typeface="+mj-lt"/>
                <a:cs typeface="Chalkduster"/>
              </a:rPr>
              <a:t> Rate)</a:t>
            </a:r>
          </a:p>
          <a:p>
            <a:r>
              <a:rPr lang="de-DE" sz="600" dirty="0" smtClean="0">
                <a:latin typeface="+mj-lt"/>
                <a:cs typeface="Chalkduster"/>
              </a:rPr>
              <a:t>Factoring, Fristigkeit (kurz, lang), Förderungen (EK, FK)</a:t>
            </a:r>
          </a:p>
          <a:p>
            <a:r>
              <a:rPr lang="de-DE" sz="600" dirty="0" smtClean="0">
                <a:latin typeface="+mj-lt"/>
                <a:cs typeface="Chalkduster"/>
              </a:rPr>
              <a:t>Goldene Finanzregel (</a:t>
            </a:r>
            <a:r>
              <a:rPr lang="de-DE" sz="600" dirty="0" err="1" smtClean="0">
                <a:latin typeface="+mj-lt"/>
                <a:cs typeface="Chalkduster"/>
              </a:rPr>
              <a:t>lf</a:t>
            </a:r>
            <a:r>
              <a:rPr lang="de-DE" sz="600" dirty="0" smtClean="0">
                <a:latin typeface="+mj-lt"/>
                <a:cs typeface="Chalkduster"/>
              </a:rPr>
              <a:t> Vermögen </a:t>
            </a:r>
            <a:r>
              <a:rPr lang="de-DE" sz="600" dirty="0" err="1" smtClean="0">
                <a:latin typeface="+mj-lt"/>
                <a:cs typeface="Chalkduster"/>
              </a:rPr>
              <a:t>lf</a:t>
            </a:r>
            <a:r>
              <a:rPr lang="de-DE" sz="600" dirty="0" smtClean="0">
                <a:latin typeface="+mj-lt"/>
                <a:cs typeface="Chalkduster"/>
              </a:rPr>
              <a:t> finanziert)</a:t>
            </a:r>
          </a:p>
          <a:p>
            <a:r>
              <a:rPr lang="de-DE" sz="600" dirty="0" smtClean="0">
                <a:latin typeface="+mj-lt"/>
                <a:cs typeface="Chalkduster"/>
              </a:rPr>
              <a:t>Hypothek (Besicherung durch Grundbucheintragung)</a:t>
            </a:r>
          </a:p>
          <a:p>
            <a:r>
              <a:rPr lang="de-DE" sz="600" dirty="0" smtClean="0">
                <a:latin typeface="+mj-lt"/>
                <a:cs typeface="Chalkduster"/>
              </a:rPr>
              <a:t>Insolvenz (Zahlungsunfähigkeit)</a:t>
            </a:r>
          </a:p>
          <a:p>
            <a:r>
              <a:rPr lang="de-DE" sz="600" dirty="0" smtClean="0">
                <a:latin typeface="+mj-lt"/>
                <a:cs typeface="Chalkduster"/>
              </a:rPr>
              <a:t>Jahreszinssatz (jährliche Kosten für Finanzierung)</a:t>
            </a:r>
          </a:p>
          <a:p>
            <a:r>
              <a:rPr lang="de-DE" sz="600" dirty="0" smtClean="0">
                <a:latin typeface="+mj-lt"/>
                <a:cs typeface="Chalkduster"/>
              </a:rPr>
              <a:t>Kapital (EK nicht rückzahlbar, FK rückzahlbar, Mezzanin-K)</a:t>
            </a:r>
          </a:p>
          <a:p>
            <a:r>
              <a:rPr lang="de-DE" sz="600" dirty="0" smtClean="0">
                <a:latin typeface="+mj-lt"/>
                <a:cs typeface="Chalkduster"/>
              </a:rPr>
              <a:t>Libor (London Interbank...), Lieferantenkredit &gt; Zieleinkauf</a:t>
            </a:r>
          </a:p>
          <a:p>
            <a:r>
              <a:rPr lang="de-DE" sz="600" dirty="0" smtClean="0">
                <a:latin typeface="+mj-lt"/>
                <a:cs typeface="Chalkduster"/>
              </a:rPr>
              <a:t>Mezzaninkapital &gt; Mischung EK und FK z.B. Wandelanleihe)</a:t>
            </a:r>
          </a:p>
          <a:p>
            <a:r>
              <a:rPr lang="de-DE" sz="600" dirty="0" smtClean="0">
                <a:latin typeface="+mj-lt"/>
                <a:cs typeface="Chalkduster"/>
              </a:rPr>
              <a:t>Nominalzinssatz &gt; ohne Nebenkosten </a:t>
            </a:r>
            <a:r>
              <a:rPr lang="de-DE" sz="600" dirty="0">
                <a:latin typeface="+mj-lt"/>
                <a:cs typeface="Chalkduster"/>
              </a:rPr>
              <a:t>(</a:t>
            </a:r>
            <a:r>
              <a:rPr lang="de-DE" sz="600" dirty="0" smtClean="0">
                <a:latin typeface="+mj-lt"/>
                <a:cs typeface="Chalkduster"/>
              </a:rPr>
              <a:t>Bearbeitungsgebühr)</a:t>
            </a:r>
          </a:p>
          <a:p>
            <a:r>
              <a:rPr lang="de-DE" sz="600" dirty="0" smtClean="0">
                <a:latin typeface="+mj-lt"/>
                <a:cs typeface="Chalkduster"/>
              </a:rPr>
              <a:t>Optionen (Recht zum Kauf oder Verkauf einer Sache später)</a:t>
            </a:r>
          </a:p>
          <a:p>
            <a:r>
              <a:rPr lang="de-DE" sz="600" dirty="0" smtClean="0">
                <a:latin typeface="+mj-lt"/>
                <a:cs typeface="Chalkduster"/>
              </a:rPr>
              <a:t>Portfolio (Mix aus Veranlagung), Privatinsolvenz</a:t>
            </a:r>
          </a:p>
          <a:p>
            <a:r>
              <a:rPr lang="de-DE" sz="600" dirty="0" smtClean="0">
                <a:latin typeface="+mj-lt"/>
                <a:cs typeface="Chalkduster"/>
              </a:rPr>
              <a:t>Risikokapital (außerbörslich), Rating Agentur (</a:t>
            </a:r>
            <a:r>
              <a:rPr lang="de-DE" sz="600" dirty="0" err="1" smtClean="0">
                <a:latin typeface="+mj-lt"/>
                <a:cs typeface="Chalkduster"/>
              </a:rPr>
              <a:t>Bonitätsprfg</a:t>
            </a:r>
            <a:r>
              <a:rPr lang="de-DE" sz="600" dirty="0" smtClean="0">
                <a:latin typeface="+mj-lt"/>
                <a:cs typeface="Chalkduster"/>
              </a:rPr>
              <a:t>.)</a:t>
            </a:r>
          </a:p>
          <a:p>
            <a:r>
              <a:rPr lang="de-DE" sz="600" dirty="0" smtClean="0">
                <a:latin typeface="+mj-lt"/>
                <a:cs typeface="Chalkduster"/>
              </a:rPr>
              <a:t>Staatsanleihe (Staat), Skonto &gt; Preisnachlass </a:t>
            </a:r>
            <a:r>
              <a:rPr lang="de-DE" sz="600" dirty="0" err="1" smtClean="0">
                <a:latin typeface="+mj-lt"/>
                <a:cs typeface="Chalkduster"/>
              </a:rPr>
              <a:t>vorz</a:t>
            </a:r>
            <a:r>
              <a:rPr lang="de-DE" sz="600" dirty="0" smtClean="0">
                <a:latin typeface="+mj-lt"/>
                <a:cs typeface="Chalkduster"/>
              </a:rPr>
              <a:t>. </a:t>
            </a:r>
            <a:r>
              <a:rPr lang="de-DE" sz="600" dirty="0" err="1" smtClean="0">
                <a:latin typeface="+mj-lt"/>
                <a:cs typeface="Chalkduster"/>
              </a:rPr>
              <a:t>Zahlg</a:t>
            </a:r>
            <a:r>
              <a:rPr lang="de-DE" sz="600" dirty="0" smtClean="0">
                <a:latin typeface="+mj-lt"/>
                <a:cs typeface="Chalkduster"/>
              </a:rPr>
              <a:t>.</a:t>
            </a:r>
          </a:p>
          <a:p>
            <a:r>
              <a:rPr lang="de-DE" sz="600" dirty="0" smtClean="0">
                <a:latin typeface="+mj-lt"/>
                <a:cs typeface="Chalkduster"/>
              </a:rPr>
              <a:t>Tilgung &gt; Rückzahlung, Transaktionssteuer (Spekulationen)</a:t>
            </a:r>
          </a:p>
          <a:p>
            <a:r>
              <a:rPr lang="de-DE" sz="600" dirty="0" smtClean="0">
                <a:latin typeface="+mj-lt"/>
                <a:cs typeface="Chalkduster"/>
              </a:rPr>
              <a:t>Ungleichheit, Volatilität (Schwankungsausmaß, Markt, Zins)</a:t>
            </a:r>
          </a:p>
          <a:p>
            <a:r>
              <a:rPr lang="de-DE" sz="600" dirty="0" smtClean="0">
                <a:latin typeface="+mj-lt"/>
                <a:cs typeface="Chalkduster"/>
              </a:rPr>
              <a:t>Währung, Fremdwährungskredit (Finanzierung in z.B. Yen)</a:t>
            </a:r>
          </a:p>
          <a:p>
            <a:r>
              <a:rPr lang="de-DE" sz="600" dirty="0" smtClean="0">
                <a:latin typeface="+mj-lt"/>
                <a:cs typeface="Chalkduster"/>
              </a:rPr>
              <a:t>Zinssatz &gt; Kosten für Kapital(fix, variabel)</a:t>
            </a:r>
          </a:p>
        </p:txBody>
      </p:sp>
      <p:pic>
        <p:nvPicPr>
          <p:cNvPr id="27" name="Bild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77" y="2773858"/>
            <a:ext cx="814712" cy="480142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5795414" y="4633796"/>
            <a:ext cx="1285090" cy="2185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+mj-lt"/>
                <a:cs typeface="Chalkduster"/>
              </a:rPr>
              <a:t>4 Sicherheiten</a:t>
            </a:r>
          </a:p>
          <a:p>
            <a:r>
              <a:rPr lang="de-DE" sz="600" b="1" dirty="0" smtClean="0">
                <a:latin typeface="+mj-lt"/>
                <a:cs typeface="Chalkduster"/>
              </a:rPr>
              <a:t>a) Persönlich</a:t>
            </a:r>
            <a:endParaRPr lang="de-DE" sz="600" dirty="0" smtClean="0">
              <a:latin typeface="+mj-lt"/>
              <a:cs typeface="Chalkduster"/>
            </a:endParaRPr>
          </a:p>
          <a:p>
            <a:r>
              <a:rPr lang="de-DE" sz="600" b="1" dirty="0" smtClean="0">
                <a:latin typeface="+mj-lt"/>
                <a:cs typeface="Chalkduster"/>
              </a:rPr>
              <a:t>Pers. Haftung von Ges.</a:t>
            </a:r>
          </a:p>
          <a:p>
            <a:r>
              <a:rPr lang="de-DE" sz="600" b="1" dirty="0" smtClean="0">
                <a:latin typeface="+mj-lt"/>
                <a:cs typeface="Chalkduster"/>
              </a:rPr>
              <a:t>Bürgschaft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- Bürge und Zahler (sofort und   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                                    solidarisch)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- Einfache Bürgschaft (nach 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                                        Mahnung)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- Ausfallsbürgschaft (nach Klage)</a:t>
            </a:r>
          </a:p>
          <a:p>
            <a:endParaRPr lang="de-DE" sz="600" dirty="0" smtClean="0">
              <a:latin typeface="+mj-lt"/>
              <a:cs typeface="Chalkduster"/>
            </a:endParaRPr>
          </a:p>
          <a:p>
            <a:r>
              <a:rPr lang="de-DE" sz="600" b="1" dirty="0" smtClean="0">
                <a:latin typeface="+mj-lt"/>
                <a:cs typeface="Chalkduster"/>
              </a:rPr>
              <a:t>Garantie</a:t>
            </a:r>
            <a:r>
              <a:rPr lang="de-DE" sz="600" dirty="0" smtClean="0">
                <a:latin typeface="+mj-lt"/>
                <a:cs typeface="Chalkduster"/>
              </a:rPr>
              <a:t> (Bankgarantie,)</a:t>
            </a:r>
            <a:endParaRPr lang="de-DE" sz="600" dirty="0">
              <a:latin typeface="+mj-lt"/>
              <a:cs typeface="Chalkduster"/>
            </a:endParaRPr>
          </a:p>
          <a:p>
            <a:endParaRPr lang="de-DE" sz="600" b="1" dirty="0" smtClean="0">
              <a:latin typeface="+mj-lt"/>
              <a:cs typeface="Chalkduster"/>
            </a:endParaRPr>
          </a:p>
          <a:p>
            <a:r>
              <a:rPr lang="de-DE" sz="600" b="1" dirty="0" smtClean="0">
                <a:latin typeface="+mj-lt"/>
                <a:cs typeface="Chalkduster"/>
              </a:rPr>
              <a:t>b) Real</a:t>
            </a:r>
          </a:p>
          <a:p>
            <a:r>
              <a:rPr lang="de-DE" sz="600" dirty="0" smtClean="0">
                <a:latin typeface="+mj-lt"/>
                <a:cs typeface="Chalkduster"/>
              </a:rPr>
              <a:t>- Eigentumsvorbehalt</a:t>
            </a:r>
          </a:p>
          <a:p>
            <a:r>
              <a:rPr lang="de-DE" sz="600" dirty="0" smtClean="0">
                <a:latin typeface="+mj-lt"/>
                <a:cs typeface="Chalkduster"/>
              </a:rPr>
              <a:t>- Hypothek (Grundbuch)</a:t>
            </a:r>
          </a:p>
          <a:p>
            <a:r>
              <a:rPr lang="de-DE" sz="600" dirty="0" smtClean="0">
                <a:latin typeface="+mj-lt"/>
                <a:cs typeface="Chalkduster"/>
              </a:rPr>
              <a:t>- Pfand</a:t>
            </a:r>
          </a:p>
          <a:p>
            <a:r>
              <a:rPr lang="de-DE" sz="600" dirty="0" smtClean="0">
                <a:latin typeface="+mj-lt"/>
                <a:cs typeface="Chalkduster"/>
              </a:rPr>
              <a:t>- Wechsel (unbedingtes   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                  Zahlungsversprechen)</a:t>
            </a:r>
          </a:p>
          <a:p>
            <a:endParaRPr lang="de-DE" sz="600" b="1" dirty="0" smtClean="0">
              <a:latin typeface="+mj-lt"/>
              <a:cs typeface="Chalkduster"/>
            </a:endParaRPr>
          </a:p>
          <a:p>
            <a:r>
              <a:rPr lang="de-DE" sz="600" b="1" dirty="0" smtClean="0">
                <a:latin typeface="+mj-lt"/>
                <a:cs typeface="Chalkduster"/>
              </a:rPr>
              <a:t>c) Sonderform:</a:t>
            </a:r>
            <a:endParaRPr lang="de-DE" sz="600" b="1" dirty="0">
              <a:latin typeface="+mj-lt"/>
              <a:cs typeface="Chalkduster"/>
            </a:endParaRPr>
          </a:p>
          <a:p>
            <a:r>
              <a:rPr lang="de-DE" sz="600" dirty="0" smtClean="0">
                <a:latin typeface="+mj-lt"/>
                <a:cs typeface="Chalkduster"/>
              </a:rPr>
              <a:t>Leasing (L-objekt dient als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              Sicherheit)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243959" y="434199"/>
            <a:ext cx="7119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</a:t>
            </a:r>
            <a:r>
              <a:rPr lang="de-DE" sz="1100" b="1" dirty="0" smtClean="0">
                <a:latin typeface="+mj-lt"/>
                <a:cs typeface="Chalkduster"/>
              </a:rPr>
              <a:t>)Welche Formen (Unt.- </a:t>
            </a:r>
            <a:r>
              <a:rPr lang="de-DE" sz="1100" b="1" dirty="0">
                <a:latin typeface="+mj-lt"/>
                <a:cs typeface="Chalkduster"/>
              </a:rPr>
              <a:t>u</a:t>
            </a:r>
            <a:r>
              <a:rPr lang="de-DE" sz="1100" b="1" dirty="0" smtClean="0">
                <a:latin typeface="+mj-lt"/>
                <a:cs typeface="Chalkduster"/>
              </a:rPr>
              <a:t>nd Privatbereich U/P) wann, Kapitalgeber, Herkunft, Fristigkeit +/-?</a:t>
            </a:r>
            <a:endParaRPr lang="de-DE" sz="1100" b="1" dirty="0">
              <a:latin typeface="+mj-lt"/>
              <a:cs typeface="Chalkduster"/>
            </a:endParaRPr>
          </a:p>
        </p:txBody>
      </p:sp>
      <p:pic>
        <p:nvPicPr>
          <p:cNvPr id="38" name="Bild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45" y="1890723"/>
            <a:ext cx="556021" cy="642513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393" y="1090623"/>
            <a:ext cx="574566" cy="520700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1631344" y="1659891"/>
            <a:ext cx="7435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err="1">
                <a:latin typeface="+mj-lt"/>
                <a:cs typeface="Chalkduster"/>
              </a:rPr>
              <a:t>k</a:t>
            </a:r>
            <a:r>
              <a:rPr lang="de-DE" sz="900" dirty="0" err="1" smtClean="0">
                <a:latin typeface="+mj-lt"/>
                <a:cs typeface="Chalkduster"/>
              </a:rPr>
              <a:t>a</a:t>
            </a:r>
            <a:r>
              <a:rPr lang="de-DE" sz="900" dirty="0" smtClean="0">
                <a:latin typeface="+mj-lt"/>
                <a:cs typeface="Chalkduster"/>
              </a:rPr>
              <a:t> „</a:t>
            </a:r>
            <a:r>
              <a:rPr lang="de-DE" sz="900" dirty="0" err="1" smtClean="0">
                <a:latin typeface="+mj-lt"/>
                <a:cs typeface="Chalkduster"/>
              </a:rPr>
              <a:t>Musi</a:t>
            </a:r>
            <a:r>
              <a:rPr lang="de-DE" sz="900" dirty="0" smtClean="0">
                <a:latin typeface="+mj-lt"/>
                <a:cs typeface="Chalkduster"/>
              </a:rPr>
              <a:t>“</a:t>
            </a:r>
            <a:endParaRPr lang="de-DE" sz="900" dirty="0">
              <a:latin typeface="+mj-lt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582948" y="859791"/>
            <a:ext cx="7919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Ohne Geld</a:t>
            </a:r>
            <a:endParaRPr lang="de-DE" sz="900" dirty="0">
              <a:latin typeface="+mj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77800" y="2664774"/>
            <a:ext cx="21462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 smtClean="0">
                <a:latin typeface="+mj-lt"/>
              </a:rPr>
              <a:t>Passivseite</a:t>
            </a:r>
            <a:r>
              <a:rPr lang="de-DE" sz="700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de-DE" sz="700" b="1" dirty="0" smtClean="0">
                <a:solidFill>
                  <a:srgbClr val="FF0000"/>
                </a:solidFill>
                <a:latin typeface="+mj-lt"/>
              </a:rPr>
              <a:t>Mittelherkunft = Finanzierung)</a:t>
            </a:r>
            <a:endParaRPr lang="de-DE" sz="7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319764" y="3192219"/>
            <a:ext cx="85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>
                <a:latin typeface="+mj-lt"/>
              </a:rPr>
              <a:t>Kapitalstruktur:</a:t>
            </a:r>
          </a:p>
          <a:p>
            <a:r>
              <a:rPr lang="de-DE" sz="600" dirty="0" smtClean="0">
                <a:latin typeface="+mj-lt"/>
              </a:rPr>
              <a:t>Je mehr Eigenkapital </a:t>
            </a:r>
          </a:p>
          <a:p>
            <a:r>
              <a:rPr lang="de-DE" sz="600" dirty="0" smtClean="0">
                <a:latin typeface="+mj-lt"/>
              </a:rPr>
              <a:t>(Risiko – oder Haftungskapital)</a:t>
            </a:r>
          </a:p>
          <a:p>
            <a:r>
              <a:rPr lang="de-DE" sz="600" dirty="0">
                <a:latin typeface="+mj-lt"/>
              </a:rPr>
              <a:t>d</a:t>
            </a:r>
            <a:r>
              <a:rPr lang="de-DE" sz="600" dirty="0" smtClean="0">
                <a:latin typeface="+mj-lt"/>
              </a:rPr>
              <a:t>esto großer die Stabilität</a:t>
            </a:r>
            <a:endParaRPr lang="de-DE" sz="600" dirty="0">
              <a:latin typeface="+mj-lt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54125"/>
              </p:ext>
            </p:extLst>
          </p:nvPr>
        </p:nvGraphicFramePr>
        <p:xfrm>
          <a:off x="30672" y="3848985"/>
          <a:ext cx="2238687" cy="674675"/>
        </p:xfrm>
        <a:graphic>
          <a:graphicData uri="http://schemas.openxmlformats.org/drawingml/2006/table">
            <a:tbl>
              <a:tblPr/>
              <a:tblGrid>
                <a:gridCol w="591628"/>
                <a:gridCol w="801184"/>
                <a:gridCol w="845875"/>
              </a:tblGrid>
              <a:tr h="134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Überblick der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Finanzierungsformen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4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nach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Rechtsstellung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Herkunft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4935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Herk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Recht</a:t>
                      </a: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3493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Innen </a:t>
                      </a:r>
                      <a:r>
                        <a:rPr lang="de-DE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</a:t>
                      </a:r>
                      <a:endParaRPr lang="de-DE" sz="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Gewinn, Cash Flow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Rückstellung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</a:t>
                      </a:r>
                      <a:endParaRPr lang="de-DE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0049" y="3848985"/>
            <a:ext cx="2219310" cy="7539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50049" y="2675641"/>
            <a:ext cx="2219310" cy="11629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47700" y="2891084"/>
            <a:ext cx="595278" cy="698722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958" y="5369889"/>
            <a:ext cx="1849923" cy="1459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3183" y="5387276"/>
            <a:ext cx="2596561" cy="1448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25400" y="638598"/>
            <a:ext cx="2243959" cy="20490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3756"/>
              </p:ext>
            </p:extLst>
          </p:nvPr>
        </p:nvGraphicFramePr>
        <p:xfrm>
          <a:off x="50353" y="4926785"/>
          <a:ext cx="1233962" cy="1905909"/>
        </p:xfrm>
        <a:graphic>
          <a:graphicData uri="http://schemas.openxmlformats.org/drawingml/2006/table">
            <a:tbl>
              <a:tblPr/>
              <a:tblGrid>
                <a:gridCol w="1233962"/>
              </a:tblGrid>
              <a:tr h="1440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Ablauf Kreditgespräch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einer Bank...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Finanzbedarf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ermitteln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Finanzplan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(Haushaltsbuch)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erstellen: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(Einnahmen </a:t>
                      </a:r>
                      <a:r>
                        <a:rPr lang="mr-IN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Ausgaben)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mit Überschüsse kann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..B.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Raten  zurück bezahlen)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Angebote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einholen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vergleichen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22361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Kreditprüfung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bestehen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(U-Kennzahlen: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Bilanzanalyse)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Kreditvertrag  unterzeichnen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16932" y="4575388"/>
            <a:ext cx="1309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3</a:t>
            </a:r>
            <a:r>
              <a:rPr lang="de-DE" sz="1100" b="1" dirty="0" smtClean="0">
                <a:latin typeface="+mj-lt"/>
                <a:cs typeface="Chalkduster"/>
              </a:rPr>
              <a:t>) Abläufe: Kredit / </a:t>
            </a:r>
          </a:p>
          <a:p>
            <a:r>
              <a:rPr lang="de-DE" sz="1100" b="1" dirty="0" smtClean="0">
                <a:latin typeface="+mj-lt"/>
                <a:cs typeface="Chalkduster"/>
              </a:rPr>
              <a:t>Leasing / Factoring</a:t>
            </a:r>
            <a:endParaRPr lang="de-DE" sz="1100" b="1" dirty="0">
              <a:latin typeface="+mj-lt"/>
              <a:cs typeface="Chalkduster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124758" y="5435600"/>
            <a:ext cx="0" cy="1270000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744" y="4653200"/>
            <a:ext cx="1849923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feld 39"/>
          <p:cNvSpPr txBox="1"/>
          <p:nvPr/>
        </p:nvSpPr>
        <p:spPr>
          <a:xfrm>
            <a:off x="3939822" y="4615100"/>
            <a:ext cx="1711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Struktur Darlehen vs. Anleihe</a:t>
            </a:r>
            <a:endParaRPr lang="de-DE" sz="1000" dirty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3183" y="4653200"/>
            <a:ext cx="2583817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feld 40"/>
          <p:cNvSpPr txBox="1"/>
          <p:nvPr/>
        </p:nvSpPr>
        <p:spPr>
          <a:xfrm>
            <a:off x="1871691" y="4615100"/>
            <a:ext cx="169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Struktur Kontokorrentkredit</a:t>
            </a:r>
            <a:endParaRPr lang="de-DE" sz="10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23008"/>
              </p:ext>
            </p:extLst>
          </p:nvPr>
        </p:nvGraphicFramePr>
        <p:xfrm>
          <a:off x="2374900" y="638605"/>
          <a:ext cx="6769099" cy="3978930"/>
        </p:xfrm>
        <a:graphic>
          <a:graphicData uri="http://schemas.openxmlformats.org/drawingml/2006/table">
            <a:tbl>
              <a:tblPr/>
              <a:tblGrid>
                <a:gridCol w="1327565"/>
                <a:gridCol w="657434"/>
                <a:gridCol w="657434"/>
                <a:gridCol w="519867"/>
                <a:gridCol w="567267"/>
                <a:gridCol w="1633633"/>
                <a:gridCol w="1405899"/>
              </a:tblGrid>
              <a:tr h="11250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Finanzierungsform</a:t>
                      </a:r>
                    </a:p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für Untern. </a:t>
                      </a:r>
                      <a:r>
                        <a:rPr lang="de-DE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/o Private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Wann</a:t>
                      </a:r>
                    </a:p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welche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Phase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Rechtsstellung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Herkunft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Frist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 1J,</a:t>
                      </a:r>
                    </a:p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</a:t>
                      </a:r>
                      <a:r>
                        <a:rPr lang="de-DE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 l&gt;5J)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(Vorteile)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(Nachteile)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2497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Kapitalgeber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innen </a:t>
                      </a:r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78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 (ggf. Private)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Eigenmittel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Gründung, Krise,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Sicherheit, keine Zinsen,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höheres Risiko, Kap.bindung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Fördermittel (P+U)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w. nicht rückzb. sonst 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Müssen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Nicht zurückbezahlt werden, Haftungen können übernommen werden, Teilung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Risiko, 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Bürokratie, strenge Auflagen,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priv. z.B. Beihilfen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Crowd Funding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(ev. FK)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Kundenbindung,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wenig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Mitsprache einzelner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Informationspflicht, Kosten der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Betreuung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Für Investoren: Risiko,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 Mitsprache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Risikokapital (U):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Equity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Angel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Venture Capital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außerbörsliche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mittel bis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langfristig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Geld und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Netzwerk,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Verbesserte Finanzierungsstruktur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Umfang u. Qualität untersch.,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 von Einfluss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Beteiligung (EK, FK)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erwirtschaftete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Gewinne, 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Fl.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Reife, Stab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 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Steigerung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Eigenkapitalquote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Unabhängigkeit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Widerstand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Investoren,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weil Gewinnausschüttung an sie sinkt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Kreditfinanzierung (P+U)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a-DK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,m,l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Häufigste Finanzierungsform, Verfügbarkeit, Einfach,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Mitspracherechte für Kreditgeber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Begrenzt, Abhängigkeit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kostet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Zinsen und Nebenkosten,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scheint in der Bilanz auf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für einen Kauf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Eigentum)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0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Leasing /Mietkauf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Nutzung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P+U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Vereinbarung zw.. 3 Parteien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(G&amp;V)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a-DK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,m,l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Steuervorteile (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auf Rate nicht auf Kaufpreis),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scheint nicht in der Bilanz auf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zus. Sicherheit notwendig)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Eigentumserwerb,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komplexe Verträge, Vertrag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während Laufzeit nicht kündbar, Gesamtkosten können höher sein als Kredit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L-geber, L-nehmer ,Lieferant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Anzahlung (U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durch Kunden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 finanziert,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sichere Warenabnahme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verlangt Kunde besseren Preis,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2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Lieferantenkredit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(P+U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Zahlungsziel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Jahresverzinsung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365*Skonto / (Ziel-Kassafrist)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Schnell, bequem,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formlose Kreditart 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Rückzahlung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 Verkaufserlösen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(Skonto) ,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30 Tage Ziel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od. 2% Skonto 8 Tage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Jahreszins: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hier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33%</a:t>
                      </a:r>
                    </a:p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Rückstellung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kommt aus Unt, Gestaltbarkeit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Gewinnminderung,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Factoring (U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 von Forderungen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Umschichtung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Aktivseite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Bilanz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Liquidität, Risiko u Mahnwesen Auslagerung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 über Bankkredit, Belastung der Kundenbeziehung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Kapitalmarkt (Börse...)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06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Aktien (U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Beteiligungskapital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Gründg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Wachst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hohe Kapitalsummen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teuer, große Summen, Info-pflicht,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Unternehmen, die min. 30 Mio. € Eigenkapital aufnehmen möchten. Börsengang: mehrere Monate,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Voraussetzungen: wirtschaftlich (min. 30 </a:t>
                      </a:r>
                      <a:r>
                        <a:rPr lang="de-DE" sz="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profitables Wachstum) rechtl. (AG, Bilanzierung IAS, ) börsenseitig (Mindest-Streubesitz, Publizitätspflicht, etc.)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Anleihe (U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Fremdkapital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</a:t>
                      </a:r>
                      <a:r>
                        <a:rPr lang="sk-SK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Banken, Tilgung Ende,</a:t>
                      </a:r>
                    </a:p>
                    <a:p>
                      <a:pPr algn="l" fontAlgn="ctr"/>
                      <a:r>
                        <a:rPr lang="sk-SK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Belastung Kreditlinien</a:t>
                      </a:r>
                      <a:endParaRPr lang="sk-S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teuer, nur große Summen,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 Ratingagenturen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verbrieftes langfristiges endfälliges Darlehen, Verzinsung: fix od. variabel od. 0-Kupon, von 5- 100e Mio.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310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i.d.R. v. Ratingagenturen bewertet (Moodys, Standard &amp;Poor, Fitch, Ratings AAA-DDD</a:t>
                      </a:r>
                      <a:r>
                        <a:rPr lang="de-DE" sz="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Investmentgrade </a:t>
                      </a:r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AAA bis BBB darunter riskant, D (insolvent)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Bild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3733" y="3124201"/>
            <a:ext cx="522166" cy="2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48" grpId="0" animBg="1"/>
      <p:bldP spid="50" grpId="0" animBg="1"/>
      <p:bldP spid="62" grpId="0"/>
      <p:bldP spid="54" grpId="0"/>
      <p:bldP spid="63" grpId="0"/>
      <p:bldP spid="64" grpId="0"/>
      <p:bldP spid="69" grpId="0"/>
      <p:bldP spid="9" grpId="0" animBg="1"/>
      <p:bldP spid="25" grpId="0" animBg="1"/>
      <p:bldP spid="10" grpId="0" animBg="1"/>
      <p:bldP spid="14" grpId="0" animBg="1"/>
      <p:bldP spid="33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Macintosh PowerPoint</Application>
  <PresentationFormat>Bildschirmpräsentation (4:3)</PresentationFormat>
  <Paragraphs>241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157</cp:revision>
  <cp:lastPrinted>2016-11-10T17:09:05Z</cp:lastPrinted>
  <dcterms:created xsi:type="dcterms:W3CDTF">2015-09-21T19:41:13Z</dcterms:created>
  <dcterms:modified xsi:type="dcterms:W3CDTF">2019-10-31T15:27:06Z</dcterms:modified>
</cp:coreProperties>
</file>