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160EA64-D806-43AC-9DF2-F8C432F32B4C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90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5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72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3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38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2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5355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9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2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4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61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160EA64-D806-43AC-9DF2-F8C432F32B4C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98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2F166C-FA16-4136-A842-679B12624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189629"/>
            <a:ext cx="11582400" cy="324177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900" dirty="0">
                <a:latin typeface="Berlin Sans FB Demi" panose="020E0802020502020306" pitchFamily="34" charset="0"/>
              </a:rPr>
              <a:t>Franchising</a:t>
            </a:r>
            <a:r>
              <a:rPr lang="de-AT" sz="900" dirty="0">
                <a:latin typeface="Berlin Sans FB Demi" panose="020E0802020502020306" pitchFamily="34" charset="0"/>
              </a:rPr>
              <a:t>: Woher kommt es? Welche Vor-Und Nachteile gibt es, sowohl für den Franchise </a:t>
            </a:r>
            <a:r>
              <a:rPr lang="de-AT" sz="900" dirty="0" err="1">
                <a:latin typeface="Berlin Sans FB Demi" panose="020E0802020502020306" pitchFamily="34" charset="0"/>
              </a:rPr>
              <a:t>geber</a:t>
            </a:r>
            <a:r>
              <a:rPr lang="de-AT" sz="900" dirty="0">
                <a:latin typeface="Berlin Sans FB Demi" panose="020E0802020502020306" pitchFamily="34" charset="0"/>
              </a:rPr>
              <a:t> als auch für den </a:t>
            </a:r>
            <a:r>
              <a:rPr lang="de-AT" sz="900" dirty="0" err="1">
                <a:latin typeface="Berlin Sans FB Demi" panose="020E0802020502020306" pitchFamily="34" charset="0"/>
              </a:rPr>
              <a:t>nehmer</a:t>
            </a:r>
            <a:r>
              <a:rPr lang="de-AT" sz="900" dirty="0">
                <a:latin typeface="Berlin Sans FB Demi" panose="020E0802020502020306" pitchFamily="34" charset="0"/>
              </a:rPr>
              <a:t>? Welche berühmten </a:t>
            </a:r>
            <a:r>
              <a:rPr lang="de-AT" sz="900" dirty="0" err="1">
                <a:latin typeface="Berlin Sans FB Demi" panose="020E0802020502020306" pitchFamily="34" charset="0"/>
              </a:rPr>
              <a:t>beispiele</a:t>
            </a:r>
            <a:r>
              <a:rPr lang="de-AT" sz="900" dirty="0">
                <a:latin typeface="Berlin Sans FB Demi" panose="020E0802020502020306" pitchFamily="34" charset="0"/>
              </a:rPr>
              <a:t> gibt es? </a:t>
            </a:r>
            <a:endParaRPr lang="en-GB" sz="900" dirty="0">
              <a:latin typeface="Berlin Sans FB Demi" panose="020E0802020502020306" pitchFamily="34" charset="0"/>
            </a:endParaRP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5A25DDA3-6534-43CF-9BB3-9184CF6C6C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5176" y="2715339"/>
            <a:ext cx="2841784" cy="187616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680955A-883C-46C2-8A6C-2545AA4422DF}"/>
              </a:ext>
            </a:extLst>
          </p:cNvPr>
          <p:cNvSpPr txBox="1"/>
          <p:nvPr/>
        </p:nvSpPr>
        <p:spPr>
          <a:xfrm>
            <a:off x="1156508" y="699032"/>
            <a:ext cx="205522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AT" dirty="0"/>
              <a:t>Was ist es?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000" dirty="0"/>
              <a:t>Eine auf Partnerschaft basierendes Vertriebssystem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000" dirty="0"/>
              <a:t>Neuunternehmer können die Geschäftsidee und ein etabliertes Geschäftskonzept gegen eine Gebühr nutzen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592DE39-6712-42F2-B193-781D15642979}"/>
              </a:ext>
            </a:extLst>
          </p:cNvPr>
          <p:cNvSpPr txBox="1"/>
          <p:nvPr/>
        </p:nvSpPr>
        <p:spPr>
          <a:xfrm>
            <a:off x="512896" y="2656563"/>
            <a:ext cx="25864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Was sind berühmte Beispiele für Franchising?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Gastronomie</a:t>
            </a:r>
            <a:r>
              <a:rPr lang="en-GB" sz="1000" dirty="0"/>
              <a:t> (Fast Food): SUBWAY, McDonald’s, KFC, Taco Bell,…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Immobilien</a:t>
            </a:r>
            <a:r>
              <a:rPr lang="en-GB" sz="1000" dirty="0"/>
              <a:t>: Avis Budget Group, Century 21,…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Einzelhandel</a:t>
            </a:r>
            <a:r>
              <a:rPr lang="en-GB" sz="1000" dirty="0"/>
              <a:t>: Swarovski, The Body Shop, Swatch, </a:t>
            </a:r>
            <a:r>
              <a:rPr lang="en-GB" sz="1000" dirty="0" err="1"/>
              <a:t>Fressnapf</a:t>
            </a:r>
            <a:r>
              <a:rPr lang="en-GB" sz="1000" dirty="0"/>
              <a:t>,..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Und </a:t>
            </a:r>
            <a:r>
              <a:rPr lang="en-GB" sz="1000" dirty="0" err="1"/>
              <a:t>noch</a:t>
            </a:r>
            <a:r>
              <a:rPr lang="en-GB" sz="1000" dirty="0"/>
              <a:t> </a:t>
            </a:r>
            <a:r>
              <a:rPr lang="en-GB" sz="1000" dirty="0" err="1"/>
              <a:t>viele</a:t>
            </a:r>
            <a:r>
              <a:rPr lang="en-GB" sz="1000" dirty="0"/>
              <a:t> </a:t>
            </a:r>
            <a:r>
              <a:rPr lang="en-GB" sz="1000" dirty="0" err="1"/>
              <a:t>weitere</a:t>
            </a:r>
            <a:r>
              <a:rPr lang="en-GB" sz="1000" dirty="0"/>
              <a:t> </a:t>
            </a:r>
            <a:r>
              <a:rPr lang="en-GB" sz="1000" dirty="0" err="1"/>
              <a:t>Bereiche</a:t>
            </a:r>
            <a:r>
              <a:rPr lang="en-GB" sz="1000" dirty="0"/>
              <a:t> </a:t>
            </a:r>
            <a:r>
              <a:rPr lang="en-GB" sz="1000" dirty="0" err="1"/>
              <a:t>wie</a:t>
            </a:r>
            <a:r>
              <a:rPr lang="en-GB" sz="1000" dirty="0"/>
              <a:t> </a:t>
            </a:r>
            <a:r>
              <a:rPr lang="en-GB" sz="1000" dirty="0" err="1"/>
              <a:t>z.B.</a:t>
            </a:r>
            <a:r>
              <a:rPr lang="en-GB" sz="1000" dirty="0"/>
              <a:t> </a:t>
            </a:r>
            <a:r>
              <a:rPr lang="en-GB" sz="1000" dirty="0" err="1"/>
              <a:t>Weiterbildung</a:t>
            </a:r>
            <a:r>
              <a:rPr lang="en-GB" sz="1000" dirty="0"/>
              <a:t>, Sport, Hotels, </a:t>
            </a:r>
            <a:r>
              <a:rPr lang="en-GB" sz="1000" dirty="0" err="1"/>
              <a:t>Wellnes</a:t>
            </a:r>
            <a:r>
              <a:rPr lang="en-GB" sz="1000" dirty="0"/>
              <a:t>, Kunst,….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552B355-44E0-4258-B16C-0431E4EE4410}"/>
              </a:ext>
            </a:extLst>
          </p:cNvPr>
          <p:cNvSpPr txBox="1"/>
          <p:nvPr/>
        </p:nvSpPr>
        <p:spPr>
          <a:xfrm>
            <a:off x="8865054" y="3281786"/>
            <a:ext cx="270863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Vor- und Nachteile aus Sicht </a:t>
            </a:r>
            <a:r>
              <a:rPr lang="de-AT" sz="1600" dirty="0"/>
              <a:t>des</a:t>
            </a:r>
            <a:r>
              <a:rPr lang="de-AT" dirty="0"/>
              <a:t> Franchise Gebers: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B050"/>
                </a:solidFill>
              </a:rPr>
              <a:t>Schneller Verbreitung des Produkts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solidFill>
                  <a:srgbClr val="00B050"/>
                </a:solidFill>
              </a:rPr>
              <a:t>Stärkerer</a:t>
            </a:r>
            <a:r>
              <a:rPr lang="en-GB" sz="1000" dirty="0">
                <a:solidFill>
                  <a:srgbClr val="00B050"/>
                </a:solidFill>
              </a:rPr>
              <a:t> </a:t>
            </a:r>
            <a:r>
              <a:rPr lang="en-GB" sz="1000" dirty="0" err="1">
                <a:solidFill>
                  <a:srgbClr val="00B050"/>
                </a:solidFill>
              </a:rPr>
              <a:t>Marktauftritt</a:t>
            </a:r>
            <a:r>
              <a:rPr lang="en-GB" sz="1000" dirty="0">
                <a:solidFill>
                  <a:srgbClr val="00B050"/>
                </a:solidFill>
              </a:rPr>
              <a:t> bei niedrigen Investitionen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solidFill>
                  <a:srgbClr val="00B050"/>
                </a:solidFill>
              </a:rPr>
              <a:t>Motievierte</a:t>
            </a:r>
            <a:r>
              <a:rPr lang="en-GB" sz="1000" dirty="0">
                <a:solidFill>
                  <a:srgbClr val="00B050"/>
                </a:solidFill>
              </a:rPr>
              <a:t> </a:t>
            </a:r>
            <a:r>
              <a:rPr lang="en-GB" sz="1000" dirty="0" err="1">
                <a:solidFill>
                  <a:srgbClr val="00B050"/>
                </a:solidFill>
              </a:rPr>
              <a:t>Franchisenehner</a:t>
            </a:r>
            <a:endParaRPr lang="en-GB" sz="1000" dirty="0">
              <a:solidFill>
                <a:srgbClr val="00B05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solidFill>
                  <a:srgbClr val="00B050"/>
                </a:solidFill>
              </a:rPr>
              <a:t>Erleichterte</a:t>
            </a:r>
            <a:r>
              <a:rPr lang="en-GB" sz="1000" dirty="0">
                <a:solidFill>
                  <a:srgbClr val="00B050"/>
                </a:solidFill>
              </a:rPr>
              <a:t> </a:t>
            </a:r>
            <a:r>
              <a:rPr lang="en-GB" sz="1000" dirty="0" err="1">
                <a:solidFill>
                  <a:srgbClr val="00B050"/>
                </a:solidFill>
              </a:rPr>
              <a:t>Finanzierung</a:t>
            </a:r>
            <a:endParaRPr lang="en-GB" sz="1000" dirty="0">
              <a:solidFill>
                <a:srgbClr val="00B05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solidFill>
                  <a:srgbClr val="00B050"/>
                </a:solidFill>
              </a:rPr>
              <a:t>Risiko</a:t>
            </a:r>
            <a:r>
              <a:rPr lang="en-GB" sz="1000" dirty="0">
                <a:solidFill>
                  <a:srgbClr val="00B050"/>
                </a:solidFill>
              </a:rPr>
              <a:t> </a:t>
            </a:r>
            <a:r>
              <a:rPr lang="en-GB" sz="1000" dirty="0" err="1">
                <a:solidFill>
                  <a:srgbClr val="00B050"/>
                </a:solidFill>
              </a:rPr>
              <a:t>Aufteilung</a:t>
            </a:r>
            <a:endParaRPr lang="en-GB" sz="1000" dirty="0">
              <a:solidFill>
                <a:srgbClr val="00B05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FF0000"/>
                </a:solidFill>
              </a:rPr>
              <a:t>Schwierigere </a:t>
            </a:r>
            <a:r>
              <a:rPr lang="en-GB" sz="1000" dirty="0" err="1">
                <a:solidFill>
                  <a:srgbClr val="FF0000"/>
                </a:solidFill>
              </a:rPr>
              <a:t>Unternehmensführung</a:t>
            </a:r>
            <a:endParaRPr lang="en-GB" sz="10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FF0000"/>
                </a:solidFill>
              </a:rPr>
              <a:t>Längere </a:t>
            </a:r>
            <a:r>
              <a:rPr lang="en-GB" sz="1000" dirty="0" err="1">
                <a:solidFill>
                  <a:srgbClr val="FF0000"/>
                </a:solidFill>
              </a:rPr>
              <a:t>Vorlaufzeit</a:t>
            </a:r>
            <a:r>
              <a:rPr lang="en-GB" sz="1000" dirty="0">
                <a:solidFill>
                  <a:srgbClr val="FF0000"/>
                </a:solidFill>
              </a:rPr>
              <a:t> bis </a:t>
            </a:r>
            <a:r>
              <a:rPr lang="en-GB" sz="1000" dirty="0" err="1">
                <a:solidFill>
                  <a:srgbClr val="FF0000"/>
                </a:solidFill>
              </a:rPr>
              <a:t>zum</a:t>
            </a:r>
            <a:r>
              <a:rPr lang="en-GB" sz="1000" dirty="0">
                <a:solidFill>
                  <a:srgbClr val="FF0000"/>
                </a:solidFill>
              </a:rPr>
              <a:t> Start des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solidFill>
                  <a:srgbClr val="FF0000"/>
                </a:solidFill>
              </a:rPr>
              <a:t>Oftmals</a:t>
            </a:r>
            <a:r>
              <a:rPr lang="en-GB" sz="1000" dirty="0">
                <a:solidFill>
                  <a:srgbClr val="FF0000"/>
                </a:solidFill>
              </a:rPr>
              <a:t> </a:t>
            </a:r>
            <a:r>
              <a:rPr lang="en-GB" sz="1000" dirty="0" err="1">
                <a:solidFill>
                  <a:srgbClr val="FF0000"/>
                </a:solidFill>
              </a:rPr>
              <a:t>schierig</a:t>
            </a:r>
            <a:r>
              <a:rPr lang="en-GB" sz="1000" dirty="0">
                <a:solidFill>
                  <a:srgbClr val="FF0000"/>
                </a:solidFill>
              </a:rPr>
              <a:t> </a:t>
            </a:r>
            <a:r>
              <a:rPr lang="en-GB" sz="1000" dirty="0" err="1">
                <a:solidFill>
                  <a:srgbClr val="FF0000"/>
                </a:solidFill>
              </a:rPr>
              <a:t>geeignete</a:t>
            </a:r>
            <a:r>
              <a:rPr lang="en-GB" sz="1000" dirty="0">
                <a:solidFill>
                  <a:srgbClr val="FF0000"/>
                </a:solidFill>
              </a:rPr>
              <a:t> </a:t>
            </a:r>
            <a:r>
              <a:rPr lang="en-GB" sz="1000" dirty="0" err="1">
                <a:solidFill>
                  <a:srgbClr val="FF0000"/>
                </a:solidFill>
              </a:rPr>
              <a:t>Franchisenehmer</a:t>
            </a:r>
            <a:r>
              <a:rPr lang="en-GB" sz="1000" dirty="0">
                <a:solidFill>
                  <a:srgbClr val="FF0000"/>
                </a:solidFill>
              </a:rPr>
              <a:t> </a:t>
            </a:r>
            <a:r>
              <a:rPr lang="en-GB" sz="1000" dirty="0" err="1">
                <a:solidFill>
                  <a:srgbClr val="FF0000"/>
                </a:solidFill>
              </a:rPr>
              <a:t>zu</a:t>
            </a:r>
            <a:r>
              <a:rPr lang="en-GB" sz="1000" dirty="0">
                <a:solidFill>
                  <a:srgbClr val="FF0000"/>
                </a:solidFill>
              </a:rPr>
              <a:t> </a:t>
            </a:r>
            <a:r>
              <a:rPr lang="en-GB" sz="1000" dirty="0" err="1">
                <a:solidFill>
                  <a:srgbClr val="FF0000"/>
                </a:solidFill>
              </a:rPr>
              <a:t>finden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C079A0-FC98-4BE6-B393-6800E819D1C9}"/>
              </a:ext>
            </a:extLst>
          </p:cNvPr>
          <p:cNvSpPr txBox="1"/>
          <p:nvPr/>
        </p:nvSpPr>
        <p:spPr>
          <a:xfrm>
            <a:off x="8865054" y="721184"/>
            <a:ext cx="31440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Vor- und Nachteile aus Sicht des Franchise Nehmers: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>
                <a:solidFill>
                  <a:srgbClr val="00B050"/>
                </a:solidFill>
              </a:rPr>
              <a:t>Bekannte Marke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>
                <a:solidFill>
                  <a:srgbClr val="00B050"/>
                </a:solidFill>
              </a:rPr>
              <a:t>Geneinsame Werbung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>
                <a:solidFill>
                  <a:srgbClr val="00B050"/>
                </a:solidFill>
              </a:rPr>
              <a:t>Begünstigten Einkauf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>
                <a:solidFill>
                  <a:srgbClr val="00B050"/>
                </a:solidFill>
              </a:rPr>
              <a:t>Kürze Anlaufzeit (Gründungsvorbereitung und Kundengewinnung)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>
                <a:solidFill>
                  <a:srgbClr val="00B050"/>
                </a:solidFill>
              </a:rPr>
              <a:t>Geringeres Risiko durch erprobtes Konzept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AT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>
                <a:solidFill>
                  <a:srgbClr val="FF0000"/>
                </a:solidFill>
              </a:rPr>
              <a:t>Langfristige Bindung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>
                <a:solidFill>
                  <a:srgbClr val="FF0000"/>
                </a:solidFill>
              </a:rPr>
              <a:t>Abhängigkeit vom Franchise Geber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>
                <a:solidFill>
                  <a:srgbClr val="FF0000"/>
                </a:solidFill>
              </a:rPr>
              <a:t>Eingeschränkter </a:t>
            </a:r>
            <a:r>
              <a:rPr lang="de-AT" sz="1000" dirty="0" err="1">
                <a:solidFill>
                  <a:srgbClr val="FF0000"/>
                </a:solidFill>
              </a:rPr>
              <a:t>Entscheidungs</a:t>
            </a:r>
            <a:r>
              <a:rPr lang="de-AT" sz="1000" dirty="0">
                <a:solidFill>
                  <a:srgbClr val="FF0000"/>
                </a:solidFill>
              </a:rPr>
              <a:t> Spielraum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>
                <a:solidFill>
                  <a:srgbClr val="FF0000"/>
                </a:solidFill>
              </a:rPr>
              <a:t>Gebührenbelastung</a:t>
            </a:r>
          </a:p>
          <a:p>
            <a:endParaRPr lang="en-GB" dirty="0"/>
          </a:p>
        </p:txBody>
      </p:sp>
      <p:graphicFrame>
        <p:nvGraphicFramePr>
          <p:cNvPr id="13" name="Tabelle 13">
            <a:extLst>
              <a:ext uri="{FF2B5EF4-FFF2-40B4-BE49-F238E27FC236}">
                <a16:creationId xmlns:a16="http://schemas.microsoft.com/office/drawing/2014/main" id="{B99783F1-A029-43FB-92FF-FFE1B1D97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59497"/>
              </p:ext>
            </p:extLst>
          </p:nvPr>
        </p:nvGraphicFramePr>
        <p:xfrm>
          <a:off x="947022" y="4761785"/>
          <a:ext cx="7326880" cy="1862451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465376">
                  <a:extLst>
                    <a:ext uri="{9D8B030D-6E8A-4147-A177-3AD203B41FA5}">
                      <a16:colId xmlns:a16="http://schemas.microsoft.com/office/drawing/2014/main" val="1131558309"/>
                    </a:ext>
                  </a:extLst>
                </a:gridCol>
                <a:gridCol w="1465376">
                  <a:extLst>
                    <a:ext uri="{9D8B030D-6E8A-4147-A177-3AD203B41FA5}">
                      <a16:colId xmlns:a16="http://schemas.microsoft.com/office/drawing/2014/main" val="3279185843"/>
                    </a:ext>
                  </a:extLst>
                </a:gridCol>
                <a:gridCol w="1465376">
                  <a:extLst>
                    <a:ext uri="{9D8B030D-6E8A-4147-A177-3AD203B41FA5}">
                      <a16:colId xmlns:a16="http://schemas.microsoft.com/office/drawing/2014/main" val="755318911"/>
                    </a:ext>
                  </a:extLst>
                </a:gridCol>
                <a:gridCol w="1465376">
                  <a:extLst>
                    <a:ext uri="{9D8B030D-6E8A-4147-A177-3AD203B41FA5}">
                      <a16:colId xmlns:a16="http://schemas.microsoft.com/office/drawing/2014/main" val="1330358875"/>
                    </a:ext>
                  </a:extLst>
                </a:gridCol>
                <a:gridCol w="1465376">
                  <a:extLst>
                    <a:ext uri="{9D8B030D-6E8A-4147-A177-3AD203B41FA5}">
                      <a16:colId xmlns:a16="http://schemas.microsoft.com/office/drawing/2014/main" val="2524919392"/>
                    </a:ext>
                  </a:extLst>
                </a:gridCol>
              </a:tblGrid>
              <a:tr h="429682">
                <a:tc>
                  <a:txBody>
                    <a:bodyPr/>
                    <a:lstStyle/>
                    <a:p>
                      <a:pPr algn="ctr"/>
                      <a:r>
                        <a:rPr lang="de-AT" sz="1200" dirty="0"/>
                        <a:t>Beispiel Business Case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dirty="0"/>
                        <a:t>Ohne Fran.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dirty="0"/>
                        <a:t>Mit Fran.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144257"/>
                  </a:ext>
                </a:extLst>
              </a:tr>
              <a:tr h="226646">
                <a:tc>
                  <a:txBody>
                    <a:bodyPr/>
                    <a:lstStyle/>
                    <a:p>
                      <a:r>
                        <a:rPr lang="de-AT" sz="1050" b="1" dirty="0"/>
                        <a:t>Umsatz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350.000,00€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385.000,00€</a:t>
                      </a:r>
                      <a:endParaRPr lang="en-GB" sz="10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062851"/>
                  </a:ext>
                </a:extLst>
              </a:tr>
              <a:tr h="226646">
                <a:tc>
                  <a:txBody>
                    <a:bodyPr/>
                    <a:lstStyle/>
                    <a:p>
                      <a:r>
                        <a:rPr lang="de-AT" sz="1050" b="1" dirty="0"/>
                        <a:t>-WES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23%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80.500,00€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20%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77.000,00€</a:t>
                      </a:r>
                      <a:endParaRPr lang="en-GB" sz="10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391202"/>
                  </a:ext>
                </a:extLst>
              </a:tr>
              <a:tr h="300777">
                <a:tc>
                  <a:txBody>
                    <a:bodyPr/>
                    <a:lstStyle/>
                    <a:p>
                      <a:r>
                        <a:rPr lang="de-AT" sz="1050" b="1" dirty="0"/>
                        <a:t>-sonstige Kosten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120.000,00€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110.000,00€</a:t>
                      </a:r>
                      <a:endParaRPr lang="en-GB" sz="10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468914"/>
                  </a:ext>
                </a:extLst>
              </a:tr>
              <a:tr h="300777">
                <a:tc>
                  <a:txBody>
                    <a:bodyPr/>
                    <a:lstStyle/>
                    <a:p>
                      <a:r>
                        <a:rPr lang="de-AT" sz="1050" b="1" dirty="0"/>
                        <a:t>-Lizenzgebühr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0,00€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5%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19.250,00€</a:t>
                      </a:r>
                      <a:endParaRPr lang="en-GB" sz="10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598135"/>
                  </a:ext>
                </a:extLst>
              </a:tr>
              <a:tr h="300777">
                <a:tc>
                  <a:txBody>
                    <a:bodyPr/>
                    <a:lstStyle/>
                    <a:p>
                      <a:r>
                        <a:rPr lang="de-AT" sz="1050" b="1" dirty="0"/>
                        <a:t>=</a:t>
                      </a:r>
                      <a:r>
                        <a:rPr lang="de-AT" sz="1050" b="1" dirty="0" err="1"/>
                        <a:t>Betriebsergenis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149.500,00€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50" b="1" dirty="0"/>
                        <a:t>178.750,00€</a:t>
                      </a:r>
                      <a:endParaRPr lang="en-GB" sz="10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19266"/>
                  </a:ext>
                </a:extLst>
              </a:tr>
            </a:tbl>
          </a:graphicData>
        </a:graphic>
      </p:graphicFrame>
      <p:pic>
        <p:nvPicPr>
          <p:cNvPr id="14" name="Grafik 13">
            <a:extLst>
              <a:ext uri="{FF2B5EF4-FFF2-40B4-BE49-F238E27FC236}">
                <a16:creationId xmlns:a16="http://schemas.microsoft.com/office/drawing/2014/main" id="{8805F2DB-9C52-426E-B055-4E3A9FD2B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906" y="666301"/>
            <a:ext cx="2857500" cy="16002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6B2FC737-F77F-4585-A649-A066EF4E190C}"/>
              </a:ext>
            </a:extLst>
          </p:cNvPr>
          <p:cNvSpPr txBox="1"/>
          <p:nvPr/>
        </p:nvSpPr>
        <p:spPr>
          <a:xfrm>
            <a:off x="6874525" y="721184"/>
            <a:ext cx="189051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Wer hatte die Idee?</a:t>
            </a:r>
          </a:p>
          <a:p>
            <a:r>
              <a:rPr lang="de-AT" sz="1000" dirty="0"/>
              <a:t>Ray </a:t>
            </a:r>
            <a:r>
              <a:rPr lang="de-AT" sz="1000" dirty="0" err="1"/>
              <a:t>Kroc</a:t>
            </a:r>
            <a:r>
              <a:rPr lang="de-AT" sz="1000" dirty="0"/>
              <a:t> erkannte in den 1950ern das Potential von McDonalds und möchte daraufhin als Franchise-Partner in das Geschäft einsteigen. 1961 kaufte er das Unternehmen und entwickelte einen Weltkonzern.</a:t>
            </a:r>
          </a:p>
          <a:p>
            <a:endParaRPr lang="de-AT" sz="1000" dirty="0"/>
          </a:p>
          <a:p>
            <a:r>
              <a:rPr lang="de-AT" sz="1000" dirty="0"/>
              <a:t>Die erste war jedoch Martha Matilda Harper. Sie erfand das Franchising Konzept für Schönheitssalons und Friseurläden. 1921 gab es 450 solcher Salons in den USA. 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93685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0819FBD6803641AEA63B3E24B4B1D3" ma:contentTypeVersion="11" ma:contentTypeDescription="Ein neues Dokument erstellen." ma:contentTypeScope="" ma:versionID="0e54bbefcb569a0290627ef8c334ddbf">
  <xsd:schema xmlns:xsd="http://www.w3.org/2001/XMLSchema" xmlns:xs="http://www.w3.org/2001/XMLSchema" xmlns:p="http://schemas.microsoft.com/office/2006/metadata/properties" xmlns:ns2="15296d2f-82a5-4b06-956c-abb5c9eb84ee" targetNamespace="http://schemas.microsoft.com/office/2006/metadata/properties" ma:root="true" ma:fieldsID="cb9da85eb9d2ef559e6302a0dfe77b01" ns2:_="">
    <xsd:import namespace="15296d2f-82a5-4b06-956c-abb5c9eb84ee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96d2f-82a5-4b06-956c-abb5c9eb84ee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15296d2f-82a5-4b06-956c-abb5c9eb84ee" xsi:nil="true"/>
  </documentManagement>
</p:properties>
</file>

<file path=customXml/itemProps1.xml><?xml version="1.0" encoding="utf-8"?>
<ds:datastoreItem xmlns:ds="http://schemas.openxmlformats.org/officeDocument/2006/customXml" ds:itemID="{BA7B556E-39A5-40F1-AEE6-9C0B6A38D6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96d2f-82a5-4b06-956c-abb5c9eb84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4255AA-53E2-4FA1-8FD2-420316B413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8C540C-E7B4-4A92-87AB-4294A3D0FCD8}">
  <ds:schemaRefs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1e70d1e3-a461-4893-9109-04c1bf7d13d1"/>
    <ds:schemaRef ds:uri="http://schemas.microsoft.com/office/infopath/2007/PartnerControls"/>
    <ds:schemaRef ds:uri="http://schemas.openxmlformats.org/package/2006/metadata/core-properties"/>
    <ds:schemaRef ds:uri="0845e632-37a8-415c-8152-100fc8175df7"/>
    <ds:schemaRef ds:uri="15296d2f-82a5-4b06-956c-abb5c9eb84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0</TotalTime>
  <Words>296</Words>
  <Application>Microsoft Macintosh PowerPoint</Application>
  <PresentationFormat>Breitbild</PresentationFormat>
  <Paragraphs>55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Tw Cen MT</vt:lpstr>
      <vt:lpstr>Tw Cen MT Condensed</vt:lpstr>
      <vt:lpstr>Wingdings 3</vt:lpstr>
      <vt:lpstr>Integral</vt:lpstr>
      <vt:lpstr>Franchising: Woher kommt es? Welche Vor-Und Nachteile gibt es, sowohl für den Franchise geber als auch für den nehmer? Welche berühmten beispiele gibt es?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Franchising</dc:title>
  <dc:creator>Dunner Julia</dc:creator>
  <cp:lastModifiedBy>Werner Holzheu</cp:lastModifiedBy>
  <cp:revision>19</cp:revision>
  <dcterms:created xsi:type="dcterms:W3CDTF">2020-10-21T14:25:06Z</dcterms:created>
  <dcterms:modified xsi:type="dcterms:W3CDTF">2020-11-17T10:14:00Z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0x010100BD0819FBD6803641AEA63B3E24B4B1D3</vt:lpwstr>
  </property>
  <property fmtid="{D5CDD505-2E9C-101B-9397-08002B2CF9AE}" pid="3" name="Order">
    <vt:r8>21600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