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3"/>
  </p:handout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7325" autoAdjust="0"/>
  </p:normalViewPr>
  <p:slideViewPr>
    <p:cSldViewPr snapToGrid="0" snapToObjects="1">
      <p:cViewPr varScale="1">
        <p:scale>
          <a:sx n="116" d="100"/>
          <a:sy n="116" d="100"/>
        </p:scale>
        <p:origin x="15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1190F-2B14-404E-A45A-1D95867AA407}" type="datetimeFigureOut">
              <a:rPr lang="de-DE" smtClean="0"/>
              <a:t>09.11.20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C6D9D-1360-E146-AEBE-434941B38B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79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November 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November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5865" y="16035"/>
            <a:ext cx="2564643" cy="6014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DE" sz="1400" dirty="0" err="1">
                <a:solidFill>
                  <a:schemeClr val="tx1"/>
                </a:solidFill>
                <a:latin typeface="+mn-lt"/>
                <a:cs typeface="Chalkduster"/>
              </a:rPr>
              <a:t>Concept</a:t>
            </a:r>
            <a:r>
              <a:rPr lang="de-DE" sz="1400" dirty="0">
                <a:solidFill>
                  <a:schemeClr val="tx1"/>
                </a:solidFill>
                <a:latin typeface="+mn-lt"/>
                <a:cs typeface="Chalkduster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+mn-lt"/>
                <a:cs typeface="Chalkduster"/>
              </a:rPr>
              <a:t>Map</a:t>
            </a:r>
            <a:r>
              <a:rPr lang="de-DE" sz="1400" dirty="0">
                <a:solidFill>
                  <a:schemeClr val="tx1"/>
                </a:solidFill>
                <a:latin typeface="+mn-lt"/>
                <a:cs typeface="Chalkduster"/>
              </a:rPr>
              <a:t>:</a:t>
            </a:r>
            <a:br>
              <a:rPr lang="de-DE" sz="1400" dirty="0">
                <a:solidFill>
                  <a:schemeClr val="tx1"/>
                </a:solidFill>
                <a:latin typeface="+mn-lt"/>
                <a:cs typeface="Chalkduster"/>
              </a:rPr>
            </a:br>
            <a:r>
              <a:rPr lang="de-DE" sz="1400" dirty="0">
                <a:solidFill>
                  <a:schemeClr val="tx1"/>
                </a:solidFill>
                <a:latin typeface="+mn-lt"/>
                <a:cs typeface="Chalkduster"/>
              </a:rPr>
              <a:t>Einnahmen/Ausgaben</a:t>
            </a:r>
            <a:br>
              <a:rPr lang="de-DE" sz="1400" dirty="0">
                <a:solidFill>
                  <a:schemeClr val="tx1"/>
                </a:solidFill>
                <a:latin typeface="+mn-lt"/>
                <a:cs typeface="Chalkduster"/>
              </a:rPr>
            </a:br>
            <a:r>
              <a:rPr lang="de-DE" sz="1400" dirty="0">
                <a:solidFill>
                  <a:schemeClr val="tx1"/>
                </a:solidFill>
                <a:latin typeface="+mn-lt"/>
                <a:cs typeface="Chalkduster"/>
              </a:rPr>
              <a:t>Rechnung (EAR)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99417" y="670007"/>
            <a:ext cx="16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cs typeface="Chalkduster"/>
              </a:rPr>
              <a:t>1) Was ist eine EAR?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405072" y="662134"/>
            <a:ext cx="5318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rgbClr val="292934"/>
                </a:solidFill>
                <a:cs typeface="Chalkduster"/>
              </a:rPr>
              <a:t>2a) Welche Geschäftsfälle gehören in die EAR (</a:t>
            </a:r>
            <a:r>
              <a:rPr lang="de-DE" sz="1200" dirty="0">
                <a:solidFill>
                  <a:srgbClr val="008000"/>
                </a:solidFill>
                <a:cs typeface="Chalkduster"/>
              </a:rPr>
              <a:t>+Zufluss</a:t>
            </a:r>
            <a:r>
              <a:rPr lang="de-DE" sz="1200" dirty="0">
                <a:solidFill>
                  <a:srgbClr val="292934"/>
                </a:solidFill>
                <a:cs typeface="Chalkduster"/>
              </a:rPr>
              <a:t>/</a:t>
            </a:r>
            <a:r>
              <a:rPr lang="de-DE" sz="1200" dirty="0">
                <a:solidFill>
                  <a:srgbClr val="FF0000"/>
                </a:solidFill>
                <a:cs typeface="Chalkduster"/>
              </a:rPr>
              <a:t>–Abfluss </a:t>
            </a:r>
            <a:r>
              <a:rPr lang="de-DE" sz="1200" dirty="0">
                <a:solidFill>
                  <a:srgbClr val="292934"/>
                </a:solidFill>
                <a:cs typeface="Chalkduster"/>
              </a:rPr>
              <a:t>Prinzip)?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539564" y="939636"/>
            <a:ext cx="6604436" cy="203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cs typeface="Chalkduster"/>
              </a:rPr>
              <a:t>Übertrag: alle Geschäftsfälle bis zum heutigen Tag</a:t>
            </a:r>
          </a:p>
          <a:p>
            <a:r>
              <a:rPr lang="de-DE" sz="900" b="1" dirty="0">
                <a:solidFill>
                  <a:srgbClr val="3366FF"/>
                </a:solidFill>
                <a:cs typeface="Chalkduster"/>
              </a:rPr>
              <a:t>Kassabelege: 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Einnahmen und Ausgaben i.d.R. brutto im Kassabuch, EAR</a:t>
            </a:r>
            <a:r>
              <a:rPr lang="de-DE" sz="900" b="1" dirty="0">
                <a:solidFill>
                  <a:srgbClr val="3366FF"/>
                </a:solidFill>
                <a:cs typeface="Chalkduster"/>
              </a:rPr>
              <a:t>: netto</a:t>
            </a:r>
          </a:p>
          <a:p>
            <a:endParaRPr lang="de-DE" sz="900" dirty="0">
              <a:cs typeface="Chalkduster"/>
            </a:endParaRPr>
          </a:p>
          <a:p>
            <a:r>
              <a:rPr lang="de-DE" sz="900" b="1" dirty="0">
                <a:solidFill>
                  <a:srgbClr val="3366FF"/>
                </a:solidFill>
                <a:cs typeface="Chalkduster"/>
              </a:rPr>
              <a:t>Bankbeleg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: Einnahmen u. Ausgaben (Zu- und Abfluss): im Bankbuch (brutto) EAR </a:t>
            </a:r>
            <a:r>
              <a:rPr lang="de-DE" sz="900" b="1" dirty="0">
                <a:solidFill>
                  <a:srgbClr val="3366FF"/>
                </a:solidFill>
                <a:cs typeface="Chalkduster"/>
              </a:rPr>
              <a:t>netto</a:t>
            </a:r>
          </a:p>
          <a:p>
            <a:r>
              <a:rPr lang="de-DE" sz="900" dirty="0">
                <a:solidFill>
                  <a:srgbClr val="3366FF"/>
                </a:solidFill>
                <a:cs typeface="Chalkduster"/>
              </a:rPr>
              <a:t>(Habenzinsen – </a:t>
            </a:r>
            <a:r>
              <a:rPr lang="de-DE" sz="900" dirty="0" err="1">
                <a:solidFill>
                  <a:srgbClr val="3366FF"/>
                </a:solidFill>
                <a:cs typeface="Chalkduster"/>
              </a:rPr>
              <a:t>Kest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): Bankbuch u. Verteilungstabelle</a:t>
            </a:r>
            <a:r>
              <a:rPr lang="de-DE" sz="900" dirty="0">
                <a:solidFill>
                  <a:srgbClr val="FF6600"/>
                </a:solidFill>
                <a:cs typeface="Chalkduster"/>
              </a:rPr>
              <a:t>, nicht in Erfolgsrechnung u. E1a (Steuer schon bez.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) </a:t>
            </a:r>
          </a:p>
          <a:p>
            <a:r>
              <a:rPr lang="de-DE" sz="900" dirty="0">
                <a:solidFill>
                  <a:srgbClr val="3366FF"/>
                </a:solidFill>
                <a:cs typeface="Chalkduster"/>
              </a:rPr>
              <a:t> </a:t>
            </a:r>
          </a:p>
          <a:p>
            <a:r>
              <a:rPr lang="de-DE" sz="900" b="1" dirty="0">
                <a:solidFill>
                  <a:srgbClr val="3366FF"/>
                </a:solidFill>
                <a:cs typeface="Chalkduster"/>
              </a:rPr>
              <a:t>sonstiger Beleg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: für Eigenverbrauch (Entnahme von Waren)</a:t>
            </a:r>
          </a:p>
          <a:p>
            <a:r>
              <a:rPr lang="de-DE" sz="900" dirty="0">
                <a:solidFill>
                  <a:schemeClr val="tx2">
                    <a:lumMod val="75000"/>
                  </a:schemeClr>
                </a:solidFill>
                <a:cs typeface="Chalkduster"/>
              </a:rPr>
              <a:t>+Nebenrechnung: </a:t>
            </a:r>
            <a:r>
              <a:rPr lang="de-DE" sz="900" b="1" dirty="0">
                <a:solidFill>
                  <a:schemeClr val="tx2">
                    <a:lumMod val="75000"/>
                  </a:schemeClr>
                </a:solidFill>
                <a:cs typeface="Chalkduster"/>
              </a:rPr>
              <a:t>Abschreibung (Wertminderung)</a:t>
            </a:r>
            <a:r>
              <a:rPr lang="de-DE" sz="900" dirty="0">
                <a:solidFill>
                  <a:schemeClr val="tx2">
                    <a:lumMod val="75000"/>
                  </a:schemeClr>
                </a:solidFill>
                <a:cs typeface="Chalkduster"/>
              </a:rPr>
              <a:t> lt. </a:t>
            </a:r>
            <a:r>
              <a:rPr lang="de-DE" sz="900" dirty="0" err="1">
                <a:solidFill>
                  <a:schemeClr val="tx2">
                    <a:lumMod val="75000"/>
                  </a:schemeClr>
                </a:solidFill>
                <a:cs typeface="Chalkduster"/>
              </a:rPr>
              <a:t>Anlverz</a:t>
            </a:r>
            <a:r>
              <a:rPr lang="de-DE" sz="900" dirty="0">
                <a:solidFill>
                  <a:schemeClr val="tx2">
                    <a:lumMod val="75000"/>
                  </a:schemeClr>
                </a:solidFill>
                <a:cs typeface="Chalkduster"/>
              </a:rPr>
              <a:t>. (</a:t>
            </a:r>
            <a:r>
              <a:rPr lang="de-DE" sz="900" dirty="0" err="1">
                <a:solidFill>
                  <a:srgbClr val="3366FF"/>
                </a:solidFill>
                <a:cs typeface="Chalkduster"/>
              </a:rPr>
              <a:t>AfA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 der Gegenstände die schon im Betrieb waren + </a:t>
            </a:r>
            <a:r>
              <a:rPr lang="de-DE" sz="900" dirty="0" err="1">
                <a:solidFill>
                  <a:srgbClr val="3366FF"/>
                </a:solidFill>
                <a:cs typeface="Chalkduster"/>
              </a:rPr>
              <a:t>AfA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 neu</a:t>
            </a:r>
            <a:r>
              <a:rPr lang="de-DE" sz="900" dirty="0">
                <a:cs typeface="Chalkduster"/>
              </a:rPr>
              <a:t>)</a:t>
            </a:r>
          </a:p>
          <a:p>
            <a:endParaRPr lang="de-DE" sz="900" dirty="0">
              <a:cs typeface="Chalkduster"/>
            </a:endParaRPr>
          </a:p>
          <a:p>
            <a:endParaRPr lang="de-DE" sz="900" dirty="0">
              <a:solidFill>
                <a:srgbClr val="FF6600"/>
              </a:solidFill>
              <a:cs typeface="Chalkduster"/>
            </a:endParaRPr>
          </a:p>
          <a:p>
            <a:r>
              <a:rPr lang="de-DE" sz="900" dirty="0">
                <a:solidFill>
                  <a:srgbClr val="FF6600"/>
                </a:solidFill>
                <a:cs typeface="Chalkduster"/>
              </a:rPr>
              <a:t>AR... nicht in die EAR (kein Zufluss)</a:t>
            </a:r>
          </a:p>
          <a:p>
            <a:r>
              <a:rPr lang="de-DE" sz="900" dirty="0">
                <a:solidFill>
                  <a:srgbClr val="FF6600"/>
                </a:solidFill>
                <a:cs typeface="Chalkduster"/>
              </a:rPr>
              <a:t>ER (für Waren &gt; 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Wareneingangsbuch</a:t>
            </a:r>
            <a:r>
              <a:rPr lang="de-DE" sz="900" dirty="0">
                <a:solidFill>
                  <a:srgbClr val="FF6600"/>
                </a:solidFill>
                <a:cs typeface="Chalkduster"/>
              </a:rPr>
              <a:t>, für AV &gt; 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Anlageverzeichnis</a:t>
            </a:r>
            <a:r>
              <a:rPr lang="de-DE" sz="900" dirty="0">
                <a:solidFill>
                  <a:srgbClr val="FF6600"/>
                </a:solidFill>
                <a:cs typeface="Chalkduster"/>
              </a:rPr>
              <a:t>) nicht jedoch in die EAR (kein Abfluss)</a:t>
            </a:r>
          </a:p>
          <a:p>
            <a:r>
              <a:rPr lang="de-DE" sz="900" dirty="0">
                <a:solidFill>
                  <a:srgbClr val="FF6600"/>
                </a:solidFill>
                <a:cs typeface="Chalkduster"/>
              </a:rPr>
              <a:t>Sonst. Beleg für Kreditkarten, oder Bankomatkartenzahlung (... erst </a:t>
            </a:r>
            <a:r>
              <a:rPr lang="de-DE" sz="900" dirty="0">
                <a:solidFill>
                  <a:srgbClr val="3366FF"/>
                </a:solidFill>
                <a:cs typeface="Chalkduster"/>
              </a:rPr>
              <a:t>bei Abbuchung vom Bankkonto</a:t>
            </a:r>
            <a:r>
              <a:rPr lang="de-DE" sz="900" dirty="0">
                <a:solidFill>
                  <a:srgbClr val="FF6600"/>
                </a:solidFill>
                <a:cs typeface="Chalkduster"/>
              </a:rPr>
              <a:t>)</a:t>
            </a:r>
          </a:p>
          <a:p>
            <a:endParaRPr lang="de-DE" sz="900" dirty="0">
              <a:solidFill>
                <a:srgbClr val="FF6600"/>
              </a:solidFill>
              <a:cs typeface="Chalkduster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267" y="921384"/>
            <a:ext cx="1957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cs typeface="Chalkduster"/>
              </a:rPr>
              <a:t>Einfache Art der Gewinnermittlung</a:t>
            </a:r>
          </a:p>
          <a:p>
            <a:r>
              <a:rPr lang="de-DE" sz="800" dirty="0">
                <a:cs typeface="Chalkduster"/>
              </a:rPr>
              <a:t>v.a. für kleine Unternehmen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201934" y="3349310"/>
            <a:ext cx="1538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srgbClr val="008000"/>
                </a:solidFill>
                <a:cs typeface="Chalkduster"/>
              </a:rPr>
              <a:t>Betriebseinnahmen</a:t>
            </a:r>
          </a:p>
          <a:p>
            <a:pPr marL="171450" indent="-171450">
              <a:buFontTx/>
              <a:buChar char="-"/>
            </a:pPr>
            <a:r>
              <a:rPr lang="de-DE" sz="800" dirty="0">
                <a:solidFill>
                  <a:srgbClr val="FF0000"/>
                </a:solidFill>
                <a:cs typeface="Chalkduster"/>
              </a:rPr>
              <a:t>Betriebsausgaben</a:t>
            </a:r>
          </a:p>
          <a:p>
            <a:r>
              <a:rPr lang="de-DE" sz="800" dirty="0">
                <a:cs typeface="Chalkduster"/>
              </a:rPr>
              <a:t>= </a:t>
            </a:r>
            <a:r>
              <a:rPr lang="de-DE" sz="800" dirty="0">
                <a:solidFill>
                  <a:srgbClr val="008000"/>
                </a:solidFill>
                <a:cs typeface="Chalkduster"/>
              </a:rPr>
              <a:t>Gewinn</a:t>
            </a:r>
            <a:r>
              <a:rPr lang="de-DE" sz="800" dirty="0">
                <a:cs typeface="Chalkduster"/>
              </a:rPr>
              <a:t>/</a:t>
            </a:r>
            <a:r>
              <a:rPr lang="de-DE" sz="800" dirty="0">
                <a:solidFill>
                  <a:srgbClr val="FF0000"/>
                </a:solidFill>
                <a:cs typeface="Chalkduster"/>
              </a:rPr>
              <a:t>Verlust </a:t>
            </a:r>
            <a:r>
              <a:rPr lang="de-DE" sz="800" dirty="0">
                <a:cs typeface="Chalkduster"/>
              </a:rPr>
              <a:t>§4(3) ESTG</a:t>
            </a:r>
            <a:endParaRPr lang="de-DE" sz="800" dirty="0">
              <a:solidFill>
                <a:srgbClr val="FF0000"/>
              </a:solidFill>
              <a:cs typeface="Chalkduster"/>
            </a:endParaRPr>
          </a:p>
        </p:txBody>
      </p:sp>
      <p:sp>
        <p:nvSpPr>
          <p:cNvPr id="26" name="Titel 1"/>
          <p:cNvSpPr txBox="1">
            <a:spLocks/>
          </p:cNvSpPr>
          <p:nvPr/>
        </p:nvSpPr>
        <p:spPr>
          <a:xfrm>
            <a:off x="2539564" y="16035"/>
            <a:ext cx="6604436" cy="601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000" dirty="0">
                <a:solidFill>
                  <a:srgbClr val="292934"/>
                </a:solidFill>
                <a:latin typeface="+mn-lt"/>
                <a:cs typeface="Chalkduster"/>
              </a:rPr>
              <a:t>Kompetenzen:</a:t>
            </a:r>
          </a:p>
          <a:p>
            <a:pPr marL="285750" indent="-285750">
              <a:buFont typeface="Arial"/>
              <a:buChar char="•"/>
            </a:pPr>
            <a:r>
              <a:rPr lang="de-DE" sz="1000" dirty="0">
                <a:solidFill>
                  <a:srgbClr val="292934"/>
                </a:solidFill>
                <a:latin typeface="+mn-lt"/>
                <a:cs typeface="Chalkduster"/>
              </a:rPr>
              <a:t>System der EAR in Grundzügen erklären können</a:t>
            </a:r>
          </a:p>
          <a:p>
            <a:pPr marL="285750" indent="-285750">
              <a:buFont typeface="Arial"/>
              <a:buChar char="•"/>
            </a:pPr>
            <a:r>
              <a:rPr lang="de-DE" sz="1000" dirty="0">
                <a:solidFill>
                  <a:srgbClr val="292934"/>
                </a:solidFill>
                <a:latin typeface="+mn-lt"/>
                <a:cs typeface="Chalkduster"/>
              </a:rPr>
              <a:t>Beurteilen welche Geschäftsfälle Betriebseinnahmen/ausgaben sind, und diese eintragen</a:t>
            </a:r>
          </a:p>
          <a:p>
            <a:pPr marL="285750" indent="-285750">
              <a:buFont typeface="Arial"/>
              <a:buChar char="•"/>
            </a:pPr>
            <a:r>
              <a:rPr lang="de-DE" sz="1000" dirty="0">
                <a:solidFill>
                  <a:srgbClr val="292934"/>
                </a:solidFill>
                <a:latin typeface="+mn-lt"/>
                <a:cs typeface="Chalkduster"/>
              </a:rPr>
              <a:t>den Erfolg (Gewinn/Verlust – und damit die Basis für die Einkommensteuer) ermitteln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-15865" y="2838463"/>
            <a:ext cx="869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292934"/>
                </a:solidFill>
                <a:cs typeface="Chalkduster"/>
              </a:rPr>
              <a:t>3) Wie wird sie erstellt? </a:t>
            </a:r>
            <a:r>
              <a:rPr lang="de-DE" sz="1000" dirty="0">
                <a:solidFill>
                  <a:srgbClr val="292934"/>
                </a:solidFill>
                <a:cs typeface="Chalkduster"/>
              </a:rPr>
              <a:t>(</a:t>
            </a:r>
            <a:r>
              <a:rPr lang="de-DE" sz="1000" dirty="0" err="1">
                <a:solidFill>
                  <a:srgbClr val="292934"/>
                </a:solidFill>
                <a:cs typeface="Chalkduster"/>
              </a:rPr>
              <a:t>zB</a:t>
            </a:r>
            <a:r>
              <a:rPr lang="de-DE" sz="1000" dirty="0">
                <a:solidFill>
                  <a:srgbClr val="292934"/>
                </a:solidFill>
                <a:cs typeface="Chalkduster"/>
              </a:rPr>
              <a:t> Hotel Restaurant Blumentritt: EAR Nettomethode: UST, </a:t>
            </a:r>
            <a:r>
              <a:rPr lang="de-DE" sz="1000" dirty="0" err="1">
                <a:solidFill>
                  <a:srgbClr val="292934"/>
                </a:solidFill>
                <a:cs typeface="Chalkduster"/>
              </a:rPr>
              <a:t>Vost</a:t>
            </a:r>
            <a:r>
              <a:rPr lang="de-DE" sz="1000" dirty="0">
                <a:solidFill>
                  <a:srgbClr val="292934"/>
                </a:solidFill>
                <a:cs typeface="Chalkduster"/>
              </a:rPr>
              <a:t>, Nettoeinnahmen und Ausgaben Verteilungstabelle)</a:t>
            </a:r>
            <a:endParaRPr lang="de-DE" sz="1400" dirty="0">
              <a:solidFill>
                <a:srgbClr val="292934"/>
              </a:solidFill>
              <a:cs typeface="Chalkduster"/>
            </a:endParaRPr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9652" y="3460707"/>
            <a:ext cx="1400462" cy="1996586"/>
          </a:xfrm>
          <a:prstGeom prst="rect">
            <a:avLst/>
          </a:prstGeom>
        </p:spPr>
      </p:pic>
      <p:sp>
        <p:nvSpPr>
          <p:cNvPr id="35" name="Rechteck 34"/>
          <p:cNvSpPr/>
          <p:nvPr/>
        </p:nvSpPr>
        <p:spPr>
          <a:xfrm>
            <a:off x="2242932" y="685102"/>
            <a:ext cx="6831953" cy="14809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2242932" y="2166064"/>
            <a:ext cx="6831953" cy="6663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Bild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7479" y="3124822"/>
            <a:ext cx="731940" cy="315607"/>
          </a:xfrm>
          <a:prstGeom prst="rect">
            <a:avLst/>
          </a:prstGeom>
        </p:spPr>
      </p:pic>
      <p:cxnSp>
        <p:nvCxnSpPr>
          <p:cNvPr id="54" name="Gerade Verbindung mit Pfeil 53"/>
          <p:cNvCxnSpPr/>
          <p:nvPr/>
        </p:nvCxnSpPr>
        <p:spPr>
          <a:xfrm>
            <a:off x="4793098" y="5468365"/>
            <a:ext cx="30066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2405072" y="2154596"/>
            <a:ext cx="31341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292934"/>
                </a:solidFill>
                <a:cs typeface="Chalkduster"/>
              </a:rPr>
              <a:t>2b) Welche Geschäftsfälle gehören nicht in die EAR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0" y="1231266"/>
            <a:ext cx="22429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de-DE" sz="700" dirty="0">
                <a:cs typeface="Chalkduster"/>
              </a:rPr>
              <a:t>Kann nach Brutto oder Netto Methode gemacht werden und wird in der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700" b="1" dirty="0">
                <a:solidFill>
                  <a:srgbClr val="FF0000"/>
                </a:solidFill>
                <a:cs typeface="Chalkduster"/>
              </a:rPr>
              <a:t>Verteilungstabelle eingetragen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700" b="1" dirty="0">
                <a:solidFill>
                  <a:srgbClr val="FF0000"/>
                </a:solidFill>
                <a:cs typeface="Chalkduster"/>
              </a:rPr>
              <a:t>Wareneingangsbuch und ggf.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700" b="1" dirty="0">
                <a:solidFill>
                  <a:srgbClr val="FF0000"/>
                </a:solidFill>
                <a:cs typeface="Chalkduster"/>
              </a:rPr>
              <a:t>Kassabuch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700" b="1" dirty="0">
                <a:solidFill>
                  <a:srgbClr val="FF0000"/>
                </a:solidFill>
                <a:cs typeface="Chalkduster"/>
              </a:rPr>
              <a:t>Anlagenverzeichnis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700" b="1" dirty="0">
                <a:solidFill>
                  <a:srgbClr val="FF0000"/>
                </a:solidFill>
                <a:cs typeface="Chalkduster"/>
              </a:rPr>
              <a:t>Lohnkonten bei Mitarbeitern</a:t>
            </a:r>
            <a:r>
              <a:rPr lang="de-DE" sz="700" b="1" dirty="0">
                <a:cs typeface="Chalkduster"/>
              </a:rPr>
              <a:t> 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>
                <a:cs typeface="Chalkduster"/>
              </a:rPr>
              <a:t>müssen geführt werden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 err="1">
                <a:cs typeface="Chalkduster"/>
              </a:rPr>
              <a:t>Einzelunt</a:t>
            </a:r>
            <a:r>
              <a:rPr lang="de-DE" sz="700" dirty="0">
                <a:cs typeface="Chalkduster"/>
              </a:rPr>
              <a:t>. &amp; </a:t>
            </a:r>
            <a:r>
              <a:rPr lang="de-DE" sz="700" dirty="0" err="1">
                <a:cs typeface="Chalkduster"/>
              </a:rPr>
              <a:t>Persges</a:t>
            </a:r>
            <a:r>
              <a:rPr lang="de-DE" sz="700" dirty="0">
                <a:cs typeface="Chalkduster"/>
              </a:rPr>
              <a:t> können wenn Umsatz &lt; 700.000 (2 Jahre hintereinander)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>
                <a:cs typeface="Chalkduster"/>
              </a:rPr>
              <a:t>Freiberufler können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>
                <a:cs typeface="Chalkduster"/>
              </a:rPr>
              <a:t>Landwirte können bei EHW &lt; 400.000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>
                <a:cs typeface="Chalkduster"/>
              </a:rPr>
              <a:t>Kapitalgesellschaften dürfen nicht, sie müssen eine doppelte Buchhaltung machen.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778" y="3146240"/>
            <a:ext cx="4790760" cy="2114933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8778" y="3241352"/>
            <a:ext cx="4835780" cy="871006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2027228" y="5191952"/>
            <a:ext cx="2765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cs typeface="Chalkduster"/>
              </a:rPr>
              <a:t>Summen der Verteilungstabelle sachlich gegliedert:</a:t>
            </a:r>
          </a:p>
          <a:p>
            <a:r>
              <a:rPr lang="de-DE" sz="800" dirty="0">
                <a:cs typeface="Chalkduster"/>
              </a:rPr>
              <a:t>Einnahmen </a:t>
            </a:r>
            <a:r>
              <a:rPr lang="mr-IN" sz="800" dirty="0">
                <a:cs typeface="Chalkduster"/>
              </a:rPr>
              <a:t>–</a:t>
            </a:r>
            <a:r>
              <a:rPr lang="de-DE" sz="800" dirty="0">
                <a:cs typeface="Chalkduster"/>
              </a:rPr>
              <a:t> Ausgaben = Gewinn/Verlust</a:t>
            </a:r>
          </a:p>
          <a:p>
            <a:r>
              <a:rPr lang="de-DE" sz="800" dirty="0">
                <a:cs typeface="Chalkduster"/>
              </a:rPr>
              <a:t>UST </a:t>
            </a:r>
            <a:r>
              <a:rPr lang="mr-IN" sz="800" dirty="0">
                <a:cs typeface="Chalkduster"/>
              </a:rPr>
              <a:t>–</a:t>
            </a:r>
            <a:r>
              <a:rPr lang="de-DE" sz="800" dirty="0">
                <a:cs typeface="Chalkduster"/>
              </a:rPr>
              <a:t> VOST = Zahllast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61E55B4-7AA1-4E4C-ACA4-0485BA4114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1839" y="5668413"/>
            <a:ext cx="1834582" cy="119700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F8A44D0-021A-CD48-9532-7387CEAB7A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10728" y="5836278"/>
            <a:ext cx="2030636" cy="917482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38ACAE47-7464-A547-9051-E6C91FC8309F}"/>
              </a:ext>
            </a:extLst>
          </p:cNvPr>
          <p:cNvSpPr txBox="1"/>
          <p:nvPr/>
        </p:nvSpPr>
        <p:spPr>
          <a:xfrm>
            <a:off x="99417" y="5798116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cs typeface="Chalkduster"/>
              </a:rPr>
              <a:t>4) Nebenbücher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B838D2D-F9DC-5540-B04F-79020B673221}"/>
              </a:ext>
            </a:extLst>
          </p:cNvPr>
          <p:cNvSpPr txBox="1"/>
          <p:nvPr/>
        </p:nvSpPr>
        <p:spPr>
          <a:xfrm>
            <a:off x="147276" y="6075115"/>
            <a:ext cx="1756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de-DE" sz="700" dirty="0">
                <a:cs typeface="Chalkduster"/>
              </a:rPr>
              <a:t>Wareneingangsbuch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>
                <a:cs typeface="Chalkduster"/>
              </a:rPr>
              <a:t>Kassabuch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>
                <a:cs typeface="Chalkduster"/>
              </a:rPr>
              <a:t>Anlagenverzeichnis</a:t>
            </a:r>
          </a:p>
          <a:p>
            <a:pPr marL="171450" indent="-171450">
              <a:buFont typeface="Arial"/>
              <a:buChar char="•"/>
            </a:pPr>
            <a:r>
              <a:rPr lang="de-DE" sz="700" dirty="0">
                <a:cs typeface="Chalkduster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7160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  <p:bldP spid="23" grpId="0"/>
      <p:bldP spid="19" grpId="0"/>
      <p:bldP spid="35" grpId="0" animBg="1"/>
      <p:bldP spid="36" grpId="0" animBg="1"/>
      <p:bldP spid="28" grpId="1"/>
      <p:bldP spid="29" grpId="0"/>
      <p:bldP spid="21" grpId="1"/>
      <p:bldP spid="24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354</Words>
  <Application>Microsoft Macintosh PowerPoint</Application>
  <PresentationFormat>Bildschirmpräsentation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Klarheit</vt:lpstr>
      <vt:lpstr>Concept Map: Einnahmen/Ausgaben Rechnung (EAR)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Finanzplan</dc:title>
  <dc:creator>werner holzheu</dc:creator>
  <cp:lastModifiedBy>Werner Holzheu</cp:lastModifiedBy>
  <cp:revision>90</cp:revision>
  <cp:lastPrinted>2017-12-20T07:17:10Z</cp:lastPrinted>
  <dcterms:created xsi:type="dcterms:W3CDTF">2014-09-21T21:30:01Z</dcterms:created>
  <dcterms:modified xsi:type="dcterms:W3CDTF">2020-11-09T18:31:55Z</dcterms:modified>
</cp:coreProperties>
</file>